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7" r:id="rId2"/>
  </p:sldMasterIdLst>
  <p:notesMasterIdLst>
    <p:notesMasterId r:id="rId103"/>
  </p:notesMasterIdLst>
  <p:handoutMasterIdLst>
    <p:handoutMasterId r:id="rId104"/>
  </p:handoutMasterIdLst>
  <p:sldIdLst>
    <p:sldId id="810" r:id="rId3"/>
    <p:sldId id="869" r:id="rId4"/>
    <p:sldId id="870" r:id="rId5"/>
    <p:sldId id="822" r:id="rId6"/>
    <p:sldId id="825" r:id="rId7"/>
    <p:sldId id="826" r:id="rId8"/>
    <p:sldId id="827" r:id="rId9"/>
    <p:sldId id="828" r:id="rId10"/>
    <p:sldId id="829" r:id="rId11"/>
    <p:sldId id="830" r:id="rId12"/>
    <p:sldId id="831" r:id="rId13"/>
    <p:sldId id="832" r:id="rId14"/>
    <p:sldId id="834" r:id="rId15"/>
    <p:sldId id="835" r:id="rId16"/>
    <p:sldId id="878" r:id="rId17"/>
    <p:sldId id="861" r:id="rId18"/>
    <p:sldId id="862" r:id="rId19"/>
    <p:sldId id="863" r:id="rId20"/>
    <p:sldId id="864" r:id="rId21"/>
    <p:sldId id="837" r:id="rId22"/>
    <p:sldId id="866" r:id="rId23"/>
    <p:sldId id="968" r:id="rId24"/>
    <p:sldId id="865" r:id="rId25"/>
    <p:sldId id="967" r:id="rId26"/>
    <p:sldId id="874" r:id="rId27"/>
    <p:sldId id="875" r:id="rId28"/>
    <p:sldId id="876" r:id="rId29"/>
    <p:sldId id="969" r:id="rId30"/>
    <p:sldId id="838" r:id="rId31"/>
    <p:sldId id="970" r:id="rId32"/>
    <p:sldId id="971" r:id="rId33"/>
    <p:sldId id="972" r:id="rId34"/>
    <p:sldId id="973" r:id="rId35"/>
    <p:sldId id="280" r:id="rId36"/>
    <p:sldId id="281" r:id="rId37"/>
    <p:sldId id="282" r:id="rId38"/>
    <p:sldId id="283" r:id="rId39"/>
    <p:sldId id="286" r:id="rId40"/>
    <p:sldId id="287" r:id="rId41"/>
    <p:sldId id="377" r:id="rId42"/>
    <p:sldId id="288" r:id="rId43"/>
    <p:sldId id="289" r:id="rId44"/>
    <p:sldId id="291" r:id="rId45"/>
    <p:sldId id="292" r:id="rId46"/>
    <p:sldId id="879" r:id="rId47"/>
    <p:sldId id="294" r:id="rId48"/>
    <p:sldId id="883" r:id="rId49"/>
    <p:sldId id="327" r:id="rId50"/>
    <p:sldId id="880" r:id="rId51"/>
    <p:sldId id="881" r:id="rId52"/>
    <p:sldId id="882" r:id="rId53"/>
    <p:sldId id="295" r:id="rId54"/>
    <p:sldId id="329" r:id="rId55"/>
    <p:sldId id="330" r:id="rId56"/>
    <p:sldId id="296" r:id="rId57"/>
    <p:sldId id="379" r:id="rId58"/>
    <p:sldId id="331" r:id="rId59"/>
    <p:sldId id="297" r:id="rId60"/>
    <p:sldId id="896" r:id="rId61"/>
    <p:sldId id="299" r:id="rId62"/>
    <p:sldId id="333" r:id="rId63"/>
    <p:sldId id="938" r:id="rId64"/>
    <p:sldId id="301" r:id="rId65"/>
    <p:sldId id="302" r:id="rId66"/>
    <p:sldId id="303" r:id="rId67"/>
    <p:sldId id="306" r:id="rId68"/>
    <p:sldId id="940" r:id="rId69"/>
    <p:sldId id="943" r:id="rId70"/>
    <p:sldId id="677" r:id="rId71"/>
    <p:sldId id="309" r:id="rId72"/>
    <p:sldId id="884" r:id="rId73"/>
    <p:sldId id="941" r:id="rId74"/>
    <p:sldId id="304" r:id="rId75"/>
    <p:sldId id="340" r:id="rId76"/>
    <p:sldId id="341" r:id="rId77"/>
    <p:sldId id="310" r:id="rId78"/>
    <p:sldId id="342" r:id="rId79"/>
    <p:sldId id="944" r:id="rId80"/>
    <p:sldId id="311" r:id="rId81"/>
    <p:sldId id="312" r:id="rId82"/>
    <p:sldId id="313" r:id="rId83"/>
    <p:sldId id="381" r:id="rId84"/>
    <p:sldId id="945" r:id="rId85"/>
    <p:sldId id="388" r:id="rId86"/>
    <p:sldId id="946" r:id="rId87"/>
    <p:sldId id="949" r:id="rId88"/>
    <p:sldId id="950" r:id="rId89"/>
    <p:sldId id="951" r:id="rId90"/>
    <p:sldId id="955" r:id="rId91"/>
    <p:sldId id="956" r:id="rId92"/>
    <p:sldId id="957" r:id="rId93"/>
    <p:sldId id="958" r:id="rId94"/>
    <p:sldId id="959" r:id="rId95"/>
    <p:sldId id="314" r:id="rId96"/>
    <p:sldId id="316" r:id="rId97"/>
    <p:sldId id="317" r:id="rId98"/>
    <p:sldId id="960" r:id="rId99"/>
    <p:sldId id="965" r:id="rId100"/>
    <p:sldId id="966" r:id="rId101"/>
    <p:sldId id="964" r:id="rId1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94"/>
    <p:restoredTop sz="86378"/>
  </p:normalViewPr>
  <p:slideViewPr>
    <p:cSldViewPr snapToGrid="0" snapToObjects="1">
      <p:cViewPr varScale="1">
        <p:scale>
          <a:sx n="108" d="100"/>
          <a:sy n="108" d="100"/>
        </p:scale>
        <p:origin x="728" y="184"/>
      </p:cViewPr>
      <p:guideLst/>
    </p:cSldViewPr>
  </p:slideViewPr>
  <p:outlineViewPr>
    <p:cViewPr>
      <p:scale>
        <a:sx n="33" d="100"/>
        <a:sy n="33" d="100"/>
      </p:scale>
      <p:origin x="0" y="-114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EDC71-13CF-4D25-A15D-53696AAD8D79}" type="doc">
      <dgm:prSet loTypeId="urn:microsoft.com/office/officeart/2005/8/layout/cycle8" loCatId="cycle" qsTypeId="urn:microsoft.com/office/officeart/2005/8/quickstyle/simple5" qsCatId="simple" csTypeId="urn:microsoft.com/office/officeart/2005/8/colors/colorful1" csCatId="colorful" phldr="1"/>
      <dgm:spPr/>
    </dgm:pt>
    <dgm:pt modelId="{D13C8AC7-9414-459D-A7AF-CB70A883BA19}">
      <dgm:prSet phldrT="[文本]"/>
      <dgm:spPr>
        <a:solidFill>
          <a:schemeClr val="accent1"/>
        </a:solidFill>
      </dgm:spPr>
      <dgm:t>
        <a:bodyPr/>
        <a:lstStyle/>
        <a:p>
          <a:r>
            <a:rPr lang="zh-CN" altLang="en-US" dirty="0"/>
            <a:t>基本内存管理</a:t>
          </a:r>
        </a:p>
      </dgm:t>
    </dgm:pt>
    <dgm:pt modelId="{6BFF67B1-8A4B-433A-ADBF-D507E5E85D74}" type="parTrans" cxnId="{214BBAC5-FB8D-404D-A7F3-D548BC1EC0FE}">
      <dgm:prSet/>
      <dgm:spPr/>
      <dgm:t>
        <a:bodyPr/>
        <a:lstStyle/>
        <a:p>
          <a:endParaRPr lang="zh-CN" altLang="en-US"/>
        </a:p>
      </dgm:t>
    </dgm:pt>
    <dgm:pt modelId="{0A08E919-6ED8-42BF-9AC3-39B5B9F57FB0}" type="sibTrans" cxnId="{214BBAC5-FB8D-404D-A7F3-D548BC1EC0FE}">
      <dgm:prSet/>
      <dgm:spPr/>
      <dgm:t>
        <a:bodyPr/>
        <a:lstStyle/>
        <a:p>
          <a:endParaRPr lang="zh-CN" altLang="en-US"/>
        </a:p>
      </dgm:t>
    </dgm:pt>
    <dgm:pt modelId="{8C91EB6E-9071-4B0E-8D81-FFB743C604B5}">
      <dgm:prSet phldrT="[文本]"/>
      <dgm:spPr/>
      <dgm:t>
        <a:bodyPr/>
        <a:lstStyle/>
        <a:p>
          <a:r>
            <a:rPr lang="zh-CN" altLang="en-US" dirty="0"/>
            <a:t>虚拟内存管理</a:t>
          </a:r>
        </a:p>
      </dgm:t>
    </dgm:pt>
    <dgm:pt modelId="{5A3A0971-DCA2-4E24-B351-87745884F38A}" type="parTrans" cxnId="{6E715C3A-519A-4E1F-A767-3833818A8032}">
      <dgm:prSet/>
      <dgm:spPr/>
      <dgm:t>
        <a:bodyPr/>
        <a:lstStyle/>
        <a:p>
          <a:endParaRPr lang="zh-CN" altLang="en-US"/>
        </a:p>
      </dgm:t>
    </dgm:pt>
    <dgm:pt modelId="{C2041BE1-3FFA-47A4-BE18-BB2DD94C0DA8}" type="sibTrans" cxnId="{6E715C3A-519A-4E1F-A767-3833818A8032}">
      <dgm:prSet/>
      <dgm:spPr/>
      <dgm:t>
        <a:bodyPr/>
        <a:lstStyle/>
        <a:p>
          <a:endParaRPr lang="zh-CN" altLang="en-US"/>
        </a:p>
      </dgm:t>
    </dgm:pt>
    <dgm:pt modelId="{3FB8FFB4-84DA-45F5-A3EC-CA9DA387F526}" type="pres">
      <dgm:prSet presAssocID="{DF5EDC71-13CF-4D25-A15D-53696AAD8D79}" presName="compositeShape" presStyleCnt="0">
        <dgm:presLayoutVars>
          <dgm:chMax val="7"/>
          <dgm:dir/>
          <dgm:resizeHandles val="exact"/>
        </dgm:presLayoutVars>
      </dgm:prSet>
      <dgm:spPr/>
    </dgm:pt>
    <dgm:pt modelId="{AFD2C54F-2001-43DC-9924-37067874D309}" type="pres">
      <dgm:prSet presAssocID="{DF5EDC71-13CF-4D25-A15D-53696AAD8D79}" presName="wedge1" presStyleLbl="node1" presStyleIdx="0" presStyleCnt="2"/>
      <dgm:spPr/>
    </dgm:pt>
    <dgm:pt modelId="{30118EA6-F587-4B52-8353-F16159CA9955}" type="pres">
      <dgm:prSet presAssocID="{DF5EDC71-13CF-4D25-A15D-53696AAD8D79}" presName="dummy1a" presStyleCnt="0"/>
      <dgm:spPr/>
    </dgm:pt>
    <dgm:pt modelId="{1781F8B2-010E-4921-8CF4-9FB80788E7A8}" type="pres">
      <dgm:prSet presAssocID="{DF5EDC71-13CF-4D25-A15D-53696AAD8D79}" presName="dummy1b" presStyleCnt="0"/>
      <dgm:spPr/>
    </dgm:pt>
    <dgm:pt modelId="{A89EAE59-0C8B-46ED-B5E9-846C0661A9AE}" type="pres">
      <dgm:prSet presAssocID="{DF5EDC71-13CF-4D25-A15D-53696AAD8D79}" presName="wedge1Tx" presStyleLbl="node1" presStyleIdx="0" presStyleCnt="2">
        <dgm:presLayoutVars>
          <dgm:chMax val="0"/>
          <dgm:chPref val="0"/>
          <dgm:bulletEnabled val="1"/>
        </dgm:presLayoutVars>
      </dgm:prSet>
      <dgm:spPr/>
    </dgm:pt>
    <dgm:pt modelId="{768707B5-57B3-49A1-A0CF-A7F5935B08B5}" type="pres">
      <dgm:prSet presAssocID="{DF5EDC71-13CF-4D25-A15D-53696AAD8D79}" presName="wedge2" presStyleLbl="node1" presStyleIdx="1" presStyleCnt="2"/>
      <dgm:spPr/>
    </dgm:pt>
    <dgm:pt modelId="{1ADE293C-E416-4649-924F-29F9E63ED5B6}" type="pres">
      <dgm:prSet presAssocID="{DF5EDC71-13CF-4D25-A15D-53696AAD8D79}" presName="dummy2a" presStyleCnt="0"/>
      <dgm:spPr/>
    </dgm:pt>
    <dgm:pt modelId="{F9A00355-0C46-4D0A-81A7-C055E93C4654}" type="pres">
      <dgm:prSet presAssocID="{DF5EDC71-13CF-4D25-A15D-53696AAD8D79}" presName="dummy2b" presStyleCnt="0"/>
      <dgm:spPr/>
    </dgm:pt>
    <dgm:pt modelId="{53FE951D-4756-47C7-915B-ABD9706B93CB}" type="pres">
      <dgm:prSet presAssocID="{DF5EDC71-13CF-4D25-A15D-53696AAD8D79}" presName="wedge2Tx" presStyleLbl="node1" presStyleIdx="1" presStyleCnt="2">
        <dgm:presLayoutVars>
          <dgm:chMax val="0"/>
          <dgm:chPref val="0"/>
          <dgm:bulletEnabled val="1"/>
        </dgm:presLayoutVars>
      </dgm:prSet>
      <dgm:spPr/>
    </dgm:pt>
    <dgm:pt modelId="{85A2A0F3-D028-42C6-8B12-939A590BE985}" type="pres">
      <dgm:prSet presAssocID="{C2041BE1-3FFA-47A4-BE18-BB2DD94C0DA8}" presName="arrowWedge1" presStyleLbl="fgSibTrans2D1" presStyleIdx="0" presStyleCnt="2"/>
      <dgm:spPr/>
    </dgm:pt>
    <dgm:pt modelId="{F72D0FB8-1834-47D5-8EE2-E47A5DA2F663}" type="pres">
      <dgm:prSet presAssocID="{0A08E919-6ED8-42BF-9AC3-39B5B9F57FB0}" presName="arrowWedge2" presStyleLbl="fgSibTrans2D1" presStyleIdx="1" presStyleCnt="2"/>
      <dgm:spPr>
        <a:solidFill>
          <a:schemeClr val="accent1"/>
        </a:solidFill>
      </dgm:spPr>
    </dgm:pt>
  </dgm:ptLst>
  <dgm:cxnLst>
    <dgm:cxn modelId="{25028E20-C412-4EDD-97D0-F6DCDAAE48CA}" type="presOf" srcId="{DF5EDC71-13CF-4D25-A15D-53696AAD8D79}" destId="{3FB8FFB4-84DA-45F5-A3EC-CA9DA387F526}" srcOrd="0" destOrd="0" presId="urn:microsoft.com/office/officeart/2005/8/layout/cycle8"/>
    <dgm:cxn modelId="{A6D7E520-175C-406F-BAB1-B36969EEE379}" type="presOf" srcId="{D13C8AC7-9414-459D-A7AF-CB70A883BA19}" destId="{768707B5-57B3-49A1-A0CF-A7F5935B08B5}" srcOrd="0" destOrd="0" presId="urn:microsoft.com/office/officeart/2005/8/layout/cycle8"/>
    <dgm:cxn modelId="{6E715C3A-519A-4E1F-A767-3833818A8032}" srcId="{DF5EDC71-13CF-4D25-A15D-53696AAD8D79}" destId="{8C91EB6E-9071-4B0E-8D81-FFB743C604B5}" srcOrd="0" destOrd="0" parTransId="{5A3A0971-DCA2-4E24-B351-87745884F38A}" sibTransId="{C2041BE1-3FFA-47A4-BE18-BB2DD94C0DA8}"/>
    <dgm:cxn modelId="{CE807A83-F9AF-45D4-9DFE-E1C7526DDEAB}" type="presOf" srcId="{D13C8AC7-9414-459D-A7AF-CB70A883BA19}" destId="{53FE951D-4756-47C7-915B-ABD9706B93CB}" srcOrd="1" destOrd="0" presId="urn:microsoft.com/office/officeart/2005/8/layout/cycle8"/>
    <dgm:cxn modelId="{214BBAC5-FB8D-404D-A7F3-D548BC1EC0FE}" srcId="{DF5EDC71-13CF-4D25-A15D-53696AAD8D79}" destId="{D13C8AC7-9414-459D-A7AF-CB70A883BA19}" srcOrd="1" destOrd="0" parTransId="{6BFF67B1-8A4B-433A-ADBF-D507E5E85D74}" sibTransId="{0A08E919-6ED8-42BF-9AC3-39B5B9F57FB0}"/>
    <dgm:cxn modelId="{6BB528CE-E940-4853-96AF-3580F6DB428D}" type="presOf" srcId="{8C91EB6E-9071-4B0E-8D81-FFB743C604B5}" destId="{AFD2C54F-2001-43DC-9924-37067874D309}" srcOrd="0" destOrd="0" presId="urn:microsoft.com/office/officeart/2005/8/layout/cycle8"/>
    <dgm:cxn modelId="{00CC36D5-B2B3-4565-BA76-9F6F098DD43F}" type="presOf" srcId="{8C91EB6E-9071-4B0E-8D81-FFB743C604B5}" destId="{A89EAE59-0C8B-46ED-B5E9-846C0661A9AE}" srcOrd="1" destOrd="0" presId="urn:microsoft.com/office/officeart/2005/8/layout/cycle8"/>
    <dgm:cxn modelId="{52FF1E3E-BE2B-4397-BD38-56F36ABE9D4A}" type="presParOf" srcId="{3FB8FFB4-84DA-45F5-A3EC-CA9DA387F526}" destId="{AFD2C54F-2001-43DC-9924-37067874D309}" srcOrd="0" destOrd="0" presId="urn:microsoft.com/office/officeart/2005/8/layout/cycle8"/>
    <dgm:cxn modelId="{33375284-655A-4BEB-9DA9-0FFB37E5640B}" type="presParOf" srcId="{3FB8FFB4-84DA-45F5-A3EC-CA9DA387F526}" destId="{30118EA6-F587-4B52-8353-F16159CA9955}" srcOrd="1" destOrd="0" presId="urn:microsoft.com/office/officeart/2005/8/layout/cycle8"/>
    <dgm:cxn modelId="{0B81914A-5C90-4002-B15B-9C4D7A07F233}" type="presParOf" srcId="{3FB8FFB4-84DA-45F5-A3EC-CA9DA387F526}" destId="{1781F8B2-010E-4921-8CF4-9FB80788E7A8}" srcOrd="2" destOrd="0" presId="urn:microsoft.com/office/officeart/2005/8/layout/cycle8"/>
    <dgm:cxn modelId="{AB272B64-8C83-4553-8353-BD82E6BF28EF}" type="presParOf" srcId="{3FB8FFB4-84DA-45F5-A3EC-CA9DA387F526}" destId="{A89EAE59-0C8B-46ED-B5E9-846C0661A9AE}" srcOrd="3" destOrd="0" presId="urn:microsoft.com/office/officeart/2005/8/layout/cycle8"/>
    <dgm:cxn modelId="{D5E167CD-E173-481F-8C49-76191C1B50FF}" type="presParOf" srcId="{3FB8FFB4-84DA-45F5-A3EC-CA9DA387F526}" destId="{768707B5-57B3-49A1-A0CF-A7F5935B08B5}" srcOrd="4" destOrd="0" presId="urn:microsoft.com/office/officeart/2005/8/layout/cycle8"/>
    <dgm:cxn modelId="{B3C95C56-0083-45E3-B230-83E3872E93E7}" type="presParOf" srcId="{3FB8FFB4-84DA-45F5-A3EC-CA9DA387F526}" destId="{1ADE293C-E416-4649-924F-29F9E63ED5B6}" srcOrd="5" destOrd="0" presId="urn:microsoft.com/office/officeart/2005/8/layout/cycle8"/>
    <dgm:cxn modelId="{2902E354-56A5-4059-B6AC-99B75D538E4E}" type="presParOf" srcId="{3FB8FFB4-84DA-45F5-A3EC-CA9DA387F526}" destId="{F9A00355-0C46-4D0A-81A7-C055E93C4654}" srcOrd="6" destOrd="0" presId="urn:microsoft.com/office/officeart/2005/8/layout/cycle8"/>
    <dgm:cxn modelId="{6E8CE0A6-2D27-49DC-96FA-1EC0AF5BC789}" type="presParOf" srcId="{3FB8FFB4-84DA-45F5-A3EC-CA9DA387F526}" destId="{53FE951D-4756-47C7-915B-ABD9706B93CB}" srcOrd="7" destOrd="0" presId="urn:microsoft.com/office/officeart/2005/8/layout/cycle8"/>
    <dgm:cxn modelId="{F97477C4-CA61-48E9-ADF9-718395011886}" type="presParOf" srcId="{3FB8FFB4-84DA-45F5-A3EC-CA9DA387F526}" destId="{85A2A0F3-D028-42C6-8B12-939A590BE985}" srcOrd="8" destOrd="0" presId="urn:microsoft.com/office/officeart/2005/8/layout/cycle8"/>
    <dgm:cxn modelId="{150AA2C4-81B5-4BBF-BF6C-2BE34EE3CAB2}" type="presParOf" srcId="{3FB8FFB4-84DA-45F5-A3EC-CA9DA387F526}" destId="{F72D0FB8-1834-47D5-8EE2-E47A5DA2F663}" srcOrd="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custT="1"/>
      <dgm:spPr/>
      <dgm:t>
        <a:bodyPr/>
        <a:lstStyle/>
        <a:p>
          <a:pPr rtl="0"/>
          <a:endParaRPr lang="en-US" sz="2000" kern="1200" dirty="0">
            <a:solidFill>
              <a:srgbClr val="FFFFFF"/>
            </a:solidFill>
            <a:latin typeface="Arial"/>
            <a:ea typeface="+mn-ea"/>
            <a:cs typeface="+mn-cs"/>
          </a:endParaRPr>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FC0E906F-4515-3C47-8A56-FE7BB23BE0EF}">
      <dgm:prSet custT="1"/>
      <dgm:spPr/>
      <dgm:t>
        <a:bodyPr/>
        <a:lstStyle/>
        <a:p>
          <a:pPr rtl="0"/>
          <a:r>
            <a:rPr lang="en-US" sz="2000" kern="1200" dirty="0" err="1">
              <a:solidFill>
                <a:srgbClr val="FFFFFF"/>
              </a:solidFill>
              <a:latin typeface="Arial"/>
              <a:ea typeface="+mn-ea"/>
              <a:cs typeface="+mn-cs"/>
            </a:rPr>
            <a:t>最佳</a:t>
          </a:r>
          <a:r>
            <a:rPr lang="en-US" sz="2000" kern="1200" dirty="0">
              <a:solidFill>
                <a:srgbClr val="FFFFFF"/>
              </a:solidFill>
              <a:latin typeface="Arial"/>
              <a:ea typeface="+mn-ea"/>
              <a:cs typeface="+mn-cs"/>
            </a:rPr>
            <a:t> (Optimal, OPT)</a:t>
          </a:r>
          <a:endParaRPr lang="en-US" sz="2000" kern="1200" dirty="0">
            <a:latin typeface="+mn-lt"/>
            <a:ea typeface="+mn-ea"/>
          </a:endParaRPr>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custT="1"/>
      <dgm:spPr/>
      <dgm:t>
        <a:bodyPr/>
        <a:lstStyle/>
        <a:p>
          <a:pPr rtl="0"/>
          <a:r>
            <a:rPr lang="en-US" sz="2000" kern="1200" dirty="0" err="1">
              <a:latin typeface="+mn-lt"/>
              <a:ea typeface="+mn-ea"/>
            </a:rPr>
            <a:t>先进先出</a:t>
          </a:r>
          <a:r>
            <a:rPr lang="en-US" sz="2000" kern="1200" dirty="0">
              <a:latin typeface="+mn-lt"/>
              <a:ea typeface="+mn-ea"/>
            </a:rPr>
            <a:t> (First-in-first-out , FIFO)</a:t>
          </a:r>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custT="1"/>
      <dgm:spPr/>
      <dgm:t>
        <a:bodyPr/>
        <a:lstStyle/>
        <a:p>
          <a:pPr rtl="0"/>
          <a:r>
            <a:rPr lang="en-US" sz="2000" kern="1200" dirty="0" err="1">
              <a:latin typeface="+mn-lt"/>
              <a:ea typeface="+mn-ea"/>
            </a:rPr>
            <a:t>时钟</a:t>
          </a:r>
          <a:r>
            <a:rPr lang="en-US" sz="2000" kern="1200" dirty="0">
              <a:latin typeface="+mn-lt"/>
              <a:ea typeface="+mn-ea"/>
            </a:rPr>
            <a:t> </a:t>
          </a:r>
          <a:r>
            <a:rPr lang="en-US" altLang="zh-CN" sz="2000" kern="1200" dirty="0">
              <a:latin typeface="+mn-lt"/>
              <a:ea typeface="+mn-ea"/>
            </a:rPr>
            <a:t>(</a:t>
          </a:r>
          <a:r>
            <a:rPr lang="en-US" sz="2000" kern="1200" dirty="0">
              <a:latin typeface="+mn-lt"/>
              <a:ea typeface="+mn-ea"/>
            </a:rPr>
            <a:t>Clock)</a:t>
          </a:r>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BD104D0-5ADB-374E-922D-4E62BF60A6BC}">
      <dgm:prSet custT="1"/>
      <dgm:spPr/>
      <dgm:t>
        <a:bodyPr/>
        <a:lstStyle/>
        <a:p>
          <a:pPr rtl="0"/>
          <a:r>
            <a:rPr lang="en-US" sz="2000" kern="1200" dirty="0" err="1">
              <a:latin typeface="+mn-lt"/>
              <a:ea typeface="+mn-ea"/>
            </a:rPr>
            <a:t>最近最少使用</a:t>
          </a:r>
          <a:r>
            <a:rPr lang="en-US" sz="2000" kern="1200" dirty="0">
              <a:latin typeface="+mn-lt"/>
              <a:ea typeface="+mn-ea"/>
            </a:rPr>
            <a:t> (Least recently used, LRU)</a:t>
          </a:r>
        </a:p>
      </dgm:t>
    </dgm:pt>
    <dgm:pt modelId="{1659444E-7761-F747-8A46-527C42DE3B02}" type="parTrans" cxnId="{B48E7119-3E2A-854E-B08E-09D72F4B5FC6}">
      <dgm:prSet/>
      <dgm:spPr/>
      <dgm:t>
        <a:bodyPr/>
        <a:lstStyle/>
        <a:p>
          <a:endParaRPr lang="zh-CN" altLang="en-US"/>
        </a:p>
      </dgm:t>
    </dgm:pt>
    <dgm:pt modelId="{BC59A9FE-8BB4-9E4B-9C02-1A9D10DF1378}" type="sibTrans" cxnId="{B48E7119-3E2A-854E-B08E-09D72F4B5FC6}">
      <dgm:prSet/>
      <dgm:spPr/>
      <dgm:t>
        <a:bodyPr/>
        <a:lstStyle/>
        <a:p>
          <a:endParaRPr lang="zh-CN" altLang="en-US"/>
        </a:p>
      </dgm:t>
    </dgm:pt>
    <dgm:pt modelId="{DF055627-9BCF-0941-A55D-F60516006CF8}" type="pres">
      <dgm:prSet presAssocID="{3DA557B8-20C6-9042-8F72-03A210D067C2}" presName="linearFlow" presStyleCnt="0">
        <dgm:presLayoutVars>
          <dgm:dir/>
          <dgm:resizeHandles val="exact"/>
        </dgm:presLayoutVars>
      </dgm:prSet>
      <dgm:spPr/>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81829" custScaleY="106012" custLinFactNeighborX="-4131"/>
      <dgm:spPr/>
    </dgm:pt>
    <dgm:pt modelId="{B2EFD19C-DD54-B24D-B755-43F907118B14}" type="pres">
      <dgm:prSet presAssocID="{6774DE01-6233-B249-8E19-C7D51CE87F9A}" presName="txShp" presStyleLbl="node1" presStyleIdx="0" presStyleCnt="1" custScaleX="132350" custScaleY="107006">
        <dgm:presLayoutVars>
          <dgm:bulletEnabled val="1"/>
        </dgm:presLayoutVars>
      </dgm:prSet>
      <dgm:spPr/>
    </dgm:pt>
  </dgm:ptLst>
  <dgm:cxnLst>
    <dgm:cxn modelId="{270B4709-4B78-0548-8A78-7F4B2EAAE44D}" srcId="{6774DE01-6233-B249-8E19-C7D51CE87F9A}" destId="{A23A6ABD-0BB1-6B44-9048-7D79B7FA6C4F}" srcOrd="3" destOrd="0" parTransId="{3E257FC9-8BD6-2D44-8493-1148F9A4C49F}" sibTransId="{2C7E5A72-F5BE-9744-9123-07298F5AFF8B}"/>
    <dgm:cxn modelId="{53E23C13-A2D0-A14E-87C3-74406FBF3ECD}" type="presOf" srcId="{3DA557B8-20C6-9042-8F72-03A210D067C2}" destId="{DF055627-9BCF-0941-A55D-F60516006CF8}" srcOrd="0" destOrd="0" presId="urn:microsoft.com/office/officeart/2005/8/layout/vList3#1"/>
    <dgm:cxn modelId="{03764115-0E24-3A4B-9923-0E71C9E8080A}" srcId="{3DA557B8-20C6-9042-8F72-03A210D067C2}" destId="{6774DE01-6233-B249-8E19-C7D51CE87F9A}" srcOrd="0" destOrd="0" parTransId="{FFD2C51C-0256-664F-B449-65DC58CAE24F}" sibTransId="{5C1FAF83-8542-F343-8582-FC2EF309697E}"/>
    <dgm:cxn modelId="{B48E7119-3E2A-854E-B08E-09D72F4B5FC6}" srcId="{6774DE01-6233-B249-8E19-C7D51CE87F9A}" destId="{DBD104D0-5ADB-374E-922D-4E62BF60A6BC}" srcOrd="1" destOrd="0" parTransId="{1659444E-7761-F747-8A46-527C42DE3B02}" sibTransId="{BC59A9FE-8BB4-9E4B-9C02-1A9D10DF1378}"/>
    <dgm:cxn modelId="{88660A57-85F2-A145-93F0-85F76122EA97}" srcId="{6774DE01-6233-B249-8E19-C7D51CE87F9A}" destId="{7D3CDA99-250F-944F-BF47-BF47CD003577}" srcOrd="2" destOrd="0" parTransId="{E349C3F7-A6BC-2C42-BDC3-75060C32BE75}" sibTransId="{7DBF36F5-A635-4641-8ED8-B9CE79F6B450}"/>
    <dgm:cxn modelId="{686E4058-2042-5444-8B93-0B32148AB080}" srcId="{6774DE01-6233-B249-8E19-C7D51CE87F9A}" destId="{FC0E906F-4515-3C47-8A56-FE7BB23BE0EF}" srcOrd="0"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1"/>
    <dgm:cxn modelId="{CECCD078-5E2D-DC4F-A9BA-6D00FB01E70E}" type="presOf" srcId="{DBD104D0-5ADB-374E-922D-4E62BF60A6BC}" destId="{B2EFD19C-DD54-B24D-B755-43F907118B14}" srcOrd="0" destOrd="2" presId="urn:microsoft.com/office/officeart/2005/8/layout/vList3#1"/>
    <dgm:cxn modelId="{B1240A90-09F5-8544-8A3B-D7214630869C}" type="presOf" srcId="{7D3CDA99-250F-944F-BF47-BF47CD003577}" destId="{B2EFD19C-DD54-B24D-B755-43F907118B14}" srcOrd="0" destOrd="3" presId="urn:microsoft.com/office/officeart/2005/8/layout/vList3#1"/>
    <dgm:cxn modelId="{F645A592-DC7C-A043-B003-B57E3C86678F}" type="presOf" srcId="{A23A6ABD-0BB1-6B44-9048-7D79B7FA6C4F}" destId="{B2EFD19C-DD54-B24D-B755-43F907118B14}" srcOrd="0" destOrd="4" presId="urn:microsoft.com/office/officeart/2005/8/layout/vList3#1"/>
    <dgm:cxn modelId="{936A99B1-4641-6442-BF1C-92E2720B48DF}" type="presOf" srcId="{FC0E906F-4515-3C47-8A56-FE7BB23BE0EF}" destId="{B2EFD19C-DD54-B24D-B755-43F907118B14}" srcOrd="0" destOrd="1" presId="urn:microsoft.com/office/officeart/2005/8/layout/vList3#1"/>
    <dgm:cxn modelId="{608E0C69-3B1B-474C-A7C9-A430C4B87941}" type="presParOf" srcId="{DF055627-9BCF-0941-A55D-F60516006CF8}" destId="{2544A3F1-E2E8-B74E-8711-2EC9EA6064C6}" srcOrd="0" destOrd="0" presId="urn:microsoft.com/office/officeart/2005/8/layout/vList3#1"/>
    <dgm:cxn modelId="{4BEF9B87-7F0F-594D-BCDC-F82884A78572}" type="presParOf" srcId="{2544A3F1-E2E8-B74E-8711-2EC9EA6064C6}" destId="{30C7C1FC-ABE9-9F49-B497-834E86732140}" srcOrd="0" destOrd="0" presId="urn:microsoft.com/office/officeart/2005/8/layout/vList3#1"/>
    <dgm:cxn modelId="{063E8CB7-19FD-D54E-8DBB-27DBA2A9D3B3}"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A22AB-A7F4-40D1-B066-A9AE493DD02E}" type="doc">
      <dgm:prSet loTypeId="urn:microsoft.com/office/officeart/2005/8/layout/cycle6" loCatId="cycle" qsTypeId="urn:microsoft.com/office/officeart/2005/8/quickstyle/3d1" qsCatId="3D" csTypeId="urn:microsoft.com/office/officeart/2005/8/colors/colorful4" csCatId="colorful" phldr="1"/>
      <dgm:spPr/>
      <dgm:t>
        <a:bodyPr/>
        <a:lstStyle/>
        <a:p>
          <a:endParaRPr lang="zh-CN" altLang="en-US"/>
        </a:p>
      </dgm:t>
    </dgm:pt>
    <dgm:pt modelId="{BD7B2D3C-A918-4B39-A285-79D06D1E411D}">
      <dgm:prSet phldrT="[文本]"/>
      <dgm:spPr>
        <a:xfrm>
          <a:off x="1349045" y="1934"/>
          <a:ext cx="397533" cy="258397"/>
        </a:xfrm>
        <a:prstGeom prst="round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A</a:t>
          </a:r>
          <a:endParaRPr lang="zh-CN" altLang="en-US" dirty="0">
            <a:solidFill>
              <a:sysClr val="window" lastClr="FFFFFF"/>
            </a:solidFill>
            <a:latin typeface="Calibri"/>
            <a:ea typeface="宋体"/>
            <a:cs typeface="+mn-cs"/>
          </a:endParaRPr>
        </a:p>
      </dgm:t>
    </dgm:pt>
    <dgm:pt modelId="{019729CB-F748-4B3A-9099-B4B865BEFC09}" type="parTrans" cxnId="{D6464BA7-AD3E-42A1-8401-ECDC35A3DA3F}">
      <dgm:prSet/>
      <dgm:spPr/>
      <dgm:t>
        <a:bodyPr/>
        <a:lstStyle/>
        <a:p>
          <a:endParaRPr lang="zh-CN" altLang="en-US"/>
        </a:p>
      </dgm:t>
    </dgm:pt>
    <dgm:pt modelId="{5A8C48C1-3B1A-4B7C-90FC-76DCD6F1462E}" type="sibTrans" cxnId="{D6464BA7-AD3E-42A1-8401-ECDC35A3DA3F}">
      <dgm:prSet/>
      <dgm:spPr>
        <a:xfrm>
          <a:off x="274873" y="131132"/>
          <a:ext cx="2545877" cy="2545877"/>
        </a:xfrm>
        <a:custGeom>
          <a:avLst/>
          <a:gdLst/>
          <a:ahLst/>
          <a:cxnLst/>
          <a:rect l="0" t="0" r="0" b="0"/>
          <a:pathLst>
            <a:path>
              <a:moveTo>
                <a:pt x="1474143" y="16002"/>
              </a:moveTo>
              <a:arcTo wR="1272938" hR="1272938" stAng="16745670" swAng="654367"/>
            </a:path>
          </a:pathLst>
        </a:custGeom>
        <a:noFill/>
        <a:ln w="9525" cap="flat" cmpd="sng" algn="ctr">
          <a:solidFill>
            <a:srgbClr val="8064A2">
              <a:hueOff val="0"/>
              <a:satOff val="0"/>
              <a:lumOff val="0"/>
              <a:alphaOff val="0"/>
            </a:srgbClr>
          </a:solidFill>
          <a:prstDash val="solid"/>
        </a:ln>
        <a:effectLst/>
        <a:scene3d>
          <a:camera prst="orthographicFront"/>
          <a:lightRig rig="flat" dir="t"/>
        </a:scene3d>
        <a:sp3d z="-40000" prstMaterial="matte"/>
      </dgm:spPr>
      <dgm:t>
        <a:bodyPr/>
        <a:lstStyle/>
        <a:p>
          <a:endParaRPr lang="zh-CN" altLang="en-US"/>
        </a:p>
      </dgm:t>
    </dgm:pt>
    <dgm:pt modelId="{2C031F92-F5DB-4137-B3EB-6CAF7BD34C23}">
      <dgm:prSet phldrT="[文本]"/>
      <dgm:spPr>
        <a:xfrm>
          <a:off x="1985514" y="172475"/>
          <a:ext cx="397533" cy="258397"/>
        </a:xfrm>
        <a:prstGeom prst="roundRect">
          <a:avLst/>
        </a:prstGeom>
        <a:gradFill rotWithShape="0">
          <a:gsLst>
            <a:gs pos="0">
              <a:srgbClr val="8064A2">
                <a:hueOff val="-405888"/>
                <a:satOff val="2445"/>
                <a:lumOff val="196"/>
                <a:alphaOff val="0"/>
                <a:shade val="51000"/>
                <a:satMod val="130000"/>
              </a:srgbClr>
            </a:gs>
            <a:gs pos="80000">
              <a:srgbClr val="8064A2">
                <a:hueOff val="-405888"/>
                <a:satOff val="2445"/>
                <a:lumOff val="196"/>
                <a:alphaOff val="0"/>
                <a:shade val="93000"/>
                <a:satMod val="130000"/>
              </a:srgbClr>
            </a:gs>
            <a:gs pos="100000">
              <a:srgbClr val="8064A2">
                <a:hueOff val="-405888"/>
                <a:satOff val="2445"/>
                <a:lumOff val="19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B</a:t>
          </a:r>
          <a:endParaRPr lang="zh-CN" altLang="en-US" dirty="0">
            <a:solidFill>
              <a:sysClr val="window" lastClr="FFFFFF"/>
            </a:solidFill>
            <a:latin typeface="Calibri"/>
            <a:ea typeface="宋体"/>
            <a:cs typeface="+mn-cs"/>
          </a:endParaRPr>
        </a:p>
      </dgm:t>
    </dgm:pt>
    <dgm:pt modelId="{AD338D09-4DEA-494B-A582-C6211791E943}" type="parTrans" cxnId="{65651E08-CFF7-4D73-923B-B663880EDC6B}">
      <dgm:prSet/>
      <dgm:spPr/>
      <dgm:t>
        <a:bodyPr/>
        <a:lstStyle/>
        <a:p>
          <a:endParaRPr lang="zh-CN" altLang="en-US"/>
        </a:p>
      </dgm:t>
    </dgm:pt>
    <dgm:pt modelId="{2A90D245-26E1-48D9-9777-47B2F2A2F26C}" type="sibTrans" cxnId="{65651E08-CFF7-4D73-923B-B663880EDC6B}">
      <dgm:prSet/>
      <dgm:spPr>
        <a:xfrm>
          <a:off x="274873" y="131132"/>
          <a:ext cx="2545877" cy="2545877"/>
        </a:xfrm>
        <a:custGeom>
          <a:avLst/>
          <a:gdLst/>
          <a:ahLst/>
          <a:cxnLst/>
          <a:rect l="0" t="0" r="0" b="0"/>
          <a:pathLst>
            <a:path>
              <a:moveTo>
                <a:pt x="2095643" y="301584"/>
              </a:moveTo>
              <a:arcTo wR="1272938" hR="1272938" stAng="18615809" swAng="757846"/>
            </a:path>
          </a:pathLst>
        </a:custGeom>
        <a:noFill/>
        <a:ln w="9525" cap="flat" cmpd="sng" algn="ctr">
          <a:solidFill>
            <a:srgbClr val="8064A2">
              <a:hueOff val="-405888"/>
              <a:satOff val="2445"/>
              <a:lumOff val="196"/>
              <a:alphaOff val="0"/>
            </a:srgbClr>
          </a:solidFill>
          <a:prstDash val="solid"/>
        </a:ln>
        <a:effectLst/>
        <a:scene3d>
          <a:camera prst="orthographicFront"/>
          <a:lightRig rig="flat" dir="t"/>
        </a:scene3d>
        <a:sp3d z="-40000" prstMaterial="matte"/>
      </dgm:spPr>
      <dgm:t>
        <a:bodyPr/>
        <a:lstStyle/>
        <a:p>
          <a:endParaRPr lang="zh-CN" altLang="en-US"/>
        </a:p>
      </dgm:t>
    </dgm:pt>
    <dgm:pt modelId="{D8551101-9FCB-4E06-9303-D3DAC407ABAA}">
      <dgm:prSet phldrT="[文本]"/>
      <dgm:spPr>
        <a:xfrm>
          <a:off x="2451442" y="638403"/>
          <a:ext cx="397533" cy="258397"/>
        </a:xfrm>
        <a:prstGeom prst="roundRect">
          <a:avLst/>
        </a:prstGeom>
        <a:gradFill rotWithShape="0">
          <a:gsLst>
            <a:gs pos="0">
              <a:srgbClr val="8064A2">
                <a:hueOff val="-811776"/>
                <a:satOff val="4891"/>
                <a:lumOff val="392"/>
                <a:alphaOff val="0"/>
                <a:shade val="51000"/>
                <a:satMod val="130000"/>
              </a:srgbClr>
            </a:gs>
            <a:gs pos="80000">
              <a:srgbClr val="8064A2">
                <a:hueOff val="-811776"/>
                <a:satOff val="4891"/>
                <a:lumOff val="392"/>
                <a:alphaOff val="0"/>
                <a:shade val="93000"/>
                <a:satMod val="130000"/>
              </a:srgbClr>
            </a:gs>
            <a:gs pos="100000">
              <a:srgbClr val="8064A2">
                <a:hueOff val="-811776"/>
                <a:satOff val="4891"/>
                <a:lumOff val="39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C</a:t>
          </a:r>
          <a:endParaRPr lang="zh-CN" altLang="en-US" dirty="0">
            <a:solidFill>
              <a:sysClr val="window" lastClr="FFFFFF"/>
            </a:solidFill>
            <a:latin typeface="Calibri"/>
            <a:ea typeface="宋体"/>
            <a:cs typeface="+mn-cs"/>
          </a:endParaRPr>
        </a:p>
      </dgm:t>
    </dgm:pt>
    <dgm:pt modelId="{A791A3EF-2FBE-481D-B0D8-70AA4FFE57BD}" type="parTrans" cxnId="{E2B83841-BC0B-4245-83F3-3353564770E6}">
      <dgm:prSet/>
      <dgm:spPr/>
      <dgm:t>
        <a:bodyPr/>
        <a:lstStyle/>
        <a:p>
          <a:endParaRPr lang="zh-CN" altLang="en-US"/>
        </a:p>
      </dgm:t>
    </dgm:pt>
    <dgm:pt modelId="{A6BA0C86-CA4D-44D4-B56A-27D00DBA9363}" type="sibTrans" cxnId="{E2B83841-BC0B-4245-83F3-3353564770E6}">
      <dgm:prSet/>
      <dgm:spPr>
        <a:xfrm>
          <a:off x="274873" y="131132"/>
          <a:ext cx="2545877" cy="2545877"/>
        </a:xfrm>
        <a:custGeom>
          <a:avLst/>
          <a:gdLst/>
          <a:ahLst/>
          <a:cxnLst/>
          <a:rect l="0" t="0" r="0" b="0"/>
          <a:pathLst>
            <a:path>
              <a:moveTo>
                <a:pt x="2441987" y="769254"/>
              </a:moveTo>
              <a:arcTo wR="1272938" hR="1272938" stAng="20201473" swAng="1038453"/>
            </a:path>
          </a:pathLst>
        </a:custGeom>
        <a:noFill/>
        <a:ln w="9525" cap="flat" cmpd="sng" algn="ctr">
          <a:solidFill>
            <a:srgbClr val="8064A2">
              <a:hueOff val="-811776"/>
              <a:satOff val="4891"/>
              <a:lumOff val="392"/>
              <a:alphaOff val="0"/>
            </a:srgbClr>
          </a:solidFill>
          <a:prstDash val="solid"/>
        </a:ln>
        <a:effectLst/>
        <a:scene3d>
          <a:camera prst="orthographicFront"/>
          <a:lightRig rig="flat" dir="t"/>
        </a:scene3d>
        <a:sp3d z="-40000" prstMaterial="matte"/>
      </dgm:spPr>
      <dgm:t>
        <a:bodyPr/>
        <a:lstStyle/>
        <a:p>
          <a:endParaRPr lang="zh-CN" altLang="en-US"/>
        </a:p>
      </dgm:t>
    </dgm:pt>
    <dgm:pt modelId="{6DB3CB1F-1BA2-4EEC-BFB3-E2D2FE900231}">
      <dgm:prSet phldrT="[文本]"/>
      <dgm:spPr>
        <a:xfrm>
          <a:off x="2621984" y="1274872"/>
          <a:ext cx="397533" cy="258397"/>
        </a:xfrm>
        <a:prstGeom prst="roundRect">
          <a:avLst/>
        </a:prstGeom>
        <a:gradFill rotWithShape="0">
          <a:gsLst>
            <a:gs pos="0">
              <a:srgbClr val="8064A2">
                <a:hueOff val="-1217664"/>
                <a:satOff val="7336"/>
                <a:lumOff val="588"/>
                <a:alphaOff val="0"/>
                <a:shade val="51000"/>
                <a:satMod val="130000"/>
              </a:srgbClr>
            </a:gs>
            <a:gs pos="80000">
              <a:srgbClr val="8064A2">
                <a:hueOff val="-1217664"/>
                <a:satOff val="7336"/>
                <a:lumOff val="588"/>
                <a:alphaOff val="0"/>
                <a:shade val="93000"/>
                <a:satMod val="130000"/>
              </a:srgbClr>
            </a:gs>
            <a:gs pos="100000">
              <a:srgbClr val="8064A2">
                <a:hueOff val="-1217664"/>
                <a:satOff val="7336"/>
                <a:lumOff val="5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D</a:t>
          </a:r>
          <a:endParaRPr lang="zh-CN" altLang="en-US" dirty="0">
            <a:solidFill>
              <a:sysClr val="window" lastClr="FFFFFF"/>
            </a:solidFill>
            <a:latin typeface="Calibri"/>
            <a:ea typeface="宋体"/>
            <a:cs typeface="+mn-cs"/>
          </a:endParaRPr>
        </a:p>
      </dgm:t>
    </dgm:pt>
    <dgm:pt modelId="{5150BDBD-879B-4FCB-8F3E-5E23DA9C2DC3}" type="parTrans" cxnId="{A231A706-6A2D-4870-A002-181A5DA9A9A1}">
      <dgm:prSet/>
      <dgm:spPr/>
      <dgm:t>
        <a:bodyPr/>
        <a:lstStyle/>
        <a:p>
          <a:endParaRPr lang="zh-CN" altLang="en-US"/>
        </a:p>
      </dgm:t>
    </dgm:pt>
    <dgm:pt modelId="{D8B029C8-0A86-49E1-AAFE-7C70A7AF54D7}" type="sibTrans" cxnId="{A231A706-6A2D-4870-A002-181A5DA9A9A1}">
      <dgm:prSet/>
      <dgm:spPr>
        <a:xfrm>
          <a:off x="274873" y="131132"/>
          <a:ext cx="2545877" cy="2545877"/>
        </a:xfrm>
        <a:custGeom>
          <a:avLst/>
          <a:gdLst/>
          <a:ahLst/>
          <a:cxnLst/>
          <a:rect l="0" t="0" r="0" b="0"/>
          <a:pathLst>
            <a:path>
              <a:moveTo>
                <a:pt x="2538901" y="1406024"/>
              </a:moveTo>
              <a:arcTo wR="1272938" hR="1272938" stAng="360074" swAng="1038453"/>
            </a:path>
          </a:pathLst>
        </a:custGeom>
        <a:noFill/>
        <a:ln w="9525" cap="flat" cmpd="sng" algn="ctr">
          <a:solidFill>
            <a:srgbClr val="8064A2">
              <a:hueOff val="-1217664"/>
              <a:satOff val="7336"/>
              <a:lumOff val="588"/>
              <a:alphaOff val="0"/>
            </a:srgbClr>
          </a:solidFill>
          <a:prstDash val="solid"/>
        </a:ln>
        <a:effectLst/>
        <a:scene3d>
          <a:camera prst="orthographicFront"/>
          <a:lightRig rig="flat" dir="t"/>
        </a:scene3d>
        <a:sp3d z="-40000" prstMaterial="matte"/>
      </dgm:spPr>
      <dgm:t>
        <a:bodyPr/>
        <a:lstStyle/>
        <a:p>
          <a:endParaRPr lang="zh-CN" altLang="en-US"/>
        </a:p>
      </dgm:t>
    </dgm:pt>
    <dgm:pt modelId="{323F2025-E83E-451B-9B0D-ABB8946C2AC9}">
      <dgm:prSet phldrT="[文本]"/>
      <dgm:spPr>
        <a:xfrm>
          <a:off x="2451442" y="1911342"/>
          <a:ext cx="397533" cy="258397"/>
        </a:xfrm>
        <a:prstGeom prst="roundRect">
          <a:avLst/>
        </a:prstGeom>
        <a:gradFill rotWithShape="0">
          <a:gsLst>
            <a:gs pos="0">
              <a:srgbClr val="8064A2">
                <a:hueOff val="-1623553"/>
                <a:satOff val="9781"/>
                <a:lumOff val="784"/>
                <a:alphaOff val="0"/>
                <a:shade val="51000"/>
                <a:satMod val="130000"/>
              </a:srgbClr>
            </a:gs>
            <a:gs pos="80000">
              <a:srgbClr val="8064A2">
                <a:hueOff val="-1623553"/>
                <a:satOff val="9781"/>
                <a:lumOff val="784"/>
                <a:alphaOff val="0"/>
                <a:shade val="93000"/>
                <a:satMod val="130000"/>
              </a:srgbClr>
            </a:gs>
            <a:gs pos="100000">
              <a:srgbClr val="8064A2">
                <a:hueOff val="-1623553"/>
                <a:satOff val="9781"/>
                <a:lumOff val="78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E</a:t>
          </a:r>
          <a:endParaRPr lang="zh-CN" altLang="en-US" dirty="0">
            <a:solidFill>
              <a:sysClr val="window" lastClr="FFFFFF"/>
            </a:solidFill>
            <a:latin typeface="Calibri"/>
            <a:ea typeface="宋体"/>
            <a:cs typeface="+mn-cs"/>
          </a:endParaRPr>
        </a:p>
      </dgm:t>
    </dgm:pt>
    <dgm:pt modelId="{FB510279-4E95-4AF0-B441-6FC042A12D38}" type="parTrans" cxnId="{C5EF9785-AEA7-49D4-83F7-9038891EA173}">
      <dgm:prSet/>
      <dgm:spPr/>
      <dgm:t>
        <a:bodyPr/>
        <a:lstStyle/>
        <a:p>
          <a:endParaRPr lang="zh-CN" altLang="en-US"/>
        </a:p>
      </dgm:t>
    </dgm:pt>
    <dgm:pt modelId="{2DB5AA72-620D-43A8-A6AB-4BC791FD54D5}" type="sibTrans" cxnId="{C5EF9785-AEA7-49D4-83F7-9038891EA173}">
      <dgm:prSet/>
      <dgm:spPr>
        <a:xfrm>
          <a:off x="274873" y="131132"/>
          <a:ext cx="2545877" cy="2545877"/>
        </a:xfrm>
        <a:custGeom>
          <a:avLst/>
          <a:gdLst/>
          <a:ahLst/>
          <a:cxnLst/>
          <a:rect l="0" t="0" r="0" b="0"/>
          <a:pathLst>
            <a:path>
              <a:moveTo>
                <a:pt x="2288137" y="2040887"/>
              </a:moveTo>
              <a:arcTo wR="1272938" hR="1272938" stAng="2226345" swAng="757846"/>
            </a:path>
          </a:pathLst>
        </a:custGeom>
        <a:noFill/>
        <a:ln w="9525" cap="flat" cmpd="sng" algn="ctr">
          <a:solidFill>
            <a:srgbClr val="8064A2">
              <a:hueOff val="-1623553"/>
              <a:satOff val="9781"/>
              <a:lumOff val="784"/>
              <a:alphaOff val="0"/>
            </a:srgbClr>
          </a:solidFill>
          <a:prstDash val="solid"/>
        </a:ln>
        <a:effectLst/>
        <a:scene3d>
          <a:camera prst="orthographicFront"/>
          <a:lightRig rig="flat" dir="t"/>
        </a:scene3d>
        <a:sp3d z="-40000" prstMaterial="matte"/>
      </dgm:spPr>
      <dgm:t>
        <a:bodyPr/>
        <a:lstStyle/>
        <a:p>
          <a:endParaRPr lang="zh-CN" altLang="en-US"/>
        </a:p>
      </dgm:t>
    </dgm:pt>
    <dgm:pt modelId="{EEBB9907-9D3D-48BD-B8FE-AA5147C5C34B}">
      <dgm:prSet phldrT="[文本]"/>
      <dgm:spPr>
        <a:xfrm>
          <a:off x="1985514" y="2377270"/>
          <a:ext cx="397533" cy="258397"/>
        </a:xfrm>
        <a:prstGeom prst="roundRect">
          <a:avLst/>
        </a:prstGeom>
        <a:gradFill rotWithShape="0">
          <a:gsLst>
            <a:gs pos="0">
              <a:srgbClr val="8064A2">
                <a:hueOff val="-2029441"/>
                <a:satOff val="12227"/>
                <a:lumOff val="980"/>
                <a:alphaOff val="0"/>
                <a:shade val="51000"/>
                <a:satMod val="130000"/>
              </a:srgbClr>
            </a:gs>
            <a:gs pos="80000">
              <a:srgbClr val="8064A2">
                <a:hueOff val="-2029441"/>
                <a:satOff val="12227"/>
                <a:lumOff val="980"/>
                <a:alphaOff val="0"/>
                <a:shade val="93000"/>
                <a:satMod val="130000"/>
              </a:srgbClr>
            </a:gs>
            <a:gs pos="100000">
              <a:srgbClr val="8064A2">
                <a:hueOff val="-2029441"/>
                <a:satOff val="12227"/>
                <a:lumOff val="98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F</a:t>
          </a:r>
          <a:endParaRPr lang="zh-CN" altLang="en-US" dirty="0">
            <a:solidFill>
              <a:sysClr val="window" lastClr="FFFFFF"/>
            </a:solidFill>
            <a:latin typeface="Calibri"/>
            <a:ea typeface="宋体"/>
            <a:cs typeface="+mn-cs"/>
          </a:endParaRPr>
        </a:p>
      </dgm:t>
    </dgm:pt>
    <dgm:pt modelId="{5D9238DD-508F-4286-A5AA-0EBB15E7EC88}" type="parTrans" cxnId="{ADCC6FE7-1951-41C6-AD71-57D9345A3C1A}">
      <dgm:prSet/>
      <dgm:spPr/>
      <dgm:t>
        <a:bodyPr/>
        <a:lstStyle/>
        <a:p>
          <a:endParaRPr lang="zh-CN" altLang="en-US"/>
        </a:p>
      </dgm:t>
    </dgm:pt>
    <dgm:pt modelId="{A49CA9DF-A89A-48D7-A4BC-6774EC70714B}" type="sibTrans" cxnId="{ADCC6FE7-1951-41C6-AD71-57D9345A3C1A}">
      <dgm:prSet/>
      <dgm:spPr>
        <a:xfrm>
          <a:off x="274873" y="131132"/>
          <a:ext cx="2545877" cy="2545877"/>
        </a:xfrm>
        <a:custGeom>
          <a:avLst/>
          <a:gdLst/>
          <a:ahLst/>
          <a:cxnLst/>
          <a:rect l="0" t="0" r="0" b="0"/>
          <a:pathLst>
            <a:path>
              <a:moveTo>
                <a:pt x="1708322" y="2469104"/>
              </a:moveTo>
              <a:arcTo wR="1272938" hR="1272938" stAng="4199963" swAng="654367"/>
            </a:path>
          </a:pathLst>
        </a:custGeom>
        <a:noFill/>
        <a:ln w="9525" cap="flat" cmpd="sng" algn="ctr">
          <a:solidFill>
            <a:srgbClr val="8064A2">
              <a:hueOff val="-2029441"/>
              <a:satOff val="12227"/>
              <a:lumOff val="980"/>
              <a:alphaOff val="0"/>
            </a:srgbClr>
          </a:solidFill>
          <a:prstDash val="solid"/>
        </a:ln>
        <a:effectLst/>
        <a:scene3d>
          <a:camera prst="orthographicFront"/>
          <a:lightRig rig="flat" dir="t"/>
        </a:scene3d>
        <a:sp3d z="-40000" prstMaterial="matte"/>
      </dgm:spPr>
      <dgm:t>
        <a:bodyPr/>
        <a:lstStyle/>
        <a:p>
          <a:endParaRPr lang="zh-CN" altLang="en-US"/>
        </a:p>
      </dgm:t>
    </dgm:pt>
    <dgm:pt modelId="{BE0E7876-5F6B-4391-87C2-3821A845FE38}">
      <dgm:prSet phldrT="[文本]"/>
      <dgm:spPr>
        <a:xfrm>
          <a:off x="1349045" y="2547811"/>
          <a:ext cx="397533" cy="258397"/>
        </a:xfrm>
        <a:prstGeom prst="roundRect">
          <a:avLst/>
        </a:prstGeom>
        <a:gradFill rotWithShape="0">
          <a:gsLst>
            <a:gs pos="0">
              <a:srgbClr val="8064A2">
                <a:hueOff val="-2435329"/>
                <a:satOff val="14672"/>
                <a:lumOff val="1176"/>
                <a:alphaOff val="0"/>
                <a:shade val="51000"/>
                <a:satMod val="130000"/>
              </a:srgbClr>
            </a:gs>
            <a:gs pos="80000">
              <a:srgbClr val="8064A2">
                <a:hueOff val="-2435329"/>
                <a:satOff val="14672"/>
                <a:lumOff val="1176"/>
                <a:alphaOff val="0"/>
                <a:shade val="93000"/>
                <a:satMod val="130000"/>
              </a:srgbClr>
            </a:gs>
            <a:gs pos="100000">
              <a:srgbClr val="8064A2">
                <a:hueOff val="-2435329"/>
                <a:satOff val="14672"/>
                <a:lumOff val="117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G</a:t>
          </a:r>
          <a:endParaRPr lang="zh-CN" altLang="en-US" dirty="0">
            <a:solidFill>
              <a:sysClr val="window" lastClr="FFFFFF"/>
            </a:solidFill>
            <a:latin typeface="Calibri"/>
            <a:ea typeface="宋体"/>
            <a:cs typeface="+mn-cs"/>
          </a:endParaRPr>
        </a:p>
      </dgm:t>
    </dgm:pt>
    <dgm:pt modelId="{804D5157-930C-4DE7-BB20-6EAC4C324FB8}" type="parTrans" cxnId="{FE179D35-23DD-450D-B8A6-38CBDA3D6986}">
      <dgm:prSet/>
      <dgm:spPr/>
      <dgm:t>
        <a:bodyPr/>
        <a:lstStyle/>
        <a:p>
          <a:endParaRPr lang="zh-CN" altLang="en-US"/>
        </a:p>
      </dgm:t>
    </dgm:pt>
    <dgm:pt modelId="{7036DE5F-14A8-4249-99A8-9149832A466F}" type="sibTrans" cxnId="{FE179D35-23DD-450D-B8A6-38CBDA3D6986}">
      <dgm:prSet/>
      <dgm:spPr>
        <a:xfrm>
          <a:off x="274873" y="131132"/>
          <a:ext cx="2545877" cy="2545877"/>
        </a:xfrm>
        <a:custGeom>
          <a:avLst/>
          <a:gdLst/>
          <a:ahLst/>
          <a:cxnLst/>
          <a:rect l="0" t="0" r="0" b="0"/>
          <a:pathLst>
            <a:path>
              <a:moveTo>
                <a:pt x="1071733" y="2529875"/>
              </a:moveTo>
              <a:arcTo wR="1272938" hR="1272938" stAng="5945670" swAng="654367"/>
            </a:path>
          </a:pathLst>
        </a:custGeom>
        <a:noFill/>
        <a:ln w="9525" cap="flat" cmpd="sng" algn="ctr">
          <a:solidFill>
            <a:srgbClr val="8064A2">
              <a:hueOff val="-2435329"/>
              <a:satOff val="14672"/>
              <a:lumOff val="1176"/>
              <a:alphaOff val="0"/>
            </a:srgbClr>
          </a:solidFill>
          <a:prstDash val="solid"/>
        </a:ln>
        <a:effectLst/>
        <a:scene3d>
          <a:camera prst="orthographicFront"/>
          <a:lightRig rig="flat" dir="t"/>
        </a:scene3d>
        <a:sp3d z="-40000" prstMaterial="matte"/>
      </dgm:spPr>
      <dgm:t>
        <a:bodyPr/>
        <a:lstStyle/>
        <a:p>
          <a:endParaRPr lang="zh-CN" altLang="en-US"/>
        </a:p>
      </dgm:t>
    </dgm:pt>
    <dgm:pt modelId="{113D1055-1948-4BEF-AE35-2322363B4535}">
      <dgm:prSet phldrT="[文本]"/>
      <dgm:spPr>
        <a:xfrm>
          <a:off x="712576" y="2377270"/>
          <a:ext cx="397533" cy="258397"/>
        </a:xfrm>
        <a:prstGeom prst="roundRect">
          <a:avLst/>
        </a:prstGeom>
        <a:gradFill rotWithShape="0">
          <a:gsLst>
            <a:gs pos="0">
              <a:srgbClr val="8064A2">
                <a:hueOff val="-2841217"/>
                <a:satOff val="17118"/>
                <a:lumOff val="1372"/>
                <a:alphaOff val="0"/>
                <a:shade val="51000"/>
                <a:satMod val="130000"/>
              </a:srgbClr>
            </a:gs>
            <a:gs pos="80000">
              <a:srgbClr val="8064A2">
                <a:hueOff val="-2841217"/>
                <a:satOff val="17118"/>
                <a:lumOff val="1372"/>
                <a:alphaOff val="0"/>
                <a:shade val="93000"/>
                <a:satMod val="130000"/>
              </a:srgbClr>
            </a:gs>
            <a:gs pos="100000">
              <a:srgbClr val="8064A2">
                <a:hueOff val="-2841217"/>
                <a:satOff val="17118"/>
                <a:lumOff val="137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H</a:t>
          </a:r>
          <a:endParaRPr lang="zh-CN" altLang="en-US" dirty="0">
            <a:solidFill>
              <a:sysClr val="window" lastClr="FFFFFF"/>
            </a:solidFill>
            <a:latin typeface="Calibri"/>
            <a:ea typeface="宋体"/>
            <a:cs typeface="+mn-cs"/>
          </a:endParaRPr>
        </a:p>
      </dgm:t>
    </dgm:pt>
    <dgm:pt modelId="{47D9B736-D940-44C1-9A99-F56290A3F054}" type="parTrans" cxnId="{95CBE893-DFAD-4D09-AE20-B479694DF930}">
      <dgm:prSet/>
      <dgm:spPr/>
      <dgm:t>
        <a:bodyPr/>
        <a:lstStyle/>
        <a:p>
          <a:endParaRPr lang="zh-CN" altLang="en-US"/>
        </a:p>
      </dgm:t>
    </dgm:pt>
    <dgm:pt modelId="{9AC62781-D814-4644-9855-9774FD113BE8}" type="sibTrans" cxnId="{95CBE893-DFAD-4D09-AE20-B479694DF930}">
      <dgm:prSet/>
      <dgm:spPr>
        <a:xfrm>
          <a:off x="274873" y="131132"/>
          <a:ext cx="2545877" cy="2545877"/>
        </a:xfrm>
        <a:custGeom>
          <a:avLst/>
          <a:gdLst/>
          <a:ahLst/>
          <a:cxnLst/>
          <a:rect l="0" t="0" r="0" b="0"/>
          <a:pathLst>
            <a:path>
              <a:moveTo>
                <a:pt x="450233" y="2244293"/>
              </a:moveTo>
              <a:arcTo wR="1272938" hR="1272938" stAng="7815809" swAng="757846"/>
            </a:path>
          </a:pathLst>
        </a:custGeom>
        <a:noFill/>
        <a:ln w="9525" cap="flat" cmpd="sng" algn="ctr">
          <a:solidFill>
            <a:srgbClr val="8064A2">
              <a:hueOff val="-2841217"/>
              <a:satOff val="17118"/>
              <a:lumOff val="1372"/>
              <a:alphaOff val="0"/>
            </a:srgbClr>
          </a:solidFill>
          <a:prstDash val="solid"/>
        </a:ln>
        <a:effectLst/>
        <a:scene3d>
          <a:camera prst="orthographicFront"/>
          <a:lightRig rig="flat" dir="t"/>
        </a:scene3d>
        <a:sp3d z="-40000" prstMaterial="matte"/>
      </dgm:spPr>
      <dgm:t>
        <a:bodyPr/>
        <a:lstStyle/>
        <a:p>
          <a:endParaRPr lang="zh-CN" altLang="en-US"/>
        </a:p>
      </dgm:t>
    </dgm:pt>
    <dgm:pt modelId="{AB4F5DE5-E554-423A-ACEE-12FFBE644515}">
      <dgm:prSet phldrT="[文本]"/>
      <dgm:spPr>
        <a:xfrm>
          <a:off x="246648" y="1911342"/>
          <a:ext cx="397533" cy="258397"/>
        </a:xfrm>
        <a:prstGeom prst="roundRect">
          <a:avLst/>
        </a:prstGeom>
        <a:gradFill rotWithShape="0">
          <a:gsLst>
            <a:gs pos="0">
              <a:srgbClr val="8064A2">
                <a:hueOff val="-3247105"/>
                <a:satOff val="19563"/>
                <a:lumOff val="1568"/>
                <a:alphaOff val="0"/>
                <a:shade val="51000"/>
                <a:satMod val="130000"/>
              </a:srgbClr>
            </a:gs>
            <a:gs pos="80000">
              <a:srgbClr val="8064A2">
                <a:hueOff val="-3247105"/>
                <a:satOff val="19563"/>
                <a:lumOff val="1568"/>
                <a:alphaOff val="0"/>
                <a:shade val="93000"/>
                <a:satMod val="130000"/>
              </a:srgbClr>
            </a:gs>
            <a:gs pos="100000">
              <a:srgbClr val="8064A2">
                <a:hueOff val="-3247105"/>
                <a:satOff val="19563"/>
                <a:lumOff val="156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I</a:t>
          </a:r>
          <a:endParaRPr lang="zh-CN" altLang="en-US" dirty="0">
            <a:solidFill>
              <a:sysClr val="window" lastClr="FFFFFF"/>
            </a:solidFill>
            <a:latin typeface="Calibri"/>
            <a:ea typeface="宋体"/>
            <a:cs typeface="+mn-cs"/>
          </a:endParaRPr>
        </a:p>
      </dgm:t>
    </dgm:pt>
    <dgm:pt modelId="{8D4E7A96-6785-4F55-9919-4CFE4ACF8A87}" type="parTrans" cxnId="{1E780EBF-0102-4DCE-996E-0527B16B1D19}">
      <dgm:prSet/>
      <dgm:spPr/>
      <dgm:t>
        <a:bodyPr/>
        <a:lstStyle/>
        <a:p>
          <a:endParaRPr lang="zh-CN" altLang="en-US"/>
        </a:p>
      </dgm:t>
    </dgm:pt>
    <dgm:pt modelId="{3EE342CE-3952-4915-8D4F-342342206980}" type="sibTrans" cxnId="{1E780EBF-0102-4DCE-996E-0527B16B1D19}">
      <dgm:prSet/>
      <dgm:spPr>
        <a:xfrm>
          <a:off x="274873" y="131132"/>
          <a:ext cx="2545877" cy="2545877"/>
        </a:xfrm>
        <a:custGeom>
          <a:avLst/>
          <a:gdLst/>
          <a:ahLst/>
          <a:cxnLst/>
          <a:rect l="0" t="0" r="0" b="0"/>
          <a:pathLst>
            <a:path>
              <a:moveTo>
                <a:pt x="103889" y="1776622"/>
              </a:moveTo>
              <a:arcTo wR="1272938" hR="1272938" stAng="9401473" swAng="1038453"/>
            </a:path>
          </a:pathLst>
        </a:custGeom>
        <a:noFill/>
        <a:ln w="9525" cap="flat" cmpd="sng" algn="ctr">
          <a:solidFill>
            <a:srgbClr val="8064A2">
              <a:hueOff val="-3247105"/>
              <a:satOff val="19563"/>
              <a:lumOff val="1568"/>
              <a:alphaOff val="0"/>
            </a:srgbClr>
          </a:solidFill>
          <a:prstDash val="solid"/>
        </a:ln>
        <a:effectLst/>
        <a:scene3d>
          <a:camera prst="orthographicFront"/>
          <a:lightRig rig="flat" dir="t"/>
        </a:scene3d>
        <a:sp3d z="-40000" prstMaterial="matte"/>
      </dgm:spPr>
      <dgm:t>
        <a:bodyPr/>
        <a:lstStyle/>
        <a:p>
          <a:endParaRPr lang="zh-CN" altLang="en-US"/>
        </a:p>
      </dgm:t>
    </dgm:pt>
    <dgm:pt modelId="{E15B3DDC-47D8-440E-9D35-CF1BC3E5C729}">
      <dgm:prSet phldrT="[文本]"/>
      <dgm:spPr>
        <a:xfrm>
          <a:off x="76106" y="1274872"/>
          <a:ext cx="397533" cy="258397"/>
        </a:xfrm>
        <a:prstGeom prst="roundRect">
          <a:avLst/>
        </a:prstGeom>
        <a:gradFill rotWithShape="0">
          <a:gsLst>
            <a:gs pos="0">
              <a:srgbClr val="8064A2">
                <a:hueOff val="-3652993"/>
                <a:satOff val="22008"/>
                <a:lumOff val="1764"/>
                <a:alphaOff val="0"/>
                <a:shade val="51000"/>
                <a:satMod val="130000"/>
              </a:srgbClr>
            </a:gs>
            <a:gs pos="80000">
              <a:srgbClr val="8064A2">
                <a:hueOff val="-3652993"/>
                <a:satOff val="22008"/>
                <a:lumOff val="1764"/>
                <a:alphaOff val="0"/>
                <a:shade val="93000"/>
                <a:satMod val="130000"/>
              </a:srgbClr>
            </a:gs>
            <a:gs pos="100000">
              <a:srgbClr val="8064A2">
                <a:hueOff val="-3652993"/>
                <a:satOff val="22008"/>
                <a:lumOff val="176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J</a:t>
          </a:r>
          <a:endParaRPr lang="zh-CN" altLang="en-US" dirty="0">
            <a:solidFill>
              <a:sysClr val="window" lastClr="FFFFFF"/>
            </a:solidFill>
            <a:latin typeface="Calibri"/>
            <a:ea typeface="宋体"/>
            <a:cs typeface="+mn-cs"/>
          </a:endParaRPr>
        </a:p>
      </dgm:t>
    </dgm:pt>
    <dgm:pt modelId="{B9218D00-BC42-4CDF-A417-E950A5911460}" type="parTrans" cxnId="{6FDA88D7-FAFB-4A7C-8BDB-75E41C3C2B3C}">
      <dgm:prSet/>
      <dgm:spPr/>
      <dgm:t>
        <a:bodyPr/>
        <a:lstStyle/>
        <a:p>
          <a:endParaRPr lang="zh-CN" altLang="en-US"/>
        </a:p>
      </dgm:t>
    </dgm:pt>
    <dgm:pt modelId="{EF04C325-A1F3-4B0D-8B2A-6E43945B5248}" type="sibTrans" cxnId="{6FDA88D7-FAFB-4A7C-8BDB-75E41C3C2B3C}">
      <dgm:prSet/>
      <dgm:spPr>
        <a:xfrm>
          <a:off x="274873" y="131132"/>
          <a:ext cx="2545877" cy="2545877"/>
        </a:xfrm>
        <a:custGeom>
          <a:avLst/>
          <a:gdLst/>
          <a:ahLst/>
          <a:cxnLst/>
          <a:rect l="0" t="0" r="0" b="0"/>
          <a:pathLst>
            <a:path>
              <a:moveTo>
                <a:pt x="6976" y="1139853"/>
              </a:moveTo>
              <a:arcTo wR="1272938" hR="1272938" stAng="11160074" swAng="1038453"/>
            </a:path>
          </a:pathLst>
        </a:custGeom>
        <a:noFill/>
        <a:ln w="9525" cap="flat" cmpd="sng" algn="ctr">
          <a:solidFill>
            <a:srgbClr val="8064A2">
              <a:hueOff val="-3652993"/>
              <a:satOff val="22008"/>
              <a:lumOff val="1764"/>
              <a:alphaOff val="0"/>
            </a:srgbClr>
          </a:solidFill>
          <a:prstDash val="solid"/>
        </a:ln>
        <a:effectLst/>
        <a:scene3d>
          <a:camera prst="orthographicFront"/>
          <a:lightRig rig="flat" dir="t"/>
        </a:scene3d>
        <a:sp3d z="-40000" prstMaterial="matte"/>
      </dgm:spPr>
      <dgm:t>
        <a:bodyPr/>
        <a:lstStyle/>
        <a:p>
          <a:endParaRPr lang="zh-CN" altLang="en-US"/>
        </a:p>
      </dgm:t>
    </dgm:pt>
    <dgm:pt modelId="{1808FC78-9073-4CC2-82FF-C9FDE5E5F9C9}">
      <dgm:prSet phldrT="[文本]"/>
      <dgm:spPr>
        <a:xfrm>
          <a:off x="246648" y="638403"/>
          <a:ext cx="397533" cy="258397"/>
        </a:xfrm>
        <a:prstGeom prst="roundRect">
          <a:avLst/>
        </a:prstGeom>
        <a:gradFill rotWithShape="0">
          <a:gsLst>
            <a:gs pos="0">
              <a:srgbClr val="8064A2">
                <a:hueOff val="-4058882"/>
                <a:satOff val="24454"/>
                <a:lumOff val="1960"/>
                <a:alphaOff val="0"/>
                <a:shade val="51000"/>
                <a:satMod val="130000"/>
              </a:srgbClr>
            </a:gs>
            <a:gs pos="80000">
              <a:srgbClr val="8064A2">
                <a:hueOff val="-4058882"/>
                <a:satOff val="24454"/>
                <a:lumOff val="1960"/>
                <a:alphaOff val="0"/>
                <a:shade val="93000"/>
                <a:satMod val="130000"/>
              </a:srgbClr>
            </a:gs>
            <a:gs pos="100000">
              <a:srgbClr val="8064A2">
                <a:hueOff val="-4058882"/>
                <a:satOff val="24454"/>
                <a:lumOff val="196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K</a:t>
          </a:r>
          <a:endParaRPr lang="zh-CN" altLang="en-US" dirty="0">
            <a:solidFill>
              <a:sysClr val="window" lastClr="FFFFFF"/>
            </a:solidFill>
            <a:latin typeface="Calibri"/>
            <a:ea typeface="宋体"/>
            <a:cs typeface="+mn-cs"/>
          </a:endParaRPr>
        </a:p>
      </dgm:t>
    </dgm:pt>
    <dgm:pt modelId="{CF562BBC-6D7B-4E27-89B5-72B4D7C114F8}" type="parTrans" cxnId="{C9FD9ECD-EF67-4CAA-8E64-0A9F36ECCBCC}">
      <dgm:prSet/>
      <dgm:spPr/>
      <dgm:t>
        <a:bodyPr/>
        <a:lstStyle/>
        <a:p>
          <a:endParaRPr lang="zh-CN" altLang="en-US"/>
        </a:p>
      </dgm:t>
    </dgm:pt>
    <dgm:pt modelId="{A494936B-4379-405B-B648-E338A1FA7FCB}" type="sibTrans" cxnId="{C9FD9ECD-EF67-4CAA-8E64-0A9F36ECCBCC}">
      <dgm:prSet/>
      <dgm:spPr>
        <a:xfrm>
          <a:off x="274873" y="131132"/>
          <a:ext cx="2545877" cy="2545877"/>
        </a:xfrm>
        <a:custGeom>
          <a:avLst/>
          <a:gdLst/>
          <a:ahLst/>
          <a:cxnLst/>
          <a:rect l="0" t="0" r="0" b="0"/>
          <a:pathLst>
            <a:path>
              <a:moveTo>
                <a:pt x="257740" y="504990"/>
              </a:moveTo>
              <a:arcTo wR="1272938" hR="1272938" stAng="13026345" swAng="757846"/>
            </a:path>
          </a:pathLst>
        </a:custGeom>
        <a:noFill/>
        <a:ln w="9525" cap="flat" cmpd="sng" algn="ctr">
          <a:solidFill>
            <a:srgbClr val="8064A2">
              <a:hueOff val="-4058882"/>
              <a:satOff val="24454"/>
              <a:lumOff val="1960"/>
              <a:alphaOff val="0"/>
            </a:srgbClr>
          </a:solidFill>
          <a:prstDash val="solid"/>
        </a:ln>
        <a:effectLst/>
        <a:scene3d>
          <a:camera prst="orthographicFront"/>
          <a:lightRig rig="flat" dir="t"/>
        </a:scene3d>
        <a:sp3d z="-40000" prstMaterial="matte"/>
      </dgm:spPr>
      <dgm:t>
        <a:bodyPr/>
        <a:lstStyle/>
        <a:p>
          <a:endParaRPr lang="zh-CN" altLang="en-US"/>
        </a:p>
      </dgm:t>
    </dgm:pt>
    <dgm:pt modelId="{2DED7F24-137E-471A-8C9D-238BD54C1D21}">
      <dgm:prSet phldrT="[文本]"/>
      <dgm:spPr>
        <a:xfrm>
          <a:off x="712576" y="172475"/>
          <a:ext cx="397533" cy="258397"/>
        </a:xfrm>
        <a:prstGeom prst="roundRect">
          <a:avLst/>
        </a:prstGeom>
        <a:gradFill rotWithShape="0">
          <a:gsLst>
            <a:gs pos="0">
              <a:srgbClr val="8064A2">
                <a:hueOff val="-4464770"/>
                <a:satOff val="26899"/>
                <a:lumOff val="2156"/>
                <a:alphaOff val="0"/>
                <a:shade val="51000"/>
                <a:satMod val="130000"/>
              </a:srgbClr>
            </a:gs>
            <a:gs pos="80000">
              <a:srgbClr val="8064A2">
                <a:hueOff val="-4464770"/>
                <a:satOff val="26899"/>
                <a:lumOff val="2156"/>
                <a:alphaOff val="0"/>
                <a:shade val="93000"/>
                <a:satMod val="130000"/>
              </a:srgbClr>
            </a:gs>
            <a:gs pos="100000">
              <a:srgbClr val="8064A2">
                <a:hueOff val="-4464770"/>
                <a:satOff val="26899"/>
                <a:lumOff val="215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dirty="0">
              <a:solidFill>
                <a:sysClr val="window" lastClr="FFFFFF"/>
              </a:solidFill>
              <a:latin typeface="Calibri"/>
              <a:ea typeface="宋体"/>
              <a:cs typeface="+mn-cs"/>
            </a:rPr>
            <a:t>L</a:t>
          </a:r>
          <a:endParaRPr lang="zh-CN" altLang="en-US" dirty="0">
            <a:solidFill>
              <a:sysClr val="window" lastClr="FFFFFF"/>
            </a:solidFill>
            <a:latin typeface="Calibri"/>
            <a:ea typeface="宋体"/>
            <a:cs typeface="+mn-cs"/>
          </a:endParaRPr>
        </a:p>
      </dgm:t>
    </dgm:pt>
    <dgm:pt modelId="{098C72E2-4881-4274-9293-0C2DD21DDA1F}" type="parTrans" cxnId="{81C9E1EC-3A72-41CB-A99B-595DF9F85A05}">
      <dgm:prSet/>
      <dgm:spPr/>
      <dgm:t>
        <a:bodyPr/>
        <a:lstStyle/>
        <a:p>
          <a:endParaRPr lang="zh-CN" altLang="en-US"/>
        </a:p>
      </dgm:t>
    </dgm:pt>
    <dgm:pt modelId="{EB7AACF7-6177-4AC9-BA14-DE67F527C68D}" type="sibTrans" cxnId="{81C9E1EC-3A72-41CB-A99B-595DF9F85A05}">
      <dgm:prSet/>
      <dgm:spPr>
        <a:xfrm>
          <a:off x="274873" y="131132"/>
          <a:ext cx="2545877" cy="2545877"/>
        </a:xfrm>
        <a:custGeom>
          <a:avLst/>
          <a:gdLst/>
          <a:ahLst/>
          <a:cxnLst/>
          <a:rect l="0" t="0" r="0" b="0"/>
          <a:pathLst>
            <a:path>
              <a:moveTo>
                <a:pt x="837555" y="76772"/>
              </a:moveTo>
              <a:arcTo wR="1272938" hR="1272938" stAng="14999963" swAng="654367"/>
            </a:path>
          </a:pathLst>
        </a:custGeom>
        <a:noFill/>
        <a:ln w="9525" cap="flat" cmpd="sng" algn="ctr">
          <a:solidFill>
            <a:srgbClr val="8064A2">
              <a:hueOff val="-4464770"/>
              <a:satOff val="26899"/>
              <a:lumOff val="2156"/>
              <a:alphaOff val="0"/>
            </a:srgbClr>
          </a:solidFill>
          <a:prstDash val="solid"/>
        </a:ln>
        <a:effectLst/>
        <a:scene3d>
          <a:camera prst="orthographicFront"/>
          <a:lightRig rig="flat" dir="t"/>
        </a:scene3d>
        <a:sp3d z="-40000" prstMaterial="matte"/>
      </dgm:spPr>
      <dgm:t>
        <a:bodyPr/>
        <a:lstStyle/>
        <a:p>
          <a:endParaRPr lang="zh-CN" altLang="en-US"/>
        </a:p>
      </dgm:t>
    </dgm:pt>
    <dgm:pt modelId="{B4A82175-1575-4DA2-85D2-17EAD2A7691F}" type="pres">
      <dgm:prSet presAssocID="{DBFA22AB-A7F4-40D1-B066-A9AE493DD02E}" presName="cycle" presStyleCnt="0">
        <dgm:presLayoutVars>
          <dgm:dir/>
          <dgm:resizeHandles val="exact"/>
        </dgm:presLayoutVars>
      </dgm:prSet>
      <dgm:spPr/>
    </dgm:pt>
    <dgm:pt modelId="{610C6686-10CA-45BF-A4FD-546410B00F75}" type="pres">
      <dgm:prSet presAssocID="{BD7B2D3C-A918-4B39-A285-79D06D1E411D}" presName="node" presStyleLbl="node1" presStyleIdx="0" presStyleCnt="12">
        <dgm:presLayoutVars>
          <dgm:bulletEnabled val="1"/>
        </dgm:presLayoutVars>
      </dgm:prSet>
      <dgm:spPr/>
    </dgm:pt>
    <dgm:pt modelId="{C76E6E5D-8556-4E82-A1B1-33A1CC17D667}" type="pres">
      <dgm:prSet presAssocID="{BD7B2D3C-A918-4B39-A285-79D06D1E411D}" presName="spNode" presStyleCnt="0"/>
      <dgm:spPr/>
    </dgm:pt>
    <dgm:pt modelId="{2E5DABAA-CF24-4DAF-848A-F8C4F12407F7}" type="pres">
      <dgm:prSet presAssocID="{5A8C48C1-3B1A-4B7C-90FC-76DCD6F1462E}" presName="sibTrans" presStyleLbl="sibTrans1D1" presStyleIdx="0" presStyleCnt="12"/>
      <dgm:spPr/>
    </dgm:pt>
    <dgm:pt modelId="{2641568D-1B34-4500-82E5-16A81097835B}" type="pres">
      <dgm:prSet presAssocID="{2C031F92-F5DB-4137-B3EB-6CAF7BD34C23}" presName="node" presStyleLbl="node1" presStyleIdx="1" presStyleCnt="12">
        <dgm:presLayoutVars>
          <dgm:bulletEnabled val="1"/>
        </dgm:presLayoutVars>
      </dgm:prSet>
      <dgm:spPr/>
    </dgm:pt>
    <dgm:pt modelId="{4E674922-4473-4566-B0EC-C3B018410524}" type="pres">
      <dgm:prSet presAssocID="{2C031F92-F5DB-4137-B3EB-6CAF7BD34C23}" presName="spNode" presStyleCnt="0"/>
      <dgm:spPr/>
    </dgm:pt>
    <dgm:pt modelId="{FF0002C1-082B-4BAE-A4C3-585BDCD1A0C7}" type="pres">
      <dgm:prSet presAssocID="{2A90D245-26E1-48D9-9777-47B2F2A2F26C}" presName="sibTrans" presStyleLbl="sibTrans1D1" presStyleIdx="1" presStyleCnt="12"/>
      <dgm:spPr/>
    </dgm:pt>
    <dgm:pt modelId="{B6FDF3B4-27C0-4893-9B0C-F67DF4663861}" type="pres">
      <dgm:prSet presAssocID="{D8551101-9FCB-4E06-9303-D3DAC407ABAA}" presName="node" presStyleLbl="node1" presStyleIdx="2" presStyleCnt="12">
        <dgm:presLayoutVars>
          <dgm:bulletEnabled val="1"/>
        </dgm:presLayoutVars>
      </dgm:prSet>
      <dgm:spPr/>
    </dgm:pt>
    <dgm:pt modelId="{5A0E5A03-6FA0-4B49-BECC-B2BD8888ACD6}" type="pres">
      <dgm:prSet presAssocID="{D8551101-9FCB-4E06-9303-D3DAC407ABAA}" presName="spNode" presStyleCnt="0"/>
      <dgm:spPr/>
    </dgm:pt>
    <dgm:pt modelId="{9256C518-EB68-4FA9-A167-169590A5B63D}" type="pres">
      <dgm:prSet presAssocID="{A6BA0C86-CA4D-44D4-B56A-27D00DBA9363}" presName="sibTrans" presStyleLbl="sibTrans1D1" presStyleIdx="2" presStyleCnt="12"/>
      <dgm:spPr/>
    </dgm:pt>
    <dgm:pt modelId="{13C677CC-5902-4756-8C4C-32AA8312925C}" type="pres">
      <dgm:prSet presAssocID="{6DB3CB1F-1BA2-4EEC-BFB3-E2D2FE900231}" presName="node" presStyleLbl="node1" presStyleIdx="3" presStyleCnt="12">
        <dgm:presLayoutVars>
          <dgm:bulletEnabled val="1"/>
        </dgm:presLayoutVars>
      </dgm:prSet>
      <dgm:spPr/>
    </dgm:pt>
    <dgm:pt modelId="{9B4F1DEB-31D2-40AA-AB7A-812FCB0CE337}" type="pres">
      <dgm:prSet presAssocID="{6DB3CB1F-1BA2-4EEC-BFB3-E2D2FE900231}" presName="spNode" presStyleCnt="0"/>
      <dgm:spPr/>
    </dgm:pt>
    <dgm:pt modelId="{80A77714-B57F-4E49-8CE4-598B78291A12}" type="pres">
      <dgm:prSet presAssocID="{D8B029C8-0A86-49E1-AAFE-7C70A7AF54D7}" presName="sibTrans" presStyleLbl="sibTrans1D1" presStyleIdx="3" presStyleCnt="12"/>
      <dgm:spPr/>
    </dgm:pt>
    <dgm:pt modelId="{0B4031F9-0712-4DBD-9964-F15F9676AFB7}" type="pres">
      <dgm:prSet presAssocID="{323F2025-E83E-451B-9B0D-ABB8946C2AC9}" presName="node" presStyleLbl="node1" presStyleIdx="4" presStyleCnt="12">
        <dgm:presLayoutVars>
          <dgm:bulletEnabled val="1"/>
        </dgm:presLayoutVars>
      </dgm:prSet>
      <dgm:spPr/>
    </dgm:pt>
    <dgm:pt modelId="{EF76CFD4-8116-48DB-8F2B-FEE7E06C5466}" type="pres">
      <dgm:prSet presAssocID="{323F2025-E83E-451B-9B0D-ABB8946C2AC9}" presName="spNode" presStyleCnt="0"/>
      <dgm:spPr/>
    </dgm:pt>
    <dgm:pt modelId="{0516E93B-847B-4FF4-8FF9-2415B50C4106}" type="pres">
      <dgm:prSet presAssocID="{2DB5AA72-620D-43A8-A6AB-4BC791FD54D5}" presName="sibTrans" presStyleLbl="sibTrans1D1" presStyleIdx="4" presStyleCnt="12"/>
      <dgm:spPr/>
    </dgm:pt>
    <dgm:pt modelId="{823CA565-6FED-43FA-B352-1F5A7E76E3B3}" type="pres">
      <dgm:prSet presAssocID="{EEBB9907-9D3D-48BD-B8FE-AA5147C5C34B}" presName="node" presStyleLbl="node1" presStyleIdx="5" presStyleCnt="12">
        <dgm:presLayoutVars>
          <dgm:bulletEnabled val="1"/>
        </dgm:presLayoutVars>
      </dgm:prSet>
      <dgm:spPr/>
    </dgm:pt>
    <dgm:pt modelId="{6F98B0B1-E12F-4712-898F-EB397003BE2A}" type="pres">
      <dgm:prSet presAssocID="{EEBB9907-9D3D-48BD-B8FE-AA5147C5C34B}" presName="spNode" presStyleCnt="0"/>
      <dgm:spPr/>
    </dgm:pt>
    <dgm:pt modelId="{F45DB9CF-582E-457B-ABD8-F6E54A4C5A59}" type="pres">
      <dgm:prSet presAssocID="{A49CA9DF-A89A-48D7-A4BC-6774EC70714B}" presName="sibTrans" presStyleLbl="sibTrans1D1" presStyleIdx="5" presStyleCnt="12"/>
      <dgm:spPr/>
    </dgm:pt>
    <dgm:pt modelId="{A2BD2C34-7427-4304-8923-FCA6F376511F}" type="pres">
      <dgm:prSet presAssocID="{BE0E7876-5F6B-4391-87C2-3821A845FE38}" presName="node" presStyleLbl="node1" presStyleIdx="6" presStyleCnt="12">
        <dgm:presLayoutVars>
          <dgm:bulletEnabled val="1"/>
        </dgm:presLayoutVars>
      </dgm:prSet>
      <dgm:spPr/>
    </dgm:pt>
    <dgm:pt modelId="{9FFEB3D3-B7EF-4013-9F63-400A05C55391}" type="pres">
      <dgm:prSet presAssocID="{BE0E7876-5F6B-4391-87C2-3821A845FE38}" presName="spNode" presStyleCnt="0"/>
      <dgm:spPr/>
    </dgm:pt>
    <dgm:pt modelId="{C2A02E94-9DBF-4B8E-859A-3AA010B42071}" type="pres">
      <dgm:prSet presAssocID="{7036DE5F-14A8-4249-99A8-9149832A466F}" presName="sibTrans" presStyleLbl="sibTrans1D1" presStyleIdx="6" presStyleCnt="12"/>
      <dgm:spPr/>
    </dgm:pt>
    <dgm:pt modelId="{31961D5E-09A3-4B90-961B-7B478298EA5F}" type="pres">
      <dgm:prSet presAssocID="{113D1055-1948-4BEF-AE35-2322363B4535}" presName="node" presStyleLbl="node1" presStyleIdx="7" presStyleCnt="12">
        <dgm:presLayoutVars>
          <dgm:bulletEnabled val="1"/>
        </dgm:presLayoutVars>
      </dgm:prSet>
      <dgm:spPr/>
    </dgm:pt>
    <dgm:pt modelId="{1576003C-0E99-4DD1-B153-C4F5F3C71491}" type="pres">
      <dgm:prSet presAssocID="{113D1055-1948-4BEF-AE35-2322363B4535}" presName="spNode" presStyleCnt="0"/>
      <dgm:spPr/>
    </dgm:pt>
    <dgm:pt modelId="{7AD30F7E-4221-490F-BCD3-F5642AA47FCD}" type="pres">
      <dgm:prSet presAssocID="{9AC62781-D814-4644-9855-9774FD113BE8}" presName="sibTrans" presStyleLbl="sibTrans1D1" presStyleIdx="7" presStyleCnt="12"/>
      <dgm:spPr/>
    </dgm:pt>
    <dgm:pt modelId="{F44021D8-C88B-4F98-BCBC-3DFE18ED14CA}" type="pres">
      <dgm:prSet presAssocID="{AB4F5DE5-E554-423A-ACEE-12FFBE644515}" presName="node" presStyleLbl="node1" presStyleIdx="8" presStyleCnt="12">
        <dgm:presLayoutVars>
          <dgm:bulletEnabled val="1"/>
        </dgm:presLayoutVars>
      </dgm:prSet>
      <dgm:spPr/>
    </dgm:pt>
    <dgm:pt modelId="{BC1BE8FB-B523-41B1-954C-CBA8D6D9967D}" type="pres">
      <dgm:prSet presAssocID="{AB4F5DE5-E554-423A-ACEE-12FFBE644515}" presName="spNode" presStyleCnt="0"/>
      <dgm:spPr/>
    </dgm:pt>
    <dgm:pt modelId="{2690B002-65C1-4E48-85C5-8CE34C192357}" type="pres">
      <dgm:prSet presAssocID="{3EE342CE-3952-4915-8D4F-342342206980}" presName="sibTrans" presStyleLbl="sibTrans1D1" presStyleIdx="8" presStyleCnt="12"/>
      <dgm:spPr/>
    </dgm:pt>
    <dgm:pt modelId="{69CDE625-870D-4ACE-894E-282F51863A87}" type="pres">
      <dgm:prSet presAssocID="{E15B3DDC-47D8-440E-9D35-CF1BC3E5C729}" presName="node" presStyleLbl="node1" presStyleIdx="9" presStyleCnt="12">
        <dgm:presLayoutVars>
          <dgm:bulletEnabled val="1"/>
        </dgm:presLayoutVars>
      </dgm:prSet>
      <dgm:spPr/>
    </dgm:pt>
    <dgm:pt modelId="{E7DBABF2-602D-4634-A111-0A2D39BE1E2F}" type="pres">
      <dgm:prSet presAssocID="{E15B3DDC-47D8-440E-9D35-CF1BC3E5C729}" presName="spNode" presStyleCnt="0"/>
      <dgm:spPr/>
    </dgm:pt>
    <dgm:pt modelId="{BD4359CE-8061-422D-ADA2-31790F55DC59}" type="pres">
      <dgm:prSet presAssocID="{EF04C325-A1F3-4B0D-8B2A-6E43945B5248}" presName="sibTrans" presStyleLbl="sibTrans1D1" presStyleIdx="9" presStyleCnt="12"/>
      <dgm:spPr/>
    </dgm:pt>
    <dgm:pt modelId="{83F20C59-B002-4256-8BEF-5082FD47CED7}" type="pres">
      <dgm:prSet presAssocID="{1808FC78-9073-4CC2-82FF-C9FDE5E5F9C9}" presName="node" presStyleLbl="node1" presStyleIdx="10" presStyleCnt="12">
        <dgm:presLayoutVars>
          <dgm:bulletEnabled val="1"/>
        </dgm:presLayoutVars>
      </dgm:prSet>
      <dgm:spPr/>
    </dgm:pt>
    <dgm:pt modelId="{6BD823C5-3070-425F-B628-D57C2A586B0B}" type="pres">
      <dgm:prSet presAssocID="{1808FC78-9073-4CC2-82FF-C9FDE5E5F9C9}" presName="spNode" presStyleCnt="0"/>
      <dgm:spPr/>
    </dgm:pt>
    <dgm:pt modelId="{E483836B-E87A-428F-B8F1-02350C3299FC}" type="pres">
      <dgm:prSet presAssocID="{A494936B-4379-405B-B648-E338A1FA7FCB}" presName="sibTrans" presStyleLbl="sibTrans1D1" presStyleIdx="10" presStyleCnt="12"/>
      <dgm:spPr/>
    </dgm:pt>
    <dgm:pt modelId="{A16AAA37-5C31-4FC3-AE23-BD36A54478E6}" type="pres">
      <dgm:prSet presAssocID="{2DED7F24-137E-471A-8C9D-238BD54C1D21}" presName="node" presStyleLbl="node1" presStyleIdx="11" presStyleCnt="12">
        <dgm:presLayoutVars>
          <dgm:bulletEnabled val="1"/>
        </dgm:presLayoutVars>
      </dgm:prSet>
      <dgm:spPr/>
    </dgm:pt>
    <dgm:pt modelId="{C4940D35-680D-4976-98B3-22A5A47A01C5}" type="pres">
      <dgm:prSet presAssocID="{2DED7F24-137E-471A-8C9D-238BD54C1D21}" presName="spNode" presStyleCnt="0"/>
      <dgm:spPr/>
    </dgm:pt>
    <dgm:pt modelId="{795AEBE1-22CC-4F9C-8761-DD97A5C4B2E3}" type="pres">
      <dgm:prSet presAssocID="{EB7AACF7-6177-4AC9-BA14-DE67F527C68D}" presName="sibTrans" presStyleLbl="sibTrans1D1" presStyleIdx="11" presStyleCnt="12"/>
      <dgm:spPr/>
    </dgm:pt>
  </dgm:ptLst>
  <dgm:cxnLst>
    <dgm:cxn modelId="{C7090801-FC9E-4216-94E7-0A024446507F}" type="presOf" srcId="{EEBB9907-9D3D-48BD-B8FE-AA5147C5C34B}" destId="{823CA565-6FED-43FA-B352-1F5A7E76E3B3}" srcOrd="0" destOrd="0" presId="urn:microsoft.com/office/officeart/2005/8/layout/cycle6"/>
    <dgm:cxn modelId="{F09F1303-77C9-4710-991D-B797453433E5}" type="presOf" srcId="{BD7B2D3C-A918-4B39-A285-79D06D1E411D}" destId="{610C6686-10CA-45BF-A4FD-546410B00F75}" srcOrd="0" destOrd="0" presId="urn:microsoft.com/office/officeart/2005/8/layout/cycle6"/>
    <dgm:cxn modelId="{A231A706-6A2D-4870-A002-181A5DA9A9A1}" srcId="{DBFA22AB-A7F4-40D1-B066-A9AE493DD02E}" destId="{6DB3CB1F-1BA2-4EEC-BFB3-E2D2FE900231}" srcOrd="3" destOrd="0" parTransId="{5150BDBD-879B-4FCB-8F3E-5E23DA9C2DC3}" sibTransId="{D8B029C8-0A86-49E1-AAFE-7C70A7AF54D7}"/>
    <dgm:cxn modelId="{65651E08-CFF7-4D73-923B-B663880EDC6B}" srcId="{DBFA22AB-A7F4-40D1-B066-A9AE493DD02E}" destId="{2C031F92-F5DB-4137-B3EB-6CAF7BD34C23}" srcOrd="1" destOrd="0" parTransId="{AD338D09-4DEA-494B-A582-C6211791E943}" sibTransId="{2A90D245-26E1-48D9-9777-47B2F2A2F26C}"/>
    <dgm:cxn modelId="{6D4E9F11-47A4-4DFB-90FF-5D3500842F6D}" type="presOf" srcId="{6DB3CB1F-1BA2-4EEC-BFB3-E2D2FE900231}" destId="{13C677CC-5902-4756-8C4C-32AA8312925C}" srcOrd="0" destOrd="0" presId="urn:microsoft.com/office/officeart/2005/8/layout/cycle6"/>
    <dgm:cxn modelId="{B41F2013-76AF-4909-B153-4494B4A90E71}" type="presOf" srcId="{A6BA0C86-CA4D-44D4-B56A-27D00DBA9363}" destId="{9256C518-EB68-4FA9-A167-169590A5B63D}" srcOrd="0" destOrd="0" presId="urn:microsoft.com/office/officeart/2005/8/layout/cycle6"/>
    <dgm:cxn modelId="{5690C51C-76F8-448D-9E97-1DB6689DE75D}" type="presOf" srcId="{2DED7F24-137E-471A-8C9D-238BD54C1D21}" destId="{A16AAA37-5C31-4FC3-AE23-BD36A54478E6}" srcOrd="0" destOrd="0" presId="urn:microsoft.com/office/officeart/2005/8/layout/cycle6"/>
    <dgm:cxn modelId="{26022F1F-61A6-402C-86C0-9A0B21C7F67F}" type="presOf" srcId="{5A8C48C1-3B1A-4B7C-90FC-76DCD6F1462E}" destId="{2E5DABAA-CF24-4DAF-848A-F8C4F12407F7}" srcOrd="0" destOrd="0" presId="urn:microsoft.com/office/officeart/2005/8/layout/cycle6"/>
    <dgm:cxn modelId="{FF1B571F-2A46-4C1D-A076-A751C70F9514}" type="presOf" srcId="{3EE342CE-3952-4915-8D4F-342342206980}" destId="{2690B002-65C1-4E48-85C5-8CE34C192357}" srcOrd="0" destOrd="0" presId="urn:microsoft.com/office/officeart/2005/8/layout/cycle6"/>
    <dgm:cxn modelId="{B50E2224-9478-4E1D-9C7D-2ADE46724201}" type="presOf" srcId="{2DB5AA72-620D-43A8-A6AB-4BC791FD54D5}" destId="{0516E93B-847B-4FF4-8FF9-2415B50C4106}" srcOrd="0" destOrd="0" presId="urn:microsoft.com/office/officeart/2005/8/layout/cycle6"/>
    <dgm:cxn modelId="{BB726425-092E-43FB-BEA4-BB07F4688B65}" type="presOf" srcId="{7036DE5F-14A8-4249-99A8-9149832A466F}" destId="{C2A02E94-9DBF-4B8E-859A-3AA010B42071}" srcOrd="0" destOrd="0" presId="urn:microsoft.com/office/officeart/2005/8/layout/cycle6"/>
    <dgm:cxn modelId="{FE179D35-23DD-450D-B8A6-38CBDA3D6986}" srcId="{DBFA22AB-A7F4-40D1-B066-A9AE493DD02E}" destId="{BE0E7876-5F6B-4391-87C2-3821A845FE38}" srcOrd="6" destOrd="0" parTransId="{804D5157-930C-4DE7-BB20-6EAC4C324FB8}" sibTransId="{7036DE5F-14A8-4249-99A8-9149832A466F}"/>
    <dgm:cxn modelId="{FE120E36-1CDC-4C5B-A388-70897CBA9D42}" type="presOf" srcId="{113D1055-1948-4BEF-AE35-2322363B4535}" destId="{31961D5E-09A3-4B90-961B-7B478298EA5F}" srcOrd="0" destOrd="0" presId="urn:microsoft.com/office/officeart/2005/8/layout/cycle6"/>
    <dgm:cxn modelId="{979D953A-CAD6-4314-A0F6-981C0831513F}" type="presOf" srcId="{323F2025-E83E-451B-9B0D-ABB8946C2AC9}" destId="{0B4031F9-0712-4DBD-9964-F15F9676AFB7}" srcOrd="0" destOrd="0" presId="urn:microsoft.com/office/officeart/2005/8/layout/cycle6"/>
    <dgm:cxn modelId="{E2B83841-BC0B-4245-83F3-3353564770E6}" srcId="{DBFA22AB-A7F4-40D1-B066-A9AE493DD02E}" destId="{D8551101-9FCB-4E06-9303-D3DAC407ABAA}" srcOrd="2" destOrd="0" parTransId="{A791A3EF-2FBE-481D-B0D8-70AA4FFE57BD}" sibTransId="{A6BA0C86-CA4D-44D4-B56A-27D00DBA9363}"/>
    <dgm:cxn modelId="{5AD51479-0BD6-43E8-A7B1-B323FAD9A1B2}" type="presOf" srcId="{2A90D245-26E1-48D9-9777-47B2F2A2F26C}" destId="{FF0002C1-082B-4BAE-A4C3-585BDCD1A0C7}" srcOrd="0" destOrd="0" presId="urn:microsoft.com/office/officeart/2005/8/layout/cycle6"/>
    <dgm:cxn modelId="{B3C60781-B2BF-4950-99D1-E7629B570B90}" type="presOf" srcId="{BE0E7876-5F6B-4391-87C2-3821A845FE38}" destId="{A2BD2C34-7427-4304-8923-FCA6F376511F}" srcOrd="0" destOrd="0" presId="urn:microsoft.com/office/officeart/2005/8/layout/cycle6"/>
    <dgm:cxn modelId="{C5EF9785-AEA7-49D4-83F7-9038891EA173}" srcId="{DBFA22AB-A7F4-40D1-B066-A9AE493DD02E}" destId="{323F2025-E83E-451B-9B0D-ABB8946C2AC9}" srcOrd="4" destOrd="0" parTransId="{FB510279-4E95-4AF0-B441-6FC042A12D38}" sibTransId="{2DB5AA72-620D-43A8-A6AB-4BC791FD54D5}"/>
    <dgm:cxn modelId="{95CBE893-DFAD-4D09-AE20-B479694DF930}" srcId="{DBFA22AB-A7F4-40D1-B066-A9AE493DD02E}" destId="{113D1055-1948-4BEF-AE35-2322363B4535}" srcOrd="7" destOrd="0" parTransId="{47D9B736-D940-44C1-9A99-F56290A3F054}" sibTransId="{9AC62781-D814-4644-9855-9774FD113BE8}"/>
    <dgm:cxn modelId="{0AB698A1-2F76-4A0F-810F-92A12887EAAE}" type="presOf" srcId="{A494936B-4379-405B-B648-E338A1FA7FCB}" destId="{E483836B-E87A-428F-B8F1-02350C3299FC}" srcOrd="0" destOrd="0" presId="urn:microsoft.com/office/officeart/2005/8/layout/cycle6"/>
    <dgm:cxn modelId="{D6464BA7-AD3E-42A1-8401-ECDC35A3DA3F}" srcId="{DBFA22AB-A7F4-40D1-B066-A9AE493DD02E}" destId="{BD7B2D3C-A918-4B39-A285-79D06D1E411D}" srcOrd="0" destOrd="0" parTransId="{019729CB-F748-4B3A-9099-B4B865BEFC09}" sibTransId="{5A8C48C1-3B1A-4B7C-90FC-76DCD6F1462E}"/>
    <dgm:cxn modelId="{01A523B0-ED04-4263-A9E7-C8E055F22CBD}" type="presOf" srcId="{2C031F92-F5DB-4137-B3EB-6CAF7BD34C23}" destId="{2641568D-1B34-4500-82E5-16A81097835B}" srcOrd="0" destOrd="0" presId="urn:microsoft.com/office/officeart/2005/8/layout/cycle6"/>
    <dgm:cxn modelId="{102FBFB3-07E2-4FB3-B4F6-E25DED24B827}" type="presOf" srcId="{D8B029C8-0A86-49E1-AAFE-7C70A7AF54D7}" destId="{80A77714-B57F-4E49-8CE4-598B78291A12}" srcOrd="0" destOrd="0" presId="urn:microsoft.com/office/officeart/2005/8/layout/cycle6"/>
    <dgm:cxn modelId="{3C2B2EB9-61F0-4072-82B6-83787BA6E538}" type="presOf" srcId="{9AC62781-D814-4644-9855-9774FD113BE8}" destId="{7AD30F7E-4221-490F-BCD3-F5642AA47FCD}" srcOrd="0" destOrd="0" presId="urn:microsoft.com/office/officeart/2005/8/layout/cycle6"/>
    <dgm:cxn modelId="{BFD36ABA-97B6-4949-9881-86BC168CF30E}" type="presOf" srcId="{EB7AACF7-6177-4AC9-BA14-DE67F527C68D}" destId="{795AEBE1-22CC-4F9C-8761-DD97A5C4B2E3}" srcOrd="0" destOrd="0" presId="urn:microsoft.com/office/officeart/2005/8/layout/cycle6"/>
    <dgm:cxn modelId="{1E780EBF-0102-4DCE-996E-0527B16B1D19}" srcId="{DBFA22AB-A7F4-40D1-B066-A9AE493DD02E}" destId="{AB4F5DE5-E554-423A-ACEE-12FFBE644515}" srcOrd="8" destOrd="0" parTransId="{8D4E7A96-6785-4F55-9919-4CFE4ACF8A87}" sibTransId="{3EE342CE-3952-4915-8D4F-342342206980}"/>
    <dgm:cxn modelId="{173EA8C7-18BA-40BE-A493-0F4DB3134075}" type="presOf" srcId="{1808FC78-9073-4CC2-82FF-C9FDE5E5F9C9}" destId="{83F20C59-B002-4256-8BEF-5082FD47CED7}" srcOrd="0" destOrd="0" presId="urn:microsoft.com/office/officeart/2005/8/layout/cycle6"/>
    <dgm:cxn modelId="{921747CD-3E1B-42B0-A6C0-D76411139114}" type="presOf" srcId="{AB4F5DE5-E554-423A-ACEE-12FFBE644515}" destId="{F44021D8-C88B-4F98-BCBC-3DFE18ED14CA}" srcOrd="0" destOrd="0" presId="urn:microsoft.com/office/officeart/2005/8/layout/cycle6"/>
    <dgm:cxn modelId="{C9FD9ECD-EF67-4CAA-8E64-0A9F36ECCBCC}" srcId="{DBFA22AB-A7F4-40D1-B066-A9AE493DD02E}" destId="{1808FC78-9073-4CC2-82FF-C9FDE5E5F9C9}" srcOrd="10" destOrd="0" parTransId="{CF562BBC-6D7B-4E27-89B5-72B4D7C114F8}" sibTransId="{A494936B-4379-405B-B648-E338A1FA7FCB}"/>
    <dgm:cxn modelId="{256C70D5-503C-42D7-8482-FD36CB577933}" type="presOf" srcId="{EF04C325-A1F3-4B0D-8B2A-6E43945B5248}" destId="{BD4359CE-8061-422D-ADA2-31790F55DC59}" srcOrd="0" destOrd="0" presId="urn:microsoft.com/office/officeart/2005/8/layout/cycle6"/>
    <dgm:cxn modelId="{6FDA88D7-FAFB-4A7C-8BDB-75E41C3C2B3C}" srcId="{DBFA22AB-A7F4-40D1-B066-A9AE493DD02E}" destId="{E15B3DDC-47D8-440E-9D35-CF1BC3E5C729}" srcOrd="9" destOrd="0" parTransId="{B9218D00-BC42-4CDF-A417-E950A5911460}" sibTransId="{EF04C325-A1F3-4B0D-8B2A-6E43945B5248}"/>
    <dgm:cxn modelId="{1FBD97DE-C117-4DBA-8552-3513E1AF90AF}" type="presOf" srcId="{A49CA9DF-A89A-48D7-A4BC-6774EC70714B}" destId="{F45DB9CF-582E-457B-ABD8-F6E54A4C5A59}" srcOrd="0" destOrd="0" presId="urn:microsoft.com/office/officeart/2005/8/layout/cycle6"/>
    <dgm:cxn modelId="{034EC3E0-9C89-42F9-A7D2-838E6392B721}" type="presOf" srcId="{D8551101-9FCB-4E06-9303-D3DAC407ABAA}" destId="{B6FDF3B4-27C0-4893-9B0C-F67DF4663861}" srcOrd="0" destOrd="0" presId="urn:microsoft.com/office/officeart/2005/8/layout/cycle6"/>
    <dgm:cxn modelId="{4E83E6E3-60E6-4F6C-A49D-00435E11083B}" type="presOf" srcId="{E15B3DDC-47D8-440E-9D35-CF1BC3E5C729}" destId="{69CDE625-870D-4ACE-894E-282F51863A87}" srcOrd="0" destOrd="0" presId="urn:microsoft.com/office/officeart/2005/8/layout/cycle6"/>
    <dgm:cxn modelId="{ADCC6FE7-1951-41C6-AD71-57D9345A3C1A}" srcId="{DBFA22AB-A7F4-40D1-B066-A9AE493DD02E}" destId="{EEBB9907-9D3D-48BD-B8FE-AA5147C5C34B}" srcOrd="5" destOrd="0" parTransId="{5D9238DD-508F-4286-A5AA-0EBB15E7EC88}" sibTransId="{A49CA9DF-A89A-48D7-A4BC-6774EC70714B}"/>
    <dgm:cxn modelId="{81C9E1EC-3A72-41CB-A99B-595DF9F85A05}" srcId="{DBFA22AB-A7F4-40D1-B066-A9AE493DD02E}" destId="{2DED7F24-137E-471A-8C9D-238BD54C1D21}" srcOrd="11" destOrd="0" parTransId="{098C72E2-4881-4274-9293-0C2DD21DDA1F}" sibTransId="{EB7AACF7-6177-4AC9-BA14-DE67F527C68D}"/>
    <dgm:cxn modelId="{A4DFB9FE-FD17-418D-BC10-5325DC4E0266}" type="presOf" srcId="{DBFA22AB-A7F4-40D1-B066-A9AE493DD02E}" destId="{B4A82175-1575-4DA2-85D2-17EAD2A7691F}" srcOrd="0" destOrd="0" presId="urn:microsoft.com/office/officeart/2005/8/layout/cycle6"/>
    <dgm:cxn modelId="{0AEEE6E2-81A0-4990-82F0-5C92E10A6CA3}" type="presParOf" srcId="{B4A82175-1575-4DA2-85D2-17EAD2A7691F}" destId="{610C6686-10CA-45BF-A4FD-546410B00F75}" srcOrd="0" destOrd="0" presId="urn:microsoft.com/office/officeart/2005/8/layout/cycle6"/>
    <dgm:cxn modelId="{64FC12DF-2374-44D5-9DB7-6E59844713DF}" type="presParOf" srcId="{B4A82175-1575-4DA2-85D2-17EAD2A7691F}" destId="{C76E6E5D-8556-4E82-A1B1-33A1CC17D667}" srcOrd="1" destOrd="0" presId="urn:microsoft.com/office/officeart/2005/8/layout/cycle6"/>
    <dgm:cxn modelId="{EC8E6FA7-7157-4D12-AA20-393E1C8F5447}" type="presParOf" srcId="{B4A82175-1575-4DA2-85D2-17EAD2A7691F}" destId="{2E5DABAA-CF24-4DAF-848A-F8C4F12407F7}" srcOrd="2" destOrd="0" presId="urn:microsoft.com/office/officeart/2005/8/layout/cycle6"/>
    <dgm:cxn modelId="{EE1C0A97-C21F-40DD-9FB1-C53C4521F200}" type="presParOf" srcId="{B4A82175-1575-4DA2-85D2-17EAD2A7691F}" destId="{2641568D-1B34-4500-82E5-16A81097835B}" srcOrd="3" destOrd="0" presId="urn:microsoft.com/office/officeart/2005/8/layout/cycle6"/>
    <dgm:cxn modelId="{92A1EAFD-731A-4D8D-A515-3AD0CDDBF0F3}" type="presParOf" srcId="{B4A82175-1575-4DA2-85D2-17EAD2A7691F}" destId="{4E674922-4473-4566-B0EC-C3B018410524}" srcOrd="4" destOrd="0" presId="urn:microsoft.com/office/officeart/2005/8/layout/cycle6"/>
    <dgm:cxn modelId="{D0DF11A8-FB47-4783-B9E0-D669AE02D9CE}" type="presParOf" srcId="{B4A82175-1575-4DA2-85D2-17EAD2A7691F}" destId="{FF0002C1-082B-4BAE-A4C3-585BDCD1A0C7}" srcOrd="5" destOrd="0" presId="urn:microsoft.com/office/officeart/2005/8/layout/cycle6"/>
    <dgm:cxn modelId="{B4817877-DEB4-4DD5-A2EA-180AA536C41E}" type="presParOf" srcId="{B4A82175-1575-4DA2-85D2-17EAD2A7691F}" destId="{B6FDF3B4-27C0-4893-9B0C-F67DF4663861}" srcOrd="6" destOrd="0" presId="urn:microsoft.com/office/officeart/2005/8/layout/cycle6"/>
    <dgm:cxn modelId="{AD28C617-A8FE-40FB-AC19-206DF604FCF6}" type="presParOf" srcId="{B4A82175-1575-4DA2-85D2-17EAD2A7691F}" destId="{5A0E5A03-6FA0-4B49-BECC-B2BD8888ACD6}" srcOrd="7" destOrd="0" presId="urn:microsoft.com/office/officeart/2005/8/layout/cycle6"/>
    <dgm:cxn modelId="{B15FEA96-25AF-484C-ABF4-E4B628CDAA39}" type="presParOf" srcId="{B4A82175-1575-4DA2-85D2-17EAD2A7691F}" destId="{9256C518-EB68-4FA9-A167-169590A5B63D}" srcOrd="8" destOrd="0" presId="urn:microsoft.com/office/officeart/2005/8/layout/cycle6"/>
    <dgm:cxn modelId="{8AE33E7D-74A5-4B5F-ABC6-0F28E0182ABD}" type="presParOf" srcId="{B4A82175-1575-4DA2-85D2-17EAD2A7691F}" destId="{13C677CC-5902-4756-8C4C-32AA8312925C}" srcOrd="9" destOrd="0" presId="urn:microsoft.com/office/officeart/2005/8/layout/cycle6"/>
    <dgm:cxn modelId="{1F810B5A-9CE0-4DFA-A776-A25C932C91E4}" type="presParOf" srcId="{B4A82175-1575-4DA2-85D2-17EAD2A7691F}" destId="{9B4F1DEB-31D2-40AA-AB7A-812FCB0CE337}" srcOrd="10" destOrd="0" presId="urn:microsoft.com/office/officeart/2005/8/layout/cycle6"/>
    <dgm:cxn modelId="{CDCCB785-BB6A-4B1E-B00A-BC3B430C605E}" type="presParOf" srcId="{B4A82175-1575-4DA2-85D2-17EAD2A7691F}" destId="{80A77714-B57F-4E49-8CE4-598B78291A12}" srcOrd="11" destOrd="0" presId="urn:microsoft.com/office/officeart/2005/8/layout/cycle6"/>
    <dgm:cxn modelId="{611F421A-495A-4C1E-B23E-B84C388A1216}" type="presParOf" srcId="{B4A82175-1575-4DA2-85D2-17EAD2A7691F}" destId="{0B4031F9-0712-4DBD-9964-F15F9676AFB7}" srcOrd="12" destOrd="0" presId="urn:microsoft.com/office/officeart/2005/8/layout/cycle6"/>
    <dgm:cxn modelId="{3D1996DB-B20F-451F-A999-09203E0DF653}" type="presParOf" srcId="{B4A82175-1575-4DA2-85D2-17EAD2A7691F}" destId="{EF76CFD4-8116-48DB-8F2B-FEE7E06C5466}" srcOrd="13" destOrd="0" presId="urn:microsoft.com/office/officeart/2005/8/layout/cycle6"/>
    <dgm:cxn modelId="{138ED715-0EF3-4495-BF06-86D95AD8FB4B}" type="presParOf" srcId="{B4A82175-1575-4DA2-85D2-17EAD2A7691F}" destId="{0516E93B-847B-4FF4-8FF9-2415B50C4106}" srcOrd="14" destOrd="0" presId="urn:microsoft.com/office/officeart/2005/8/layout/cycle6"/>
    <dgm:cxn modelId="{8F17FA4D-6E4D-4DE0-99B9-3F42B3C5A8ED}" type="presParOf" srcId="{B4A82175-1575-4DA2-85D2-17EAD2A7691F}" destId="{823CA565-6FED-43FA-B352-1F5A7E76E3B3}" srcOrd="15" destOrd="0" presId="urn:microsoft.com/office/officeart/2005/8/layout/cycle6"/>
    <dgm:cxn modelId="{37589B24-EF52-4F08-8AD5-7DE635E656BA}" type="presParOf" srcId="{B4A82175-1575-4DA2-85D2-17EAD2A7691F}" destId="{6F98B0B1-E12F-4712-898F-EB397003BE2A}" srcOrd="16" destOrd="0" presId="urn:microsoft.com/office/officeart/2005/8/layout/cycle6"/>
    <dgm:cxn modelId="{48B7EF7A-B87F-480A-8A92-A52279C793EB}" type="presParOf" srcId="{B4A82175-1575-4DA2-85D2-17EAD2A7691F}" destId="{F45DB9CF-582E-457B-ABD8-F6E54A4C5A59}" srcOrd="17" destOrd="0" presId="urn:microsoft.com/office/officeart/2005/8/layout/cycle6"/>
    <dgm:cxn modelId="{C15E1D45-356C-44C0-A75E-4436DC0DBEBD}" type="presParOf" srcId="{B4A82175-1575-4DA2-85D2-17EAD2A7691F}" destId="{A2BD2C34-7427-4304-8923-FCA6F376511F}" srcOrd="18" destOrd="0" presId="urn:microsoft.com/office/officeart/2005/8/layout/cycle6"/>
    <dgm:cxn modelId="{A2A649FD-C741-4E34-8530-0C5208DF2CB2}" type="presParOf" srcId="{B4A82175-1575-4DA2-85D2-17EAD2A7691F}" destId="{9FFEB3D3-B7EF-4013-9F63-400A05C55391}" srcOrd="19" destOrd="0" presId="urn:microsoft.com/office/officeart/2005/8/layout/cycle6"/>
    <dgm:cxn modelId="{18A98447-3077-4408-87DA-A286C261A05B}" type="presParOf" srcId="{B4A82175-1575-4DA2-85D2-17EAD2A7691F}" destId="{C2A02E94-9DBF-4B8E-859A-3AA010B42071}" srcOrd="20" destOrd="0" presId="urn:microsoft.com/office/officeart/2005/8/layout/cycle6"/>
    <dgm:cxn modelId="{AE1ACA48-D522-41C9-8EF8-33A6ECB20BF0}" type="presParOf" srcId="{B4A82175-1575-4DA2-85D2-17EAD2A7691F}" destId="{31961D5E-09A3-4B90-961B-7B478298EA5F}" srcOrd="21" destOrd="0" presId="urn:microsoft.com/office/officeart/2005/8/layout/cycle6"/>
    <dgm:cxn modelId="{5A9D51A8-68BF-4047-A053-622C55562054}" type="presParOf" srcId="{B4A82175-1575-4DA2-85D2-17EAD2A7691F}" destId="{1576003C-0E99-4DD1-B153-C4F5F3C71491}" srcOrd="22" destOrd="0" presId="urn:microsoft.com/office/officeart/2005/8/layout/cycle6"/>
    <dgm:cxn modelId="{6F628668-14C7-4C88-8DE6-B53A8EE93069}" type="presParOf" srcId="{B4A82175-1575-4DA2-85D2-17EAD2A7691F}" destId="{7AD30F7E-4221-490F-BCD3-F5642AA47FCD}" srcOrd="23" destOrd="0" presId="urn:microsoft.com/office/officeart/2005/8/layout/cycle6"/>
    <dgm:cxn modelId="{FDCAA37A-A0EE-496C-90CA-A4CBC6A53666}" type="presParOf" srcId="{B4A82175-1575-4DA2-85D2-17EAD2A7691F}" destId="{F44021D8-C88B-4F98-BCBC-3DFE18ED14CA}" srcOrd="24" destOrd="0" presId="urn:microsoft.com/office/officeart/2005/8/layout/cycle6"/>
    <dgm:cxn modelId="{2FAE9386-322B-4950-BD05-8B1B7925C077}" type="presParOf" srcId="{B4A82175-1575-4DA2-85D2-17EAD2A7691F}" destId="{BC1BE8FB-B523-41B1-954C-CBA8D6D9967D}" srcOrd="25" destOrd="0" presId="urn:microsoft.com/office/officeart/2005/8/layout/cycle6"/>
    <dgm:cxn modelId="{26B2FE78-7A7C-4DE8-8A1E-6EE19C840BC0}" type="presParOf" srcId="{B4A82175-1575-4DA2-85D2-17EAD2A7691F}" destId="{2690B002-65C1-4E48-85C5-8CE34C192357}" srcOrd="26" destOrd="0" presId="urn:microsoft.com/office/officeart/2005/8/layout/cycle6"/>
    <dgm:cxn modelId="{25318BDB-68AE-4FA6-9B92-15D0A7E92278}" type="presParOf" srcId="{B4A82175-1575-4DA2-85D2-17EAD2A7691F}" destId="{69CDE625-870D-4ACE-894E-282F51863A87}" srcOrd="27" destOrd="0" presId="urn:microsoft.com/office/officeart/2005/8/layout/cycle6"/>
    <dgm:cxn modelId="{B8AF1589-2F09-4241-AA76-9E256EE7B529}" type="presParOf" srcId="{B4A82175-1575-4DA2-85D2-17EAD2A7691F}" destId="{E7DBABF2-602D-4634-A111-0A2D39BE1E2F}" srcOrd="28" destOrd="0" presId="urn:microsoft.com/office/officeart/2005/8/layout/cycle6"/>
    <dgm:cxn modelId="{8F2A9CC7-73CF-4109-95B4-288F893FDFE9}" type="presParOf" srcId="{B4A82175-1575-4DA2-85D2-17EAD2A7691F}" destId="{BD4359CE-8061-422D-ADA2-31790F55DC59}" srcOrd="29" destOrd="0" presId="urn:microsoft.com/office/officeart/2005/8/layout/cycle6"/>
    <dgm:cxn modelId="{141CEEED-718C-4CE8-83D9-85732B23D9CD}" type="presParOf" srcId="{B4A82175-1575-4DA2-85D2-17EAD2A7691F}" destId="{83F20C59-B002-4256-8BEF-5082FD47CED7}" srcOrd="30" destOrd="0" presId="urn:microsoft.com/office/officeart/2005/8/layout/cycle6"/>
    <dgm:cxn modelId="{BF0144DF-D8E1-4861-9FD5-DF019CD5407A}" type="presParOf" srcId="{B4A82175-1575-4DA2-85D2-17EAD2A7691F}" destId="{6BD823C5-3070-425F-B628-D57C2A586B0B}" srcOrd="31" destOrd="0" presId="urn:microsoft.com/office/officeart/2005/8/layout/cycle6"/>
    <dgm:cxn modelId="{91449D92-DC6A-47B8-96AB-742137BEBC89}" type="presParOf" srcId="{B4A82175-1575-4DA2-85D2-17EAD2A7691F}" destId="{E483836B-E87A-428F-B8F1-02350C3299FC}" srcOrd="32" destOrd="0" presId="urn:microsoft.com/office/officeart/2005/8/layout/cycle6"/>
    <dgm:cxn modelId="{FE5F6585-1673-470E-B01A-090E92DF4794}" type="presParOf" srcId="{B4A82175-1575-4DA2-85D2-17EAD2A7691F}" destId="{A16AAA37-5C31-4FC3-AE23-BD36A54478E6}" srcOrd="33" destOrd="0" presId="urn:microsoft.com/office/officeart/2005/8/layout/cycle6"/>
    <dgm:cxn modelId="{C045FFE2-C9B0-491B-BD56-7C6986B52D53}" type="presParOf" srcId="{B4A82175-1575-4DA2-85D2-17EAD2A7691F}" destId="{C4940D35-680D-4976-98B3-22A5A47A01C5}" srcOrd="34" destOrd="0" presId="urn:microsoft.com/office/officeart/2005/8/layout/cycle6"/>
    <dgm:cxn modelId="{DD17E891-2DE5-431C-A160-1FD2FD685CFB}" type="presParOf" srcId="{B4A82175-1575-4DA2-85D2-17EAD2A7691F}" destId="{795AEBE1-22CC-4F9C-8761-DD97A5C4B2E3}" srcOrd="3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custT="1"/>
      <dgm:spPr/>
      <dgm:t>
        <a:bodyPr/>
        <a:lstStyle/>
        <a:p>
          <a:r>
            <a:rPr lang="zh-CN" altLang="en-US" sz="1800" dirty="0"/>
            <a:t>替换的页面不会丢失，而是分配给两个列表中的一个</a:t>
          </a:r>
          <a:endParaRPr lang="en-US" sz="1800" dirty="0"/>
        </a:p>
      </dgm:t>
    </dgm:pt>
    <dgm:pt modelId="{B97D859C-44BC-6049-91D5-CE34D36757AA}" type="parTrans" cxnId="{129B26C9-3D1B-1E4F-9218-1A6F4A033514}">
      <dgm:prSet/>
      <dgm:spPr/>
      <dgm:t>
        <a:bodyPr/>
        <a:lstStyle/>
        <a:p>
          <a:endParaRPr lang="en-US" sz="2400"/>
        </a:p>
      </dgm:t>
    </dgm:pt>
    <dgm:pt modelId="{D41AF72F-78E0-FE41-B0A0-797798B63222}" type="sibTrans" cxnId="{129B26C9-3D1B-1E4F-9218-1A6F4A033514}">
      <dgm:prSet/>
      <dgm:spPr/>
      <dgm:t>
        <a:bodyPr/>
        <a:lstStyle/>
        <a:p>
          <a:endParaRPr lang="en-US" sz="2400"/>
        </a:p>
      </dgm:t>
    </dgm:pt>
    <dgm:pt modelId="{86710346-DBC2-A14D-9175-42A625E18F03}">
      <dgm:prSet custT="1"/>
      <dgm:spPr/>
      <dgm:t>
        <a:bodyPr/>
        <a:lstStyle/>
        <a:p>
          <a:r>
            <a:rPr lang="zh-CN" altLang="en-US" sz="2000" dirty="0"/>
            <a:t>空闲页链表</a:t>
          </a:r>
          <a:endParaRPr lang="en-US" sz="2000" dirty="0"/>
        </a:p>
      </dgm:t>
    </dgm:pt>
    <dgm:pt modelId="{3DEA17B4-0A08-9142-A8EA-2B30A62028A9}" type="parTrans" cxnId="{15EC9AEB-196F-1E4B-800C-565697245EFF}">
      <dgm:prSet/>
      <dgm:spPr/>
      <dgm:t>
        <a:bodyPr/>
        <a:lstStyle/>
        <a:p>
          <a:endParaRPr lang="en-US" sz="2400"/>
        </a:p>
      </dgm:t>
    </dgm:pt>
    <dgm:pt modelId="{B935FCB2-AE4B-1E4A-8056-C6E1F4A72C5A}" type="sibTrans" cxnId="{15EC9AEB-196F-1E4B-800C-565697245EFF}">
      <dgm:prSet/>
      <dgm:spPr/>
      <dgm:t>
        <a:bodyPr/>
        <a:lstStyle/>
        <a:p>
          <a:endParaRPr lang="en-US" sz="2400"/>
        </a:p>
      </dgm:t>
    </dgm:pt>
    <dgm:pt modelId="{E42CD1A5-3AD0-774A-8E9D-F1E11172EFD7}">
      <dgm:prSet custT="1"/>
      <dgm:spPr/>
      <dgm:t>
        <a:bodyPr/>
        <a:lstStyle/>
        <a:p>
          <a:r>
            <a:rPr lang="en-US" sz="1800" dirty="0" err="1"/>
            <a:t>由可用来存放读入页的一系列页框构成</a:t>
          </a:r>
          <a:endParaRPr lang="en-US" sz="1800" dirty="0"/>
        </a:p>
      </dgm:t>
    </dgm:pt>
    <dgm:pt modelId="{689DC02B-2816-5D40-9029-D900346D9154}" type="parTrans" cxnId="{1B6F3FE9-BEA0-0244-8712-3F7B3E480893}">
      <dgm:prSet/>
      <dgm:spPr/>
      <dgm:t>
        <a:bodyPr/>
        <a:lstStyle/>
        <a:p>
          <a:endParaRPr lang="en-US" sz="2400"/>
        </a:p>
      </dgm:t>
    </dgm:pt>
    <dgm:pt modelId="{838F0615-7F48-454B-B321-502E874BBEE0}" type="sibTrans" cxnId="{1B6F3FE9-BEA0-0244-8712-3F7B3E480893}">
      <dgm:prSet/>
      <dgm:spPr/>
      <dgm:t>
        <a:bodyPr/>
        <a:lstStyle/>
        <a:p>
          <a:endParaRPr lang="en-US" sz="2400"/>
        </a:p>
      </dgm:t>
    </dgm:pt>
    <dgm:pt modelId="{9EE0B396-88A5-C446-A9DA-C142878CF25E}">
      <dgm:prSet custT="1"/>
      <dgm:spPr/>
      <dgm:t>
        <a:bodyPr/>
        <a:lstStyle/>
        <a:p>
          <a:r>
            <a:rPr lang="zh-CN" altLang="en-US" sz="2000" dirty="0"/>
            <a:t>修改页链表</a:t>
          </a:r>
          <a:endParaRPr lang="en-US" sz="2000" dirty="0"/>
        </a:p>
      </dgm:t>
    </dgm:pt>
    <dgm:pt modelId="{9908A658-0666-AE44-9862-45C8F0943437}" type="parTrans" cxnId="{F2F6C6C3-BF24-3449-9791-4901337BD84A}">
      <dgm:prSet/>
      <dgm:spPr/>
      <dgm:t>
        <a:bodyPr/>
        <a:lstStyle/>
        <a:p>
          <a:endParaRPr lang="en-US" sz="2400"/>
        </a:p>
      </dgm:t>
    </dgm:pt>
    <dgm:pt modelId="{B06F97F8-7990-DE4A-B6AE-C5C028698B64}" type="sibTrans" cxnId="{F2F6C6C3-BF24-3449-9791-4901337BD84A}">
      <dgm:prSet/>
      <dgm:spPr/>
      <dgm:t>
        <a:bodyPr/>
        <a:lstStyle/>
        <a:p>
          <a:endParaRPr lang="en-US" sz="2400"/>
        </a:p>
      </dgm:t>
    </dgm:pt>
    <dgm:pt modelId="{9E2E4F1C-D092-524E-A4F4-0BF2C7F8096E}">
      <dgm:prSet custT="1"/>
      <dgm:spPr/>
      <dgm:t>
        <a:bodyPr/>
        <a:lstStyle/>
        <a:p>
          <a:r>
            <a:rPr lang="en-US" sz="1800" dirty="0" err="1"/>
            <a:t>已修改页按簇</a:t>
          </a:r>
          <a:r>
            <a:rPr lang="zh-CN" altLang="en-US" sz="1800" dirty="0"/>
            <a:t>（成批）写回磁盘</a:t>
          </a:r>
          <a:endParaRPr lang="en-US" sz="1800" dirty="0"/>
        </a:p>
      </dgm:t>
    </dgm:pt>
    <dgm:pt modelId="{D499F05E-9039-1D4F-9DEC-59AB7497D428}" type="parTrans" cxnId="{D6A61340-3777-A94B-A56F-6FD50297EF48}">
      <dgm:prSet/>
      <dgm:spPr/>
      <dgm:t>
        <a:bodyPr/>
        <a:lstStyle/>
        <a:p>
          <a:endParaRPr lang="en-US" sz="2400"/>
        </a:p>
      </dgm:t>
    </dgm:pt>
    <dgm:pt modelId="{B9B0821A-6B85-E14B-8F61-8B456DD1E177}" type="sibTrans" cxnId="{D6A61340-3777-A94B-A56F-6FD50297EF48}">
      <dgm:prSet/>
      <dgm:spPr/>
      <dgm:t>
        <a:bodyPr/>
        <a:lstStyle/>
        <a:p>
          <a:endParaRPr lang="en-US" sz="2400"/>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custScaleX="112059" custScaleY="111455">
        <dgm:presLayoutVars>
          <dgm:chPref val="3"/>
        </dgm:presLayoutVars>
      </dgm:prSet>
      <dgm:spPr/>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pt>
    <dgm:pt modelId="{8CE5404A-7CC4-2D4C-A1DF-21FCC9742653}" type="pres">
      <dgm:prSet presAssocID="{9E2E4F1C-D092-524E-A4F4-0BF2C7F8096E}" presName="hierChild4" presStyleCnt="0"/>
      <dgm:spPr/>
    </dgm:pt>
  </dgm:ptLst>
  <dgm:cxnLst>
    <dgm:cxn modelId="{63A7873B-8618-4A40-88C3-95280FB0A7EF}" type="presOf" srcId="{9E2E4F1C-D092-524E-A4F4-0BF2C7F8096E}" destId="{076EFA28-0F84-924A-99EB-2F55769FB300}" srcOrd="0" destOrd="0" presId="urn:microsoft.com/office/officeart/2005/8/layout/hierarchy1"/>
    <dgm:cxn modelId="{D6A61340-3777-A94B-A56F-6FD50297EF48}" srcId="{9EE0B396-88A5-C446-A9DA-C142878CF25E}" destId="{9E2E4F1C-D092-524E-A4F4-0BF2C7F8096E}" srcOrd="0" destOrd="0" parTransId="{D499F05E-9039-1D4F-9DEC-59AB7497D428}" sibTransId="{B9B0821A-6B85-E14B-8F61-8B456DD1E177}"/>
    <dgm:cxn modelId="{FAC54E54-32F4-4651-AF22-C6F9688E2F37}" type="presOf" srcId="{3DEA17B4-0A08-9142-A8EA-2B30A62028A9}" destId="{FAB3ABC9-CE51-6E46-A582-477033F7909E}" srcOrd="0" destOrd="0" presId="urn:microsoft.com/office/officeart/2005/8/layout/hierarchy1"/>
    <dgm:cxn modelId="{B1EB2761-3AF0-4731-B756-07A40EA94746}" type="presOf" srcId="{D499F05E-9039-1D4F-9DEC-59AB7497D428}" destId="{959669F8-0B44-7F4A-BE1E-E4EDB174AE9B}" srcOrd="0" destOrd="0" presId="urn:microsoft.com/office/officeart/2005/8/layout/hierarchy1"/>
    <dgm:cxn modelId="{927CEA62-4698-4E30-91C7-7D5EAB1EA667}" type="presOf" srcId="{A45DBCFB-C194-A74B-833C-964515412432}" destId="{9C348023-2CFE-404D-84C4-617142D96F46}" srcOrd="0" destOrd="0" presId="urn:microsoft.com/office/officeart/2005/8/layout/hierarchy1"/>
    <dgm:cxn modelId="{8D9F8977-7A2B-4E1A-83E5-F7C97CB4D090}" type="presOf" srcId="{E42CD1A5-3AD0-774A-8E9D-F1E11172EFD7}" destId="{03C502F8-A858-FC44-9EBA-F09ED388A4F5}"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129B26C9-3D1B-1E4F-9218-1A6F4A033514}" srcId="{A45DBCFB-C194-A74B-833C-964515412432}" destId="{52068A9C-94BF-5F43-9513-AEE471E86B97}" srcOrd="0" destOrd="0" parTransId="{B97D859C-44BC-6049-91D5-CE34D36757AA}" sibTransId="{D41AF72F-78E0-FE41-B0A0-797798B63222}"/>
    <dgm:cxn modelId="{3A9FDFC9-552B-4CFB-8477-34D9749B0531}" type="presOf" srcId="{9908A658-0666-AE44-9862-45C8F0943437}" destId="{7B165121-B4DA-3D41-B59D-340BEFD6B021}" srcOrd="0" destOrd="0" presId="urn:microsoft.com/office/officeart/2005/8/layout/hierarchy1"/>
    <dgm:cxn modelId="{D18C1FD9-790B-47C2-9AD5-0547D926C66A}" type="presOf" srcId="{52068A9C-94BF-5F43-9513-AEE471E86B97}" destId="{66CF74FE-7C99-B147-94AD-327B0056B130}" srcOrd="0" destOrd="0" presId="urn:microsoft.com/office/officeart/2005/8/layout/hierarchy1"/>
    <dgm:cxn modelId="{98F6D5D9-3D8E-41E8-ABFD-BCD4F7DE4A46}" type="presOf" srcId="{689DC02B-2816-5D40-9029-D900346D9154}" destId="{83175078-7932-F44A-9E39-84D1EDA4A644}" srcOrd="0" destOrd="0" presId="urn:microsoft.com/office/officeart/2005/8/layout/hierarchy1"/>
    <dgm:cxn modelId="{1B6F3FE9-BEA0-0244-8712-3F7B3E480893}" srcId="{86710346-DBC2-A14D-9175-42A625E18F03}" destId="{E42CD1A5-3AD0-774A-8E9D-F1E11172EFD7}" srcOrd="0" destOrd="0" parTransId="{689DC02B-2816-5D40-9029-D900346D9154}" sibTransId="{838F0615-7F48-454B-B321-502E874BBEE0}"/>
    <dgm:cxn modelId="{15EC9AEB-196F-1E4B-800C-565697245EFF}" srcId="{52068A9C-94BF-5F43-9513-AEE471E86B97}" destId="{86710346-DBC2-A14D-9175-42A625E18F03}" srcOrd="0" destOrd="0" parTransId="{3DEA17B4-0A08-9142-A8EA-2B30A62028A9}" sibTransId="{B935FCB2-AE4B-1E4A-8056-C6E1F4A72C5A}"/>
    <dgm:cxn modelId="{638D41F1-E1A2-4D90-B113-EBC1E053EB59}" type="presOf" srcId="{9EE0B396-88A5-C446-A9DA-C142878CF25E}" destId="{E7D1A8F5-82B3-3D4D-B2BB-8402CE6DF5DF}" srcOrd="0" destOrd="0" presId="urn:microsoft.com/office/officeart/2005/8/layout/hierarchy1"/>
    <dgm:cxn modelId="{725DC1FB-33E4-4CC2-B628-FAC42F6D6068}" type="presOf" srcId="{86710346-DBC2-A14D-9175-42A625E18F03}" destId="{36F1355C-6C7A-3F4E-9338-F578F474E3F6}" srcOrd="0" destOrd="0" presId="urn:microsoft.com/office/officeart/2005/8/layout/hierarchy1"/>
    <dgm:cxn modelId="{E5CDA8CB-90A7-42F7-874B-74356693DE8B}" type="presParOf" srcId="{9C348023-2CFE-404D-84C4-617142D96F46}" destId="{178F531F-4CEB-2E46-A30C-CA632D0374D7}" srcOrd="0" destOrd="0" presId="urn:microsoft.com/office/officeart/2005/8/layout/hierarchy1"/>
    <dgm:cxn modelId="{49FCB0F0-0C02-4E8F-80A4-D2A55645D5D3}" type="presParOf" srcId="{178F531F-4CEB-2E46-A30C-CA632D0374D7}" destId="{E181698B-AD00-EC48-AEC0-9ED3A9DDAB4C}" srcOrd="0" destOrd="0" presId="urn:microsoft.com/office/officeart/2005/8/layout/hierarchy1"/>
    <dgm:cxn modelId="{AF3EC218-81BF-4C4F-B1EF-1105E7F3D238}" type="presParOf" srcId="{E181698B-AD00-EC48-AEC0-9ED3A9DDAB4C}" destId="{E9E6A144-BDA8-8445-95FE-B4DEFF1353E5}" srcOrd="0" destOrd="0" presId="urn:microsoft.com/office/officeart/2005/8/layout/hierarchy1"/>
    <dgm:cxn modelId="{0FDE56D5-4C16-4BD7-A21E-EA515928356C}" type="presParOf" srcId="{E181698B-AD00-EC48-AEC0-9ED3A9DDAB4C}" destId="{66CF74FE-7C99-B147-94AD-327B0056B130}" srcOrd="1" destOrd="0" presId="urn:microsoft.com/office/officeart/2005/8/layout/hierarchy1"/>
    <dgm:cxn modelId="{CA567AFB-62F0-4CB5-AA5D-D93CA1494131}" type="presParOf" srcId="{178F531F-4CEB-2E46-A30C-CA632D0374D7}" destId="{A62D6F1B-AF0D-054C-A263-5240D99CFC02}" srcOrd="1" destOrd="0" presId="urn:microsoft.com/office/officeart/2005/8/layout/hierarchy1"/>
    <dgm:cxn modelId="{8DE4CDD3-4FB1-4226-99A2-D9DF4A68F8E7}" type="presParOf" srcId="{A62D6F1B-AF0D-054C-A263-5240D99CFC02}" destId="{FAB3ABC9-CE51-6E46-A582-477033F7909E}" srcOrd="0" destOrd="0" presId="urn:microsoft.com/office/officeart/2005/8/layout/hierarchy1"/>
    <dgm:cxn modelId="{2FF81E05-2BD1-4446-9571-DD153563306D}" type="presParOf" srcId="{A62D6F1B-AF0D-054C-A263-5240D99CFC02}" destId="{ADCE56BC-B51A-644D-8703-0D1BBBF001DB}" srcOrd="1" destOrd="0" presId="urn:microsoft.com/office/officeart/2005/8/layout/hierarchy1"/>
    <dgm:cxn modelId="{E1BDE598-D36C-476F-962E-4F341080EA0F}" type="presParOf" srcId="{ADCE56BC-B51A-644D-8703-0D1BBBF001DB}" destId="{E161B099-77F9-FD43-9A4D-697DBB1A9DB9}" srcOrd="0" destOrd="0" presId="urn:microsoft.com/office/officeart/2005/8/layout/hierarchy1"/>
    <dgm:cxn modelId="{19026262-7210-4057-8E8B-EC361D9F9B02}" type="presParOf" srcId="{E161B099-77F9-FD43-9A4D-697DBB1A9DB9}" destId="{28CE6EFF-FA06-4A40-A514-B15AF719A036}" srcOrd="0" destOrd="0" presId="urn:microsoft.com/office/officeart/2005/8/layout/hierarchy1"/>
    <dgm:cxn modelId="{556A4C4E-0E3F-4DD4-8CD2-14E065404527}" type="presParOf" srcId="{E161B099-77F9-FD43-9A4D-697DBB1A9DB9}" destId="{36F1355C-6C7A-3F4E-9338-F578F474E3F6}" srcOrd="1" destOrd="0" presId="urn:microsoft.com/office/officeart/2005/8/layout/hierarchy1"/>
    <dgm:cxn modelId="{E7154BD8-F0ED-4C77-AB24-7C3B708D0ECD}" type="presParOf" srcId="{ADCE56BC-B51A-644D-8703-0D1BBBF001DB}" destId="{E902744D-6C91-704E-96B1-839C1E5C0A71}" srcOrd="1" destOrd="0" presId="urn:microsoft.com/office/officeart/2005/8/layout/hierarchy1"/>
    <dgm:cxn modelId="{5488CA17-9532-48BA-A1E8-42B25B013097}" type="presParOf" srcId="{E902744D-6C91-704E-96B1-839C1E5C0A71}" destId="{83175078-7932-F44A-9E39-84D1EDA4A644}" srcOrd="0" destOrd="0" presId="urn:microsoft.com/office/officeart/2005/8/layout/hierarchy1"/>
    <dgm:cxn modelId="{AB72F887-FDB5-4B0B-9A28-1883FB9D113E}" type="presParOf" srcId="{E902744D-6C91-704E-96B1-839C1E5C0A71}" destId="{61C18124-325C-E041-99FB-17EB84ABFD43}" srcOrd="1" destOrd="0" presId="urn:microsoft.com/office/officeart/2005/8/layout/hierarchy1"/>
    <dgm:cxn modelId="{57B57B27-CC6B-4688-A44C-CC0EF2C2598F}" type="presParOf" srcId="{61C18124-325C-E041-99FB-17EB84ABFD43}" destId="{2223441E-B806-FF44-B6FC-99CA6BC2D18C}" srcOrd="0" destOrd="0" presId="urn:microsoft.com/office/officeart/2005/8/layout/hierarchy1"/>
    <dgm:cxn modelId="{96CC8111-AEAE-4493-9076-E08039FF8480}" type="presParOf" srcId="{2223441E-B806-FF44-B6FC-99CA6BC2D18C}" destId="{61509F13-ECF5-824E-AB0E-238E43561F9B}" srcOrd="0" destOrd="0" presId="urn:microsoft.com/office/officeart/2005/8/layout/hierarchy1"/>
    <dgm:cxn modelId="{39A9F961-4906-4F69-BCBC-E486F2A70C4A}" type="presParOf" srcId="{2223441E-B806-FF44-B6FC-99CA6BC2D18C}" destId="{03C502F8-A858-FC44-9EBA-F09ED388A4F5}" srcOrd="1" destOrd="0" presId="urn:microsoft.com/office/officeart/2005/8/layout/hierarchy1"/>
    <dgm:cxn modelId="{820A97ED-8A42-4EE2-912A-73BBAC8D2FCA}" type="presParOf" srcId="{61C18124-325C-E041-99FB-17EB84ABFD43}" destId="{CD615948-73BA-CE4B-8051-DFD53B3B0E6E}" srcOrd="1" destOrd="0" presId="urn:microsoft.com/office/officeart/2005/8/layout/hierarchy1"/>
    <dgm:cxn modelId="{09A3D62E-F546-4840-9CC3-F22EFB56A3A8}" type="presParOf" srcId="{A62D6F1B-AF0D-054C-A263-5240D99CFC02}" destId="{7B165121-B4DA-3D41-B59D-340BEFD6B021}" srcOrd="2" destOrd="0" presId="urn:microsoft.com/office/officeart/2005/8/layout/hierarchy1"/>
    <dgm:cxn modelId="{D31D8178-9D0F-4EDB-BF73-DC0E9DE3C44A}" type="presParOf" srcId="{A62D6F1B-AF0D-054C-A263-5240D99CFC02}" destId="{0F9ACB6B-394F-614A-9640-DF391012056F}" srcOrd="3" destOrd="0" presId="urn:microsoft.com/office/officeart/2005/8/layout/hierarchy1"/>
    <dgm:cxn modelId="{CD4058F5-342A-4179-8E88-DA225464F8AF}" type="presParOf" srcId="{0F9ACB6B-394F-614A-9640-DF391012056F}" destId="{20B140E6-0299-E244-979A-2390721DBC25}" srcOrd="0" destOrd="0" presId="urn:microsoft.com/office/officeart/2005/8/layout/hierarchy1"/>
    <dgm:cxn modelId="{7C9A2B3A-C1C9-4C07-B5C7-94087A4B9B05}" type="presParOf" srcId="{20B140E6-0299-E244-979A-2390721DBC25}" destId="{C014E9E6-13FA-5444-9BC3-3D89E8915179}" srcOrd="0" destOrd="0" presId="urn:microsoft.com/office/officeart/2005/8/layout/hierarchy1"/>
    <dgm:cxn modelId="{EAA07B69-AC60-4D8C-B443-EA10082EF810}" type="presParOf" srcId="{20B140E6-0299-E244-979A-2390721DBC25}" destId="{E7D1A8F5-82B3-3D4D-B2BB-8402CE6DF5DF}" srcOrd="1" destOrd="0" presId="urn:microsoft.com/office/officeart/2005/8/layout/hierarchy1"/>
    <dgm:cxn modelId="{B1D6244E-148B-4443-965F-FC41BE7BB8D8}" type="presParOf" srcId="{0F9ACB6B-394F-614A-9640-DF391012056F}" destId="{3336881A-8E9F-984F-9871-05E190F8CF30}" srcOrd="1" destOrd="0" presId="urn:microsoft.com/office/officeart/2005/8/layout/hierarchy1"/>
    <dgm:cxn modelId="{2DF29B21-2F57-4FD1-B1A8-F98855B961DF}" type="presParOf" srcId="{3336881A-8E9F-984F-9871-05E190F8CF30}" destId="{959669F8-0B44-7F4A-BE1E-E4EDB174AE9B}" srcOrd="0" destOrd="0" presId="urn:microsoft.com/office/officeart/2005/8/layout/hierarchy1"/>
    <dgm:cxn modelId="{03A5A743-BE0E-4041-B43F-37DEF804DAC5}" type="presParOf" srcId="{3336881A-8E9F-984F-9871-05E190F8CF30}" destId="{82472A6C-D4AA-E64C-927D-2B09476DCA2B}" srcOrd="1" destOrd="0" presId="urn:microsoft.com/office/officeart/2005/8/layout/hierarchy1"/>
    <dgm:cxn modelId="{5003EED6-3994-46C3-88FA-5415483A9B6E}" type="presParOf" srcId="{82472A6C-D4AA-E64C-927D-2B09476DCA2B}" destId="{51749F20-E656-C042-AD50-4A09706514B0}" srcOrd="0" destOrd="0" presId="urn:microsoft.com/office/officeart/2005/8/layout/hierarchy1"/>
    <dgm:cxn modelId="{E60701BA-E12F-44AB-A631-FAD15A2F6760}" type="presParOf" srcId="{51749F20-E656-C042-AD50-4A09706514B0}" destId="{9DE444D1-71C7-6D47-8D20-D17B0958CE50}" srcOrd="0" destOrd="0" presId="urn:microsoft.com/office/officeart/2005/8/layout/hierarchy1"/>
    <dgm:cxn modelId="{FF7CD790-3872-4C7F-86E4-67531B68D416}" type="presParOf" srcId="{51749F20-E656-C042-AD50-4A09706514B0}" destId="{076EFA28-0F84-924A-99EB-2F55769FB300}" srcOrd="1" destOrd="0" presId="urn:microsoft.com/office/officeart/2005/8/layout/hierarchy1"/>
    <dgm:cxn modelId="{F95920A7-619C-4ABA-9A20-738EC2E3CF6B}"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custT="1"/>
      <dgm:spPr>
        <a:solidFill>
          <a:schemeClr val="accent6"/>
        </a:solidFill>
      </dgm:spPr>
      <dgm:t>
        <a:bodyPr/>
        <a:lstStyle/>
        <a:p>
          <a:r>
            <a:rPr lang="en-US" sz="2400" dirty="0" err="1"/>
            <a:t>局部置换</a:t>
          </a:r>
          <a:endParaRPr lang="en-US" sz="2400"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custT="1"/>
      <dgm:spPr>
        <a:solidFill>
          <a:schemeClr val="accent2">
            <a:lumMod val="40000"/>
            <a:lumOff val="60000"/>
          </a:schemeClr>
        </a:solidFill>
      </dgm:spPr>
      <dgm:t>
        <a:bodyPr/>
        <a:lstStyle/>
        <a:p>
          <a:r>
            <a:rPr lang="en-NZ" sz="2400" dirty="0" err="1">
              <a:latin typeface="+mn-ea"/>
              <a:ea typeface="+mn-ea"/>
            </a:rPr>
            <a:t>仅在产生缺页中断的进程的驻留页中选择置换对象</a:t>
          </a:r>
          <a:endParaRPr lang="en-NZ" sz="2400" dirty="0">
            <a:latin typeface="+mn-ea"/>
            <a:ea typeface="+mn-ea"/>
          </a:endParaRPr>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custT="1"/>
      <dgm:spPr>
        <a:solidFill>
          <a:schemeClr val="accent6"/>
        </a:solidFill>
      </dgm:spPr>
      <dgm:t>
        <a:bodyPr/>
        <a:lstStyle/>
        <a:p>
          <a:r>
            <a:rPr lang="en-NZ" sz="2400" dirty="0" err="1"/>
            <a:t>全局置换</a:t>
          </a:r>
          <a:endParaRPr lang="en-NZ" sz="2400" dirty="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custT="1"/>
      <dgm:spPr>
        <a:solidFill>
          <a:schemeClr val="accent2">
            <a:lumMod val="40000"/>
            <a:lumOff val="60000"/>
          </a:schemeClr>
        </a:solidFill>
      </dgm:spPr>
      <dgm:t>
        <a:bodyPr/>
        <a:lstStyle/>
        <a:p>
          <a:r>
            <a:rPr lang="en-NZ" sz="2400" dirty="0" err="1"/>
            <a:t>在整个内存中选择置换对象</a:t>
          </a:r>
          <a:r>
            <a:rPr lang="zh-CN" altLang="en-US" sz="2400" dirty="0"/>
            <a:t>，只要不是锁定的页，都可以作为候选页</a:t>
          </a:r>
          <a:endParaRPr lang="en-NZ" sz="2400" dirty="0"/>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pt>
    <dgm:pt modelId="{E2F92B32-D071-5940-877B-38311F86814B}" type="pres">
      <dgm:prSet presAssocID="{798E27F3-E111-0845-B7DD-F5246E4F66FB}" presName="parentText" presStyleLbl="node1" presStyleIdx="0" presStyleCnt="2" custScaleX="35185" custScaleY="72088" custLinFactNeighborX="-32394" custLinFactNeighborY="-2529">
        <dgm:presLayoutVars>
          <dgm:chMax val="0"/>
          <dgm:bulletEnabled val="1"/>
        </dgm:presLayoutVars>
      </dgm:prSet>
      <dgm:spPr/>
    </dgm:pt>
    <dgm:pt modelId="{5F7AB775-FAF6-E849-8811-B100CD75B0F2}" type="pres">
      <dgm:prSet presAssocID="{798E27F3-E111-0845-B7DD-F5246E4F66FB}" presName="childText" presStyleLbl="revTx" presStyleIdx="0" presStyleCnt="2" custLinFactNeighborY="-3042">
        <dgm:presLayoutVars>
          <dgm:bulletEnabled val="1"/>
        </dgm:presLayoutVars>
      </dgm:prSet>
      <dgm:spPr/>
    </dgm:pt>
    <dgm:pt modelId="{B56FBF80-00E2-FF4E-8FF2-A799A9DE27E0}" type="pres">
      <dgm:prSet presAssocID="{C4936588-5FAD-604B-84C9-C52322122FCE}" presName="parentText" presStyleLbl="node1" presStyleIdx="1" presStyleCnt="2" custScaleX="35186" custScaleY="66692" custLinFactNeighborX="-32241" custLinFactNeighborY="6321">
        <dgm:presLayoutVars>
          <dgm:chMax val="0"/>
          <dgm:bulletEnabled val="1"/>
        </dgm:presLayoutVars>
      </dgm:prSet>
      <dgm:spPr/>
    </dgm:pt>
    <dgm:pt modelId="{4B31C88C-DD9B-3342-8992-8F00F87AF1D1}" type="pres">
      <dgm:prSet presAssocID="{C4936588-5FAD-604B-84C9-C52322122FCE}" presName="childText" presStyleLbl="revTx" presStyleIdx="1" presStyleCnt="2" custLinFactNeighborY="3758">
        <dgm:presLayoutVars>
          <dgm:bulletEnabled val="1"/>
        </dgm:presLayoutVars>
      </dgm:prSet>
      <dgm:spPr/>
    </dgm:pt>
  </dgm:ptLst>
  <dgm:cxnLst>
    <dgm:cxn modelId="{36460B40-9EA2-1B4F-AE3C-59A7CBF9EB0F}" type="presOf" srcId="{80147448-1DE9-B848-BEB0-15EDA5CB0DE1}" destId="{5F7AB775-FAF6-E849-8811-B100CD75B0F2}" srcOrd="0" destOrd="0" presId="urn:microsoft.com/office/officeart/2005/8/layout/vList2"/>
    <dgm:cxn modelId="{66CE158F-6498-0849-BC0A-8A2A63A89AD5}" srcId="{C4936588-5FAD-604B-84C9-C52322122FCE}" destId="{4504CDCC-C4B8-3B48-AED4-82C0B9F7EEBF}" srcOrd="0" destOrd="0" parTransId="{3BCB6518-9F55-8649-9A17-EDED1B9457E2}" sibTransId="{A3795618-B461-D04D-96F6-1EBD45B41DEC}"/>
    <dgm:cxn modelId="{9F63BD8F-E589-C24F-BE36-C7C6B0CE4788}" type="presOf" srcId="{4504CDCC-C4B8-3B48-AED4-82C0B9F7EEBF}" destId="{4B31C88C-DD9B-3342-8992-8F00F87AF1D1}"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7D6080B0-0A83-2242-8F24-E94F2C943886}" type="presOf" srcId="{7B6B6F28-BAD6-C44B-8F5E-660D7F4E23EC}" destId="{C3F9BFDF-FA09-B746-AB26-918CA903E160}" srcOrd="0" destOrd="0" presId="urn:microsoft.com/office/officeart/2005/8/layout/vList2"/>
    <dgm:cxn modelId="{EF94A5CB-C293-4240-B275-D8795693DA10}" srcId="{798E27F3-E111-0845-B7DD-F5246E4F66FB}" destId="{80147448-1DE9-B848-BEB0-15EDA5CB0DE1}" srcOrd="0" destOrd="0" parTransId="{1FD85FB9-3BA5-C04C-AAC9-8640871C3D85}" sibTransId="{304E3287-850F-AA4D-9A65-CF93F374AD51}"/>
    <dgm:cxn modelId="{1FC9C6D6-4D99-6A4D-B22D-A07A90FDFD20}" type="presOf" srcId="{C4936588-5FAD-604B-84C9-C52322122FCE}" destId="{B56FBF80-00E2-FF4E-8FF2-A799A9DE27E0}" srcOrd="0" destOrd="0" presId="urn:microsoft.com/office/officeart/2005/8/layout/vList2"/>
    <dgm:cxn modelId="{B04E65E4-A3BE-8145-998F-0027FE018025}" srcId="{7B6B6F28-BAD6-C44B-8F5E-660D7F4E23EC}" destId="{C4936588-5FAD-604B-84C9-C52322122FCE}" srcOrd="1" destOrd="0" parTransId="{8C34572B-56E3-3D41-B5E9-1F79F6FF5758}" sibTransId="{2E99022B-F687-6540-A6F2-D4A88AA42A39}"/>
    <dgm:cxn modelId="{C4E387F5-FD93-6E44-86A4-06E4B15272F8}" type="presOf" srcId="{798E27F3-E111-0845-B7DD-F5246E4F66FB}" destId="{E2F92B32-D071-5940-877B-38311F86814B}" srcOrd="0" destOrd="0" presId="urn:microsoft.com/office/officeart/2005/8/layout/vList2"/>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1"/>
        </a:solidFill>
      </dgm:spPr>
      <dgm:t>
        <a:bodyPr/>
        <a:lstStyle/>
        <a:p>
          <a:r>
            <a:rPr lang="en-US" dirty="0" err="1"/>
            <a:t>如果分配的页框数太多</a:t>
          </a:r>
          <a:r>
            <a:rPr lang="zh-CN" altLang="en-US" dirty="0"/>
            <a:t>，内存中只能有较少的程序</a:t>
          </a:r>
          <a:endParaRPr lang="en-US" dirty="0"/>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solidFill>
          <a:schemeClr val="accent1">
            <a:lumMod val="40000"/>
            <a:lumOff val="60000"/>
          </a:schemeClr>
        </a:solidFill>
        <a:ln>
          <a:solidFill>
            <a:schemeClr val="accent3">
              <a:lumMod val="50000"/>
            </a:schemeClr>
          </a:solidFill>
        </a:ln>
      </dgm:spPr>
      <dgm:t>
        <a:bodyPr/>
        <a:lstStyle/>
        <a:p>
          <a:r>
            <a:rPr lang="en-US" dirty="0" err="1"/>
            <a:t>增加了处理器的空闲时间</a:t>
          </a:r>
          <a:endParaRPr lang="en-US" dirty="0"/>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solidFill>
          <a:schemeClr val="accent1">
            <a:lumMod val="40000"/>
            <a:lumOff val="60000"/>
          </a:schemeClr>
        </a:solidFill>
        <a:ln>
          <a:solidFill>
            <a:schemeClr val="accent3">
              <a:lumMod val="50000"/>
            </a:schemeClr>
          </a:solidFill>
        </a:ln>
      </dgm:spPr>
      <dgm:t>
        <a:bodyPr/>
        <a:lstStyle/>
        <a:p>
          <a:r>
            <a:rPr lang="en-US" dirty="0" err="1"/>
            <a:t>增加了花在</a:t>
          </a:r>
          <a:r>
            <a:rPr lang="en-US" dirty="0" err="1">
              <a:solidFill>
                <a:srgbClr val="FF0000"/>
              </a:solidFill>
            </a:rPr>
            <a:t>交换</a:t>
          </a:r>
          <a:r>
            <a:rPr lang="en-US" dirty="0" err="1"/>
            <a:t>上</a:t>
          </a:r>
          <a:r>
            <a:rPr lang="en-US" dirty="0"/>
            <a:t>(swapping)</a:t>
          </a:r>
          <a:r>
            <a:rPr lang="en-US" dirty="0" err="1"/>
            <a:t>的时间</a:t>
          </a:r>
          <a:endParaRPr lang="en-US" dirty="0"/>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pt>
    <dgm:pt modelId="{46D8DCD2-5612-134D-98CD-58CEFE396B6A}" type="pres">
      <dgm:prSet presAssocID="{C98EEDE6-928B-5E45-88B1-23ECA19C4FE8}" presName="descendantText" presStyleLbl="alignAccFollowNode1" presStyleIdx="0" presStyleCnt="1">
        <dgm:presLayoutVars>
          <dgm:bulletEnabled val="1"/>
        </dgm:presLayoutVars>
      </dgm:prSet>
      <dgm:spPr/>
    </dgm:pt>
  </dgm:ptLst>
  <dgm:cxnLst>
    <dgm:cxn modelId="{5329886A-05BE-E74C-9164-F1E7CE625662}" srcId="{90ABF4CC-B3D4-4344-8374-922E4C2F9BEE}" destId="{C98EEDE6-928B-5E45-88B1-23ECA19C4FE8}" srcOrd="0" destOrd="0" parTransId="{4B60FD52-636D-B447-ADD7-94C68CD39337}" sibTransId="{A9594AB5-E60B-C94A-AB07-F66ABB261556}"/>
    <dgm:cxn modelId="{4DDDB678-1217-BF48-B573-45E179D0F0D6}" srcId="{C98EEDE6-928B-5E45-88B1-23ECA19C4FE8}" destId="{24BFCED7-1F6C-FD47-8D9B-50CCB54A68AA}" srcOrd="1" destOrd="0" parTransId="{A9D4D1E1-4E1A-7A49-9F94-853A52DF2A1D}" sibTransId="{1CCB8DAD-8A21-6540-92FF-8593F17E65FC}"/>
    <dgm:cxn modelId="{E45B5B90-D57F-BC4A-A097-2094B06F99FB}" type="presOf" srcId="{90ABF4CC-B3D4-4344-8374-922E4C2F9BEE}" destId="{DAB245EC-7B7C-894E-B4E0-E3598FA4B904}" srcOrd="0" destOrd="0" presId="urn:microsoft.com/office/officeart/2005/8/layout/vList5"/>
    <dgm:cxn modelId="{BFDFAAA8-7290-1747-8B1E-813C9579DF2C}" srcId="{C98EEDE6-928B-5E45-88B1-23ECA19C4FE8}" destId="{438B642F-B556-F74D-8A1E-F71BA67F0875}" srcOrd="0" destOrd="0" parTransId="{0E514F82-2CAF-F145-8A6C-2D443E8FBAB5}" sibTransId="{2AF23CA3-AEC8-3646-B903-1451D3B58FB5}"/>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B7E9CBF7-C90D-5B4E-94E0-252617BDF1E3}" type="presOf" srcId="{24BFCED7-1F6C-FD47-8D9B-50CCB54A68AA}" destId="{46D8DCD2-5612-134D-98CD-58CEFE396B6A}" srcOrd="0" destOrd="1" presId="urn:microsoft.com/office/officeart/2005/8/layout/vList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custT="1"/>
      <dgm:spPr>
        <a:solidFill>
          <a:schemeClr val="accent6">
            <a:lumMod val="75000"/>
          </a:schemeClr>
        </a:solidFill>
        <a:ln>
          <a:solidFill>
            <a:schemeClr val="accent6">
              <a:lumMod val="75000"/>
            </a:schemeClr>
          </a:solidFill>
        </a:ln>
      </dgm:spPr>
      <dgm:t>
        <a:bodyPr/>
        <a:lstStyle/>
        <a:p>
          <a:r>
            <a:rPr lang="en-US" sz="2000" dirty="0" err="1"/>
            <a:t>可变分配</a:t>
          </a:r>
          <a:r>
            <a:rPr lang="zh-CN" altLang="en-US" sz="2000" dirty="0"/>
            <a:t>，局部置换的</a:t>
          </a:r>
          <a:r>
            <a:rPr lang="en-US" sz="2000" dirty="0" err="1"/>
            <a:t>关键要素</a:t>
          </a:r>
          <a:endParaRPr lang="en-US" sz="2000" dirty="0"/>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custT="1"/>
      <dgm:spPr>
        <a:solidFill>
          <a:schemeClr val="accent1">
            <a:tint val="40000"/>
            <a:hueOff val="0"/>
            <a:satOff val="0"/>
            <a:lumOff val="0"/>
          </a:schemeClr>
        </a:solidFill>
        <a:ln>
          <a:solidFill>
            <a:schemeClr val="accent6">
              <a:lumMod val="75000"/>
            </a:schemeClr>
          </a:solidFill>
        </a:ln>
      </dgm:spPr>
      <dgm:t>
        <a:bodyPr/>
        <a:lstStyle/>
        <a:p>
          <a:r>
            <a:rPr lang="en-US" sz="2000" dirty="0" err="1"/>
            <a:t>决定驻留集大小的原则</a:t>
          </a:r>
          <a:endParaRPr lang="en-US" sz="2000" dirty="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custT="1"/>
      <dgm:spPr>
        <a:solidFill>
          <a:schemeClr val="accent1">
            <a:tint val="40000"/>
            <a:hueOff val="0"/>
            <a:satOff val="0"/>
            <a:lumOff val="0"/>
          </a:schemeClr>
        </a:solidFill>
        <a:ln>
          <a:solidFill>
            <a:schemeClr val="accent6">
              <a:lumMod val="75000"/>
            </a:schemeClr>
          </a:solidFill>
        </a:ln>
      </dgm:spPr>
      <dgm:t>
        <a:bodyPr/>
        <a:lstStyle/>
        <a:p>
          <a:r>
            <a:rPr lang="en-US" sz="2000" dirty="0" err="1"/>
            <a:t>驻留集大小变化的时机</a:t>
          </a:r>
          <a:endParaRPr lang="en-US" sz="2000"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custLinFactNeighborX="-6519" custLinFactNeighborY="-52044">
        <dgm:presLayoutVars>
          <dgm:chMax val="0"/>
          <dgm:chPref val="0"/>
          <dgm:bulletEnabled val="1"/>
        </dgm:presLayoutVars>
      </dgm:prSet>
      <dgm:spPr/>
    </dgm:pt>
    <dgm:pt modelId="{25034D7D-D624-D24B-AAFC-BA38220880F1}" type="pres">
      <dgm:prSet presAssocID="{C7DAFA56-3069-234C-BD5F-AB86F55666EF}" presName="desTx" presStyleLbl="alignAccFollowNode1" presStyleIdx="0" presStyleCnt="1">
        <dgm:presLayoutVars>
          <dgm:bulletEnabled val="1"/>
        </dgm:presLayoutVars>
      </dgm:prSet>
      <dgm:spPr/>
    </dgm:pt>
  </dgm:ptLst>
  <dgm:cxnLst>
    <dgm:cxn modelId="{140C6F15-0E20-2645-815A-848153864EFA}" srcId="{C7DAFA56-3069-234C-BD5F-AB86F55666EF}" destId="{07D0407B-8F6B-C445-BF5B-38313ED283A4}" srcOrd="0" destOrd="0" parTransId="{D673FA42-DC94-5348-9EED-1E341D619709}" sibTransId="{951A6AC4-7894-6343-ABB4-BDF2D3F45529}"/>
    <dgm:cxn modelId="{967CCB4B-FA22-0E42-913E-1981D739EFBB}" srcId="{C7DAFA56-3069-234C-BD5F-AB86F55666EF}" destId="{0DE43954-B597-D64B-AEBF-3E4DA261EF5D}" srcOrd="1" destOrd="0" parTransId="{0A2D8999-7CAB-0C4B-88B8-D0E54131B084}" sibTransId="{6E23EC2A-6445-6A48-92DD-FD90C12E6250}"/>
    <dgm:cxn modelId="{5C3EEC54-0F26-1E4F-B235-D7ACE84B653A}" type="presOf" srcId="{07D0407B-8F6B-C445-BF5B-38313ED283A4}" destId="{25034D7D-D624-D24B-AAFC-BA38220880F1}" srcOrd="0" destOrd="0" presId="urn:microsoft.com/office/officeart/2005/8/layout/hList1"/>
    <dgm:cxn modelId="{6C22E27B-235D-C04C-A3FA-2C990DDDA025}" type="presOf" srcId="{C7DAFA56-3069-234C-BD5F-AB86F55666EF}" destId="{3FAF2BDB-E606-BE4B-9958-F3815124EAC3}" srcOrd="0" destOrd="0" presId="urn:microsoft.com/office/officeart/2005/8/layout/hList1"/>
    <dgm:cxn modelId="{618286C5-FEE5-9F4D-815C-89108399BEEC}" srcId="{0DB53820-D5A9-1349-A27B-C9BB70BFD6DD}" destId="{C7DAFA56-3069-234C-BD5F-AB86F55666EF}" srcOrd="0" destOrd="0" parTransId="{F65566DA-B831-544F-9E0A-A667CCC167A7}" sibTransId="{7AFC4214-2D5D-9944-B27F-1E15D1583C9D}"/>
    <dgm:cxn modelId="{F06CEEDD-F87E-2B4D-A562-E8378E619824}" type="presOf" srcId="{0DE43954-B597-D64B-AEBF-3E4DA261EF5D}" destId="{25034D7D-D624-D24B-AAFC-BA38220880F1}" srcOrd="0" destOrd="1" presId="urn:microsoft.com/office/officeart/2005/8/layout/hList1"/>
    <dgm:cxn modelId="{1BDEBADF-469B-BD4D-8B1B-BE1B5E08361E}" type="presOf" srcId="{0DB53820-D5A9-1349-A27B-C9BB70BFD6DD}" destId="{A74C4E7E-E8A0-1246-AC91-829E9BCB71EF}"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err="1"/>
            <a:t>按需清除</a:t>
          </a:r>
          <a:r>
            <a:rPr lang="zh-CN" altLang="en-US" dirty="0"/>
            <a:t>（</a:t>
          </a:r>
          <a:r>
            <a:rPr lang="en-US" altLang="zh-CN" dirty="0"/>
            <a:t>Demand cleaning</a:t>
          </a:r>
          <a:r>
            <a:rPr lang="zh-CN" altLang="en-US" dirty="0"/>
            <a:t>）</a:t>
          </a:r>
          <a:endParaRPr lang="en-US" dirty="0"/>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custT="1"/>
      <dgm:spPr>
        <a:ln>
          <a:solidFill>
            <a:schemeClr val="accent6">
              <a:lumMod val="75000"/>
            </a:schemeClr>
          </a:solidFill>
        </a:ln>
      </dgm:spPr>
      <dgm:t>
        <a:bodyPr/>
        <a:lstStyle/>
        <a:p>
          <a:pPr>
            <a:spcAft>
              <a:spcPts val="0"/>
            </a:spcAft>
          </a:pPr>
          <a:r>
            <a:rPr lang="en-US" sz="1800" dirty="0"/>
            <a:t>只有当一页被选择用于置换时才被写回辅存</a:t>
          </a:r>
        </a:p>
        <a:p>
          <a:pPr>
            <a:spcAft>
              <a:spcPts val="0"/>
            </a:spcAft>
          </a:pPr>
          <a:r>
            <a:rPr lang="en-US" sz="1700" dirty="0" err="1"/>
            <a:t>发生缺页中断的进程在解除阻塞前需等待两次页传送</a:t>
          </a:r>
          <a:r>
            <a:rPr lang="zh-CN" altLang="en-US" sz="1700" dirty="0"/>
            <a:t>：写回修改页</a:t>
          </a:r>
          <a:r>
            <a:rPr lang="en-US" altLang="zh-CN" sz="1700" dirty="0"/>
            <a:t>+</a:t>
          </a:r>
          <a:r>
            <a:rPr lang="zh-CN" altLang="en-US" sz="1700" dirty="0"/>
            <a:t>读入新页</a:t>
          </a:r>
          <a:endParaRPr lang="en-US" sz="1700" dirty="0"/>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dirty="0" err="1"/>
            <a:t>预清除</a:t>
          </a:r>
          <a:r>
            <a:rPr lang="zh-CN" altLang="en-US" dirty="0"/>
            <a:t>（</a:t>
          </a:r>
          <a:r>
            <a:rPr lang="en-US" dirty="0"/>
            <a:t>Precleaning</a:t>
          </a:r>
          <a:r>
            <a:rPr lang="zh-CN" altLang="en-US" dirty="0"/>
            <a:t>）</a:t>
          </a:r>
          <a:endParaRPr lang="en-US" dirty="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custT="1"/>
      <dgm:spPr>
        <a:ln>
          <a:solidFill>
            <a:schemeClr val="accent6">
              <a:lumMod val="75000"/>
            </a:schemeClr>
          </a:solidFill>
        </a:ln>
      </dgm:spPr>
      <dgm:t>
        <a:bodyPr/>
        <a:lstStyle/>
        <a:p>
          <a:pPr>
            <a:spcAft>
              <a:spcPts val="0"/>
            </a:spcAft>
          </a:pPr>
          <a:r>
            <a:rPr lang="en-US" sz="1800" dirty="0"/>
            <a:t>将修改的多页在需要使用它们占据页框之前</a:t>
          </a:r>
          <a:r>
            <a:rPr lang="zh-CN" altLang="en-US" sz="1800" dirty="0"/>
            <a:t>，成批写回辅存</a:t>
          </a:r>
          <a:endParaRPr lang="en-US" altLang="zh-CN" sz="1800" dirty="0"/>
        </a:p>
        <a:p>
          <a:pPr>
            <a:spcAft>
              <a:spcPts val="0"/>
            </a:spcAft>
          </a:pPr>
          <a:r>
            <a:rPr lang="en-US" sz="1800" dirty="0" err="1"/>
            <a:t>预先写回辅存的页</a:t>
          </a:r>
          <a:r>
            <a:rPr lang="zh-CN" altLang="en-US" sz="1800" dirty="0"/>
            <a:t>，在置换前可能又会被修改，使得预清除意义不大</a:t>
          </a:r>
          <a:endParaRPr lang="en-US" sz="1800"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pt>
    <dgm:pt modelId="{0AABCAFC-DF0A-5549-A2F3-6215A5F91819}" type="pres">
      <dgm:prSet presAssocID="{CE323300-7303-CB40-A0D7-653E25DA960E}" presName="entireBox" presStyleLbl="node1" presStyleIdx="0" presStyleCnt="2"/>
      <dgm:spPr/>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custScaleY="136242">
        <dgm:presLayoutVars>
          <dgm:bulletEnabled val="1"/>
        </dgm:presLayoutVars>
      </dgm:prSet>
      <dgm:spPr/>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pt>
    <dgm:pt modelId="{07D657C2-6456-3E4C-98E3-58A8B5462A1D}" type="pres">
      <dgm:prSet presAssocID="{1EC6D619-D04E-E24E-89A2-08D1B7C025C5}" presName="arrow" presStyleLbl="node1" presStyleIdx="1" presStyleCnt="2" custLinFactNeighborY="-11728"/>
      <dgm:spPr/>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custScaleY="127229">
        <dgm:presLayoutVars>
          <dgm:bulletEnabled val="1"/>
        </dgm:presLayoutVars>
      </dgm:prSet>
      <dgm:spPr/>
    </dgm:pt>
  </dgm:ptLst>
  <dgm:cxnLst>
    <dgm:cxn modelId="{F674E52A-A6F2-CC44-B766-84240FA0FAB0}" srcId="{1EC6D619-D04E-E24E-89A2-08D1B7C025C5}" destId="{0F4BF5E1-5CE0-9C40-AD30-D32A57814383}" srcOrd="0" destOrd="0" parTransId="{C18200A3-CB02-844A-8878-4236179B51AB}" sibTransId="{B28021C4-3880-3D4C-9AA0-818ED1F686D0}"/>
    <dgm:cxn modelId="{2DE39A2D-D90E-E54A-9427-0F0F5D63C488}" srcId="{272943D1-2568-584E-8CD3-B623F34F6A0E}" destId="{1EC6D619-D04E-E24E-89A2-08D1B7C025C5}" srcOrd="0" destOrd="0" parTransId="{D7946C2B-2597-3448-944F-B8701E2D12C9}" sibTransId="{103A7F24-2A26-444A-ABF1-6A3E6AE9E548}"/>
    <dgm:cxn modelId="{9DC52A3B-CAB9-7D4D-8C65-A3FA6C0BD235}" type="presOf" srcId="{F102D7A2-8117-CA48-875B-40A8C604C550}" destId="{018DC2B8-76E2-0D4E-ADFB-FC2DFEC19ABD}" srcOrd="0" destOrd="0" presId="urn:microsoft.com/office/officeart/2005/8/layout/process4"/>
    <dgm:cxn modelId="{B739C664-A43F-E949-A22D-E93F83FB44BA}" type="presOf" srcId="{0F4BF5E1-5CE0-9C40-AD30-D32A57814383}" destId="{D77A17F0-FD24-804F-B9BA-B89549FA1E9B}" srcOrd="0" destOrd="0" presId="urn:microsoft.com/office/officeart/2005/8/layout/process4"/>
    <dgm:cxn modelId="{8552DC67-BA05-FD4E-884D-B5F4C09DB7BB}" type="presOf" srcId="{272943D1-2568-584E-8CD3-B623F34F6A0E}" destId="{B2738878-1DE2-8841-A687-62CA16FF18D8}" srcOrd="0" destOrd="0" presId="urn:microsoft.com/office/officeart/2005/8/layout/process4"/>
    <dgm:cxn modelId="{6CF76868-A2A0-1C49-8C26-8AECD9606010}" type="presOf" srcId="{CE323300-7303-CB40-A0D7-653E25DA960E}" destId="{827701AC-6710-9848-B602-443B91EF7739}" srcOrd="0" destOrd="0" presId="urn:microsoft.com/office/officeart/2005/8/layout/process4"/>
    <dgm:cxn modelId="{9DC9CB73-8C2B-494A-8482-363074FC017D}" type="presOf" srcId="{1EC6D619-D04E-E24E-89A2-08D1B7C025C5}" destId="{07D657C2-6456-3E4C-98E3-58A8B5462A1D}" srcOrd="1" destOrd="0" presId="urn:microsoft.com/office/officeart/2005/8/layout/process4"/>
    <dgm:cxn modelId="{291FE673-44BA-4B4A-986C-CADD87317D2A}" type="presOf" srcId="{1EC6D619-D04E-E24E-89A2-08D1B7C025C5}" destId="{57BB884C-AF80-ED4A-A41B-F38AB0AA1893}" srcOrd="0" destOrd="0" presId="urn:microsoft.com/office/officeart/2005/8/layout/process4"/>
    <dgm:cxn modelId="{FAF5C5B2-8A38-0A4C-851F-F27854FD4511}" srcId="{272943D1-2568-584E-8CD3-B623F34F6A0E}" destId="{CE323300-7303-CB40-A0D7-653E25DA960E}" srcOrd="1" destOrd="0" parTransId="{A5CD520B-7EF3-9043-9EA6-65657D6772E9}" sibTransId="{31E38444-3C5D-514C-827B-4DE4DCDF706E}"/>
    <dgm:cxn modelId="{7708B8E6-2D14-BB4B-9BF6-BBBCC9389AA6}" srcId="{CE323300-7303-CB40-A0D7-653E25DA960E}" destId="{F102D7A2-8117-CA48-875B-40A8C604C550}" srcOrd="0" destOrd="0" parTransId="{57E4BB84-139B-AF4A-B31C-FB50E6B764A8}" sibTransId="{1AB0C6AD-E345-C242-B36E-E2C75EB3C1F4}"/>
    <dgm:cxn modelId="{5527DFF8-6B9F-BD4E-A78F-288D2308CA9C}" type="presOf" srcId="{CE323300-7303-CB40-A0D7-653E25DA960E}" destId="{0AABCAFC-DF0A-5549-A2F3-6215A5F91819}"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custT="1"/>
      <dgm:spPr/>
      <dgm:t>
        <a:bodyPr/>
        <a:lstStyle/>
        <a:p>
          <a:pPr rtl="0"/>
          <a:r>
            <a:rPr lang="zh-CN" altLang="en-US" sz="2800" dirty="0"/>
            <a:t>要使虚存比较实用且有效，两方面因素</a:t>
          </a:r>
          <a:endParaRPr lang="en-US" sz="2800" dirty="0"/>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custT="1"/>
      <dgm:spPr>
        <a:solidFill>
          <a:schemeClr val="bg1"/>
        </a:solidFill>
        <a:ln>
          <a:solidFill>
            <a:schemeClr val="accent6">
              <a:lumMod val="75000"/>
            </a:schemeClr>
          </a:solidFill>
        </a:ln>
      </dgm:spPr>
      <dgm:t>
        <a:bodyPr/>
        <a:lstStyle/>
        <a:p>
          <a:pPr rtl="0"/>
          <a:r>
            <a:rPr lang="zh-CN" altLang="en-US" sz="2800" dirty="0"/>
            <a:t>分页或分段的</a:t>
          </a:r>
          <a:r>
            <a:rPr lang="zh-CN" altLang="en-US" sz="2800" dirty="0">
              <a:solidFill>
                <a:srgbClr val="FF0000"/>
              </a:solidFill>
            </a:rPr>
            <a:t>硬件支持</a:t>
          </a:r>
          <a:endParaRPr lang="en-US" sz="2800" dirty="0">
            <a:solidFill>
              <a:srgbClr val="FF0000"/>
            </a:solidFill>
          </a:endParaRPr>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custT="1"/>
      <dgm:spPr>
        <a:solidFill>
          <a:schemeClr val="bg1"/>
        </a:solidFill>
        <a:ln>
          <a:solidFill>
            <a:schemeClr val="accent6">
              <a:lumMod val="75000"/>
            </a:schemeClr>
          </a:solidFill>
        </a:ln>
      </dgm:spPr>
      <dgm:t>
        <a:bodyPr/>
        <a:lstStyle/>
        <a:p>
          <a:pPr rtl="0"/>
          <a:r>
            <a:rPr lang="zh-CN" altLang="en-US" sz="2800" dirty="0"/>
            <a:t>操作系统必须有管理页或段在内存和辅存之间移动的</a:t>
          </a:r>
          <a:r>
            <a:rPr lang="zh-CN" altLang="en-US" sz="2800" dirty="0">
              <a:solidFill>
                <a:srgbClr val="FF0000"/>
              </a:solidFill>
            </a:rPr>
            <a:t>软件</a:t>
          </a:r>
          <a:endParaRPr lang="en-US" sz="2800" dirty="0">
            <a:solidFill>
              <a:srgbClr val="FF0000"/>
            </a:solidFill>
          </a:endParaRPr>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pt>
    <dgm:pt modelId="{B46E4BCB-7BAA-C945-A329-7D44D749EC35}" type="pres">
      <dgm:prSet presAssocID="{40FCB96B-CEFE-7E4B-B6C4-72B134326C6F}" presName="desTx" presStyleLbl="alignAccFollowNode1" presStyleIdx="0" presStyleCnt="1">
        <dgm:presLayoutVars>
          <dgm:bulletEnabled val="1"/>
        </dgm:presLayoutVars>
      </dgm:prSet>
      <dgm:spPr/>
    </dgm:pt>
  </dgm:ptLst>
  <dgm:cxnLst>
    <dgm:cxn modelId="{9055B20A-2980-D442-9679-CE272575447D}" type="presOf" srcId="{A65B3CA6-C8EA-5D42-8F4E-0102F2DE9322}" destId="{B46E4BCB-7BAA-C945-A329-7D44D749EC35}" srcOrd="0" destOrd="0" presId="urn:microsoft.com/office/officeart/2005/8/layout/hList1"/>
    <dgm:cxn modelId="{8F22BA0E-D040-234C-97E9-8C11708BD870}" srcId="{40FCB96B-CEFE-7E4B-B6C4-72B134326C6F}" destId="{A65B3CA6-C8EA-5D42-8F4E-0102F2DE9322}" srcOrd="0" destOrd="0" parTransId="{B3D7A046-02E2-2E4D-9411-176EE1AAA375}" sibTransId="{20BF5A68-55E8-AB44-B7F1-CCC893911E55}"/>
    <dgm:cxn modelId="{F657E8B6-E88D-A24F-936B-D179ED04E6EB}" srcId="{AFC2EA0D-E077-6348-BA79-BA16D38530D4}" destId="{40FCB96B-CEFE-7E4B-B6C4-72B134326C6F}" srcOrd="0" destOrd="0" parTransId="{C9417D73-A2E5-7B4D-8358-06B4E74BC7C6}" sibTransId="{69544D86-1256-3F48-A771-E724DB1CA2DE}"/>
    <dgm:cxn modelId="{C617C8C0-D56D-434C-974C-919F5CA85FCE}" type="presOf" srcId="{711AAEF7-EE06-A74F-94E2-FE7BB5CC08EF}" destId="{B46E4BCB-7BAA-C945-A329-7D44D749EC35}" srcOrd="0" destOrd="1" presId="urn:microsoft.com/office/officeart/2005/8/layout/hList1"/>
    <dgm:cxn modelId="{A9D691C8-BAD1-F54F-9AC0-686331A29DD9}" type="presOf" srcId="{40FCB96B-CEFE-7E4B-B6C4-72B134326C6F}" destId="{25D7E9AD-3FF4-B340-AFEC-D83943AB2430}" srcOrd="0" destOrd="0" presId="urn:microsoft.com/office/officeart/2005/8/layout/hList1"/>
    <dgm:cxn modelId="{212E4CD0-FF39-DD4A-B47A-1F0AE6D7118E}" srcId="{40FCB96B-CEFE-7E4B-B6C4-72B134326C6F}" destId="{711AAEF7-EE06-A74F-94E2-FE7BB5CC08EF}" srcOrd="1" destOrd="0" parTransId="{ECD1ADCD-25FE-444C-AF69-9877D8D116DB}" sibTransId="{6B773E1D-5061-744D-AB7E-84F87CE4918D}"/>
    <dgm:cxn modelId="{07E864E8-C7F6-BC42-A599-4B1D6A7BCBC7}" type="presOf" srcId="{AFC2EA0D-E077-6348-BA79-BA16D38530D4}" destId="{36FED3B4-8B3D-7D4C-85F3-E811FCA5BAAC}"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7859FB-537D-FB4D-86DC-1559375A0870}" type="doc">
      <dgm:prSet loTypeId="urn:microsoft.com/office/officeart/2005/8/layout/hierarchy3"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zh-CN" altLang="en-US" sz="2800" b="0" dirty="0">
              <a:latin typeface="+mn-ea"/>
              <a:ea typeface="+mn-ea"/>
            </a:rPr>
            <a:t>实存储器（实存）</a:t>
          </a:r>
          <a:endParaRPr lang="en-US" sz="2800" b="0" dirty="0">
            <a:latin typeface="+mn-ea"/>
            <a:ea typeface="+mn-ea"/>
          </a:endParaRPr>
        </a:p>
      </dgm:t>
    </dgm:pt>
    <dgm:pt modelId="{B1CDA7D0-5EEB-754D-8735-96223C8C1E85}" type="parTrans" cxnId="{427B5CC2-79CD-224D-9F6B-D563C5F8D2FC}">
      <dgm:prSet/>
      <dgm:spPr/>
      <dgm:t>
        <a:bodyPr/>
        <a:lstStyle/>
        <a:p>
          <a:endParaRPr lang="en-US" b="0">
            <a:latin typeface="+mn-ea"/>
            <a:ea typeface="+mn-ea"/>
          </a:endParaRPr>
        </a:p>
      </dgm:t>
    </dgm:pt>
    <dgm:pt modelId="{9D638945-8C30-E040-B572-E076D16608C3}" type="sibTrans" cxnId="{427B5CC2-79CD-224D-9F6B-D563C5F8D2FC}">
      <dgm:prSet/>
      <dgm:spPr/>
      <dgm:t>
        <a:bodyPr/>
        <a:lstStyle/>
        <a:p>
          <a:endParaRPr lang="en-US" b="0">
            <a:latin typeface="+mn-ea"/>
            <a:ea typeface="+mn-ea"/>
          </a:endParaRPr>
        </a:p>
      </dgm:t>
    </dgm:pt>
    <dgm:pt modelId="{8F252449-EE3C-D64E-8051-BC1E354AA83D}">
      <dgm:prSet custT="1"/>
      <dgm:spPr/>
      <dgm:t>
        <a:bodyPr/>
        <a:lstStyle/>
        <a:p>
          <a:pPr rtl="0"/>
          <a:r>
            <a:rPr lang="zh-CN" altLang="en-US" sz="2400" b="0" dirty="0">
              <a:latin typeface="+mn-ea"/>
              <a:ea typeface="+mn-ea"/>
            </a:rPr>
            <a:t>主存</a:t>
          </a:r>
          <a:r>
            <a:rPr lang="en-US" sz="2400" b="0" dirty="0">
              <a:latin typeface="+mn-ea"/>
              <a:ea typeface="+mn-ea"/>
            </a:rPr>
            <a:t>, </a:t>
          </a:r>
          <a:r>
            <a:rPr lang="zh-CN" altLang="en-US" sz="2400" b="0" dirty="0">
              <a:latin typeface="+mn-ea"/>
              <a:ea typeface="+mn-ea"/>
            </a:rPr>
            <a:t>实际的物理内存</a:t>
          </a:r>
          <a:endParaRPr lang="en-US" sz="2400" b="0" dirty="0">
            <a:latin typeface="+mn-ea"/>
            <a:ea typeface="+mn-ea"/>
          </a:endParaRPr>
        </a:p>
      </dgm:t>
    </dgm:pt>
    <dgm:pt modelId="{023BD5FB-C6E0-8C4C-B8F2-61E800B01AC1}" type="parTrans" cxnId="{E92209DB-E2AF-CB4B-8054-53C33523BA4C}">
      <dgm:prSet/>
      <dgm:spPr/>
      <dgm:t>
        <a:bodyPr/>
        <a:lstStyle/>
        <a:p>
          <a:endParaRPr lang="en-US" b="0">
            <a:latin typeface="+mn-ea"/>
            <a:ea typeface="+mn-ea"/>
          </a:endParaRPr>
        </a:p>
      </dgm:t>
    </dgm:pt>
    <dgm:pt modelId="{4A373626-DB19-C640-B2F1-6E3294EAFDFB}" type="sibTrans" cxnId="{E92209DB-E2AF-CB4B-8054-53C33523BA4C}">
      <dgm:prSet/>
      <dgm:spPr/>
      <dgm:t>
        <a:bodyPr/>
        <a:lstStyle/>
        <a:p>
          <a:endParaRPr lang="en-US" b="0">
            <a:latin typeface="+mn-ea"/>
            <a:ea typeface="+mn-ea"/>
          </a:endParaRPr>
        </a:p>
      </dgm:t>
    </dgm:pt>
    <dgm:pt modelId="{1449C7A1-436E-4746-A320-3E622DC380B6}">
      <dgm:prSet custT="1"/>
      <dgm:spPr/>
      <dgm:t>
        <a:bodyPr/>
        <a:lstStyle/>
        <a:p>
          <a:pPr rtl="0"/>
          <a:r>
            <a:rPr lang="zh-CN" altLang="en-US" sz="2800" b="0" dirty="0">
              <a:latin typeface="+mn-ea"/>
              <a:ea typeface="+mn-ea"/>
            </a:rPr>
            <a:t> 虚拟内存（虚存）</a:t>
          </a:r>
          <a:endParaRPr lang="en-US" sz="3600" b="0" dirty="0">
            <a:latin typeface="+mn-ea"/>
            <a:ea typeface="+mn-ea"/>
          </a:endParaRPr>
        </a:p>
      </dgm:t>
    </dgm:pt>
    <dgm:pt modelId="{99D0015B-9991-C54E-AB72-7F0F589EE25C}" type="parTrans" cxnId="{52DAC1B0-1107-BB49-9178-24431B8E229C}">
      <dgm:prSet/>
      <dgm:spPr/>
      <dgm:t>
        <a:bodyPr/>
        <a:lstStyle/>
        <a:p>
          <a:endParaRPr lang="en-US" b="0">
            <a:latin typeface="+mn-ea"/>
            <a:ea typeface="+mn-ea"/>
          </a:endParaRPr>
        </a:p>
      </dgm:t>
    </dgm:pt>
    <dgm:pt modelId="{F4F0F1E7-BB68-C843-A4B2-BEB1A3169005}" type="sibTrans" cxnId="{52DAC1B0-1107-BB49-9178-24431B8E229C}">
      <dgm:prSet/>
      <dgm:spPr/>
      <dgm:t>
        <a:bodyPr/>
        <a:lstStyle/>
        <a:p>
          <a:endParaRPr lang="en-US" b="0">
            <a:latin typeface="+mn-ea"/>
            <a:ea typeface="+mn-ea"/>
          </a:endParaRPr>
        </a:p>
      </dgm:t>
    </dgm:pt>
    <dgm:pt modelId="{68369A64-CB91-8542-8C21-2E99583CE32E}">
      <dgm:prSet custT="1"/>
      <dgm:spPr/>
      <dgm:t>
        <a:bodyPr/>
        <a:lstStyle/>
        <a:p>
          <a:pPr rtl="0"/>
          <a:r>
            <a:rPr lang="zh-CN" altLang="en-US" sz="2400" b="0" dirty="0">
              <a:latin typeface="+mn-ea"/>
              <a:ea typeface="+mn-ea"/>
            </a:rPr>
            <a:t>感觉更大的内存，且常分配在磁盘上</a:t>
          </a:r>
          <a:endParaRPr lang="en-US" sz="2400" b="0" dirty="0">
            <a:latin typeface="+mn-ea"/>
            <a:ea typeface="+mn-ea"/>
          </a:endParaRPr>
        </a:p>
      </dgm:t>
    </dgm:pt>
    <dgm:pt modelId="{D2FF24D7-9AF5-334B-992A-74C018C14DEA}" type="parTrans" cxnId="{032D7F8F-205B-9C49-85D4-DC3F06D6E99C}">
      <dgm:prSet/>
      <dgm:spPr/>
      <dgm:t>
        <a:bodyPr/>
        <a:lstStyle/>
        <a:p>
          <a:endParaRPr lang="en-US" b="0">
            <a:latin typeface="+mn-ea"/>
            <a:ea typeface="+mn-ea"/>
          </a:endParaRPr>
        </a:p>
      </dgm:t>
    </dgm:pt>
    <dgm:pt modelId="{B66D837D-180E-3043-A9B6-2CC0F4C0D4AB}" type="sibTrans" cxnId="{032D7F8F-205B-9C49-85D4-DC3F06D6E99C}">
      <dgm:prSet/>
      <dgm:spPr/>
      <dgm:t>
        <a:bodyPr/>
        <a:lstStyle/>
        <a:p>
          <a:endParaRPr lang="en-US" b="0">
            <a:latin typeface="+mn-ea"/>
            <a:ea typeface="+mn-ea"/>
          </a:endParaRPr>
        </a:p>
      </dgm:t>
    </dgm:pt>
    <dgm:pt modelId="{DA9F44CD-3DEE-2648-B9C1-FC414EB33E1C}">
      <dgm:prSet custT="1"/>
      <dgm:spPr/>
      <dgm:t>
        <a:bodyPr/>
        <a:lstStyle/>
        <a:p>
          <a:pPr rtl="0"/>
          <a:r>
            <a:rPr lang="zh-CN" altLang="en-US" sz="2400" b="0" dirty="0">
              <a:latin typeface="+mn-ea"/>
              <a:ea typeface="+mn-ea"/>
            </a:rPr>
            <a:t>更有效地支持并发，并能减轻用户对内存的严格限制</a:t>
          </a:r>
          <a:endParaRPr lang="en-US" sz="2400" b="0" dirty="0">
            <a:latin typeface="+mn-ea"/>
            <a:ea typeface="+mn-ea"/>
          </a:endParaRPr>
        </a:p>
      </dgm:t>
    </dgm:pt>
    <dgm:pt modelId="{22117FDD-9410-2245-9E6D-04174AC588DB}" type="parTrans" cxnId="{2195229B-4B4B-C144-8B41-2F0CB62A66E7}">
      <dgm:prSet/>
      <dgm:spPr/>
      <dgm:t>
        <a:bodyPr/>
        <a:lstStyle/>
        <a:p>
          <a:endParaRPr lang="en-US" b="0">
            <a:latin typeface="+mn-ea"/>
            <a:ea typeface="+mn-ea"/>
          </a:endParaRPr>
        </a:p>
      </dgm:t>
    </dgm:pt>
    <dgm:pt modelId="{EA65894C-3CBC-D841-A9C5-6BFBCD6B1915}" type="sibTrans" cxnId="{2195229B-4B4B-C144-8B41-2F0CB62A66E7}">
      <dgm:prSet/>
      <dgm:spPr/>
      <dgm:t>
        <a:bodyPr/>
        <a:lstStyle/>
        <a:p>
          <a:endParaRPr lang="en-US" b="0">
            <a:latin typeface="+mn-ea"/>
            <a:ea typeface="+mn-ea"/>
          </a:endParaRPr>
        </a:p>
      </dgm:t>
    </dgm:pt>
    <dgm:pt modelId="{7CC61702-3ED8-DD42-9C2A-EF411444D980}" type="pres">
      <dgm:prSet presAssocID="{817859FB-537D-FB4D-86DC-1559375A0870}" presName="diagram" presStyleCnt="0">
        <dgm:presLayoutVars>
          <dgm:chPref val="1"/>
          <dgm:dir/>
          <dgm:animOne val="branch"/>
          <dgm:animLvl val="lvl"/>
          <dgm:resizeHandles/>
        </dgm:presLayoutVars>
      </dgm:prSet>
      <dgm:spPr/>
    </dgm:pt>
    <dgm:pt modelId="{1EDC5747-879E-D540-B957-257342313A0D}" type="pres">
      <dgm:prSet presAssocID="{E2E857DE-14DF-4348-B91D-6B07A32100CA}" presName="root" presStyleCnt="0"/>
      <dgm:spPr/>
    </dgm:pt>
    <dgm:pt modelId="{C61F2957-5176-D94C-B910-1B71312C9F5C}" type="pres">
      <dgm:prSet presAssocID="{E2E857DE-14DF-4348-B91D-6B07A32100CA}" presName="rootComposite" presStyleCnt="0"/>
      <dgm:spPr/>
    </dgm:pt>
    <dgm:pt modelId="{61631E0D-D0BE-CB43-B62C-83EFB8F80940}" type="pres">
      <dgm:prSet presAssocID="{E2E857DE-14DF-4348-B91D-6B07A32100CA}" presName="rootText" presStyleLbl="node1" presStyleIdx="0" presStyleCnt="2"/>
      <dgm:spPr/>
    </dgm:pt>
    <dgm:pt modelId="{5578A03A-E7AC-2247-8CA5-901E13739B58}" type="pres">
      <dgm:prSet presAssocID="{E2E857DE-14DF-4348-B91D-6B07A32100CA}" presName="rootConnector" presStyleLbl="node1" presStyleIdx="0" presStyleCnt="2"/>
      <dgm:spPr/>
    </dgm:pt>
    <dgm:pt modelId="{FC217D80-A9BA-8F43-B066-7668E6420C42}" type="pres">
      <dgm:prSet presAssocID="{E2E857DE-14DF-4348-B91D-6B07A32100CA}" presName="childShape" presStyleCnt="0"/>
      <dgm:spPr/>
    </dgm:pt>
    <dgm:pt modelId="{9E617053-E223-AD4D-B846-8B3F09EDFEA2}" type="pres">
      <dgm:prSet presAssocID="{023BD5FB-C6E0-8C4C-B8F2-61E800B01AC1}" presName="Name13" presStyleLbl="parChTrans1D2" presStyleIdx="0" presStyleCnt="3"/>
      <dgm:spPr/>
    </dgm:pt>
    <dgm:pt modelId="{D8BA2A55-C5C8-B047-84A4-F82365A88EC3}" type="pres">
      <dgm:prSet presAssocID="{8F252449-EE3C-D64E-8051-BC1E354AA83D}" presName="childText" presStyleLbl="bgAcc1" presStyleIdx="0" presStyleCnt="3">
        <dgm:presLayoutVars>
          <dgm:bulletEnabled val="1"/>
        </dgm:presLayoutVars>
      </dgm:prSet>
      <dgm:spPr/>
    </dgm:pt>
    <dgm:pt modelId="{870E76AD-4AB3-4F45-9C8B-BE83F1FD96BB}" type="pres">
      <dgm:prSet presAssocID="{1449C7A1-436E-4746-A320-3E622DC380B6}" presName="root" presStyleCnt="0"/>
      <dgm:spPr/>
    </dgm:pt>
    <dgm:pt modelId="{8719F07F-0A41-F44D-BE2E-3ADBFA654210}" type="pres">
      <dgm:prSet presAssocID="{1449C7A1-436E-4746-A320-3E622DC380B6}" presName="rootComposite" presStyleCnt="0"/>
      <dgm:spPr/>
    </dgm:pt>
    <dgm:pt modelId="{017134D0-DFF9-3845-AB67-F92A5FA9DE9B}" type="pres">
      <dgm:prSet presAssocID="{1449C7A1-436E-4746-A320-3E622DC380B6}" presName="rootText" presStyleLbl="node1" presStyleIdx="1" presStyleCnt="2"/>
      <dgm:spPr/>
    </dgm:pt>
    <dgm:pt modelId="{06478F6B-7F6A-5E46-9B3D-A734B7D102B9}" type="pres">
      <dgm:prSet presAssocID="{1449C7A1-436E-4746-A320-3E622DC380B6}" presName="rootConnector" presStyleLbl="node1" presStyleIdx="1" presStyleCnt="2"/>
      <dgm:spPr/>
    </dgm:pt>
    <dgm:pt modelId="{CE042C04-59AB-D348-A33A-B2EED4A9B476}" type="pres">
      <dgm:prSet presAssocID="{1449C7A1-436E-4746-A320-3E622DC380B6}" presName="childShape" presStyleCnt="0"/>
      <dgm:spPr/>
    </dgm:pt>
    <dgm:pt modelId="{B7AEB84D-AAD8-BA46-B49E-AF151B590E4E}" type="pres">
      <dgm:prSet presAssocID="{D2FF24D7-9AF5-334B-992A-74C018C14DEA}" presName="Name13" presStyleLbl="parChTrans1D2" presStyleIdx="1" presStyleCnt="3"/>
      <dgm:spPr/>
    </dgm:pt>
    <dgm:pt modelId="{B4B37434-F97A-BF4F-95EE-4DB3B66FAF0B}" type="pres">
      <dgm:prSet presAssocID="{68369A64-CB91-8542-8C21-2E99583CE32E}" presName="childText" presStyleLbl="bgAcc1" presStyleIdx="1" presStyleCnt="3" custScaleX="113681" custScaleY="64106">
        <dgm:presLayoutVars>
          <dgm:bulletEnabled val="1"/>
        </dgm:presLayoutVars>
      </dgm:prSet>
      <dgm:spPr/>
    </dgm:pt>
    <dgm:pt modelId="{AB53BA07-DF39-3E49-AC02-6A3C4C9B3CB2}" type="pres">
      <dgm:prSet presAssocID="{22117FDD-9410-2245-9E6D-04174AC588DB}" presName="Name13" presStyleLbl="parChTrans1D2" presStyleIdx="2" presStyleCnt="3"/>
      <dgm:spPr/>
    </dgm:pt>
    <dgm:pt modelId="{1EC7D058-138B-5B44-B558-2AD60A3A78E7}" type="pres">
      <dgm:prSet presAssocID="{DA9F44CD-3DEE-2648-B9C1-FC414EB33E1C}" presName="childText" presStyleLbl="bgAcc1" presStyleIdx="2" presStyleCnt="3" custScaleX="113681">
        <dgm:presLayoutVars>
          <dgm:bulletEnabled val="1"/>
        </dgm:presLayoutVars>
      </dgm:prSet>
      <dgm:spPr/>
    </dgm:pt>
  </dgm:ptLst>
  <dgm:cxnLst>
    <dgm:cxn modelId="{300AEB0A-F809-C24D-B4B3-7474D63A115B}" type="presOf" srcId="{22117FDD-9410-2245-9E6D-04174AC588DB}" destId="{AB53BA07-DF39-3E49-AC02-6A3C4C9B3CB2}" srcOrd="0" destOrd="0" presId="urn:microsoft.com/office/officeart/2005/8/layout/hierarchy3"/>
    <dgm:cxn modelId="{DFC01B15-A5E9-1247-96E4-C88B39C589A7}" type="presOf" srcId="{E2E857DE-14DF-4348-B91D-6B07A32100CA}" destId="{5578A03A-E7AC-2247-8CA5-901E13739B58}" srcOrd="1" destOrd="0" presId="urn:microsoft.com/office/officeart/2005/8/layout/hierarchy3"/>
    <dgm:cxn modelId="{C478DF2F-ED9A-E94C-93D5-3D291E3D8A0A}" type="presOf" srcId="{023BD5FB-C6E0-8C4C-B8F2-61E800B01AC1}" destId="{9E617053-E223-AD4D-B846-8B3F09EDFEA2}" srcOrd="0" destOrd="0" presId="urn:microsoft.com/office/officeart/2005/8/layout/hierarchy3"/>
    <dgm:cxn modelId="{91BBCD30-A1C3-3B46-A5D4-51E534CA848D}" type="presOf" srcId="{68369A64-CB91-8542-8C21-2E99583CE32E}" destId="{B4B37434-F97A-BF4F-95EE-4DB3B66FAF0B}" srcOrd="0" destOrd="0" presId="urn:microsoft.com/office/officeart/2005/8/layout/hierarchy3"/>
    <dgm:cxn modelId="{5E257846-92F5-7445-97EE-A50E2D6F473E}" type="presOf" srcId="{1449C7A1-436E-4746-A320-3E622DC380B6}" destId="{017134D0-DFF9-3845-AB67-F92A5FA9DE9B}" srcOrd="0" destOrd="0" presId="urn:microsoft.com/office/officeart/2005/8/layout/hierarchy3"/>
    <dgm:cxn modelId="{17B5235B-1AFC-7642-BAAA-A28B074A487F}" type="presOf" srcId="{DA9F44CD-3DEE-2648-B9C1-FC414EB33E1C}" destId="{1EC7D058-138B-5B44-B558-2AD60A3A78E7}" srcOrd="0" destOrd="0" presId="urn:microsoft.com/office/officeart/2005/8/layout/hierarchy3"/>
    <dgm:cxn modelId="{A77B4C5D-FCE2-9A4F-A1D1-A4082A72700F}" type="presOf" srcId="{E2E857DE-14DF-4348-B91D-6B07A32100CA}" destId="{61631E0D-D0BE-CB43-B62C-83EFB8F80940}" srcOrd="0" destOrd="0" presId="urn:microsoft.com/office/officeart/2005/8/layout/hierarchy3"/>
    <dgm:cxn modelId="{9A20C273-9863-504D-9E23-2CA8037755CB}" type="presOf" srcId="{1449C7A1-436E-4746-A320-3E622DC380B6}" destId="{06478F6B-7F6A-5E46-9B3D-A734B7D102B9}" srcOrd="1" destOrd="0" presId="urn:microsoft.com/office/officeart/2005/8/layout/hierarchy3"/>
    <dgm:cxn modelId="{519BE67D-4CB0-DB4F-9ECC-38ED990777A5}" type="presOf" srcId="{D2FF24D7-9AF5-334B-992A-74C018C14DEA}" destId="{B7AEB84D-AAD8-BA46-B49E-AF151B590E4E}" srcOrd="0" destOrd="0" presId="urn:microsoft.com/office/officeart/2005/8/layout/hierarchy3"/>
    <dgm:cxn modelId="{032D7F8F-205B-9C49-85D4-DC3F06D6E99C}" srcId="{1449C7A1-436E-4746-A320-3E622DC380B6}" destId="{68369A64-CB91-8542-8C21-2E99583CE32E}" srcOrd="0" destOrd="0" parTransId="{D2FF24D7-9AF5-334B-992A-74C018C14DEA}" sibTransId="{B66D837D-180E-3043-A9B6-2CC0F4C0D4AB}"/>
    <dgm:cxn modelId="{2195229B-4B4B-C144-8B41-2F0CB62A66E7}" srcId="{1449C7A1-436E-4746-A320-3E622DC380B6}" destId="{DA9F44CD-3DEE-2648-B9C1-FC414EB33E1C}" srcOrd="1" destOrd="0" parTransId="{22117FDD-9410-2245-9E6D-04174AC588DB}" sibTransId="{EA65894C-3CBC-D841-A9C5-6BFBCD6B1915}"/>
    <dgm:cxn modelId="{83675CA0-B53B-2246-8AF9-446C92ECF55B}" type="presOf" srcId="{817859FB-537D-FB4D-86DC-1559375A0870}" destId="{7CC61702-3ED8-DD42-9C2A-EF411444D980}" srcOrd="0" destOrd="0" presId="urn:microsoft.com/office/officeart/2005/8/layout/hierarchy3"/>
    <dgm:cxn modelId="{52DAC1B0-1107-BB49-9178-24431B8E229C}" srcId="{817859FB-537D-FB4D-86DC-1559375A0870}" destId="{1449C7A1-436E-4746-A320-3E622DC380B6}" srcOrd="1" destOrd="0" parTransId="{99D0015B-9991-C54E-AB72-7F0F589EE25C}" sibTransId="{F4F0F1E7-BB68-C843-A4B2-BEB1A3169005}"/>
    <dgm:cxn modelId="{427B5CC2-79CD-224D-9F6B-D563C5F8D2FC}" srcId="{817859FB-537D-FB4D-86DC-1559375A0870}" destId="{E2E857DE-14DF-4348-B91D-6B07A32100CA}" srcOrd="0" destOrd="0" parTransId="{B1CDA7D0-5EEB-754D-8735-96223C8C1E85}" sibTransId="{9D638945-8C30-E040-B572-E076D16608C3}"/>
    <dgm:cxn modelId="{9D6C04CA-503F-FB47-9EFB-866CAD6FD055}" type="presOf" srcId="{8F252449-EE3C-D64E-8051-BC1E354AA83D}" destId="{D8BA2A55-C5C8-B047-84A4-F82365A88EC3}" srcOrd="0" destOrd="0" presId="urn:microsoft.com/office/officeart/2005/8/layout/hierarchy3"/>
    <dgm:cxn modelId="{E92209DB-E2AF-CB4B-8054-53C33523BA4C}" srcId="{E2E857DE-14DF-4348-B91D-6B07A32100CA}" destId="{8F252449-EE3C-D64E-8051-BC1E354AA83D}" srcOrd="0" destOrd="0" parTransId="{023BD5FB-C6E0-8C4C-B8F2-61E800B01AC1}" sibTransId="{4A373626-DB19-C640-B2F1-6E3294EAFDFB}"/>
    <dgm:cxn modelId="{00DCF6DA-5F98-6342-8202-1563A2DEB8A8}" type="presParOf" srcId="{7CC61702-3ED8-DD42-9C2A-EF411444D980}" destId="{1EDC5747-879E-D540-B957-257342313A0D}" srcOrd="0" destOrd="0" presId="urn:microsoft.com/office/officeart/2005/8/layout/hierarchy3"/>
    <dgm:cxn modelId="{C9BB3C0D-602D-744B-BC62-B2FFDF5B3557}" type="presParOf" srcId="{1EDC5747-879E-D540-B957-257342313A0D}" destId="{C61F2957-5176-D94C-B910-1B71312C9F5C}" srcOrd="0" destOrd="0" presId="urn:microsoft.com/office/officeart/2005/8/layout/hierarchy3"/>
    <dgm:cxn modelId="{80FCA071-B9FD-DC4B-9EDB-1E1AE6A5BD02}" type="presParOf" srcId="{C61F2957-5176-D94C-B910-1B71312C9F5C}" destId="{61631E0D-D0BE-CB43-B62C-83EFB8F80940}" srcOrd="0" destOrd="0" presId="urn:microsoft.com/office/officeart/2005/8/layout/hierarchy3"/>
    <dgm:cxn modelId="{C7F00931-1DF3-F749-B77F-4096D4F3709E}" type="presParOf" srcId="{C61F2957-5176-D94C-B910-1B71312C9F5C}" destId="{5578A03A-E7AC-2247-8CA5-901E13739B58}" srcOrd="1" destOrd="0" presId="urn:microsoft.com/office/officeart/2005/8/layout/hierarchy3"/>
    <dgm:cxn modelId="{15B57366-231E-344E-BEB8-209DA2C0F946}" type="presParOf" srcId="{1EDC5747-879E-D540-B957-257342313A0D}" destId="{FC217D80-A9BA-8F43-B066-7668E6420C42}" srcOrd="1" destOrd="0" presId="urn:microsoft.com/office/officeart/2005/8/layout/hierarchy3"/>
    <dgm:cxn modelId="{855D446D-49A8-7A47-A61E-CA12FA1CD4A0}" type="presParOf" srcId="{FC217D80-A9BA-8F43-B066-7668E6420C42}" destId="{9E617053-E223-AD4D-B846-8B3F09EDFEA2}" srcOrd="0" destOrd="0" presId="urn:microsoft.com/office/officeart/2005/8/layout/hierarchy3"/>
    <dgm:cxn modelId="{5F899EEE-2F04-4546-9BBD-2DB39FA3860E}" type="presParOf" srcId="{FC217D80-A9BA-8F43-B066-7668E6420C42}" destId="{D8BA2A55-C5C8-B047-84A4-F82365A88EC3}" srcOrd="1" destOrd="0" presId="urn:microsoft.com/office/officeart/2005/8/layout/hierarchy3"/>
    <dgm:cxn modelId="{54BDF6C5-A757-0E4F-829F-82D3E0D2644E}" type="presParOf" srcId="{7CC61702-3ED8-DD42-9C2A-EF411444D980}" destId="{870E76AD-4AB3-4F45-9C8B-BE83F1FD96BB}" srcOrd="1" destOrd="0" presId="urn:microsoft.com/office/officeart/2005/8/layout/hierarchy3"/>
    <dgm:cxn modelId="{79C059A7-9C1C-FD4A-8CC9-8DE0611F5092}" type="presParOf" srcId="{870E76AD-4AB3-4F45-9C8B-BE83F1FD96BB}" destId="{8719F07F-0A41-F44D-BE2E-3ADBFA654210}" srcOrd="0" destOrd="0" presId="urn:microsoft.com/office/officeart/2005/8/layout/hierarchy3"/>
    <dgm:cxn modelId="{14125F55-F586-DE4E-AB2F-7212F1154115}" type="presParOf" srcId="{8719F07F-0A41-F44D-BE2E-3ADBFA654210}" destId="{017134D0-DFF9-3845-AB67-F92A5FA9DE9B}" srcOrd="0" destOrd="0" presId="urn:microsoft.com/office/officeart/2005/8/layout/hierarchy3"/>
    <dgm:cxn modelId="{051D3737-427D-F146-BE7E-DCEBC43C0B8C}" type="presParOf" srcId="{8719F07F-0A41-F44D-BE2E-3ADBFA654210}" destId="{06478F6B-7F6A-5E46-9B3D-A734B7D102B9}" srcOrd="1" destOrd="0" presId="urn:microsoft.com/office/officeart/2005/8/layout/hierarchy3"/>
    <dgm:cxn modelId="{3B4E5CB8-D68D-744C-9ACA-A5A30D6FE557}" type="presParOf" srcId="{870E76AD-4AB3-4F45-9C8B-BE83F1FD96BB}" destId="{CE042C04-59AB-D348-A33A-B2EED4A9B476}" srcOrd="1" destOrd="0" presId="urn:microsoft.com/office/officeart/2005/8/layout/hierarchy3"/>
    <dgm:cxn modelId="{47BC1F9A-E5C3-484C-A627-7DC12C20534B}" type="presParOf" srcId="{CE042C04-59AB-D348-A33A-B2EED4A9B476}" destId="{B7AEB84D-AAD8-BA46-B49E-AF151B590E4E}" srcOrd="0" destOrd="0" presId="urn:microsoft.com/office/officeart/2005/8/layout/hierarchy3"/>
    <dgm:cxn modelId="{8DB98703-0755-0247-89BF-4C3A66F1DE52}" type="presParOf" srcId="{CE042C04-59AB-D348-A33A-B2EED4A9B476}" destId="{B4B37434-F97A-BF4F-95EE-4DB3B66FAF0B}" srcOrd="1" destOrd="0" presId="urn:microsoft.com/office/officeart/2005/8/layout/hierarchy3"/>
    <dgm:cxn modelId="{77197D4D-D1A1-4446-88D3-9C897A9C6E8D}" type="presParOf" srcId="{CE042C04-59AB-D348-A33A-B2EED4A9B476}" destId="{AB53BA07-DF39-3E49-AC02-6A3C4C9B3CB2}" srcOrd="2" destOrd="0" presId="urn:microsoft.com/office/officeart/2005/8/layout/hierarchy3"/>
    <dgm:cxn modelId="{EC788754-5FA3-0D4A-9D54-FC892ED6D78D}" type="presParOf" srcId="{CE042C04-59AB-D348-A33A-B2EED4A9B476}" destId="{1EC7D058-138B-5B44-B558-2AD60A3A78E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zh-CN" altLang="en-US" dirty="0"/>
            <a:t>处理器的大部分时间都用于交换而非执行指令</a:t>
          </a:r>
          <a:endParaRPr lang="en-US" dirty="0"/>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a:solidFill>
          <a:schemeClr val="accent2"/>
        </a:solidFill>
        <a:ln>
          <a:noFill/>
        </a:ln>
      </dgm:spPr>
      <dgm:t>
        <a:bodyPr/>
        <a:lstStyle/>
        <a:p>
          <a:pPr rtl="0"/>
          <a:r>
            <a:rPr lang="zh-CN" altLang="en-US" dirty="0"/>
            <a:t>为了避免这种情况，操作系统试图根据最近的历史来猜测将来最可能用到的块</a:t>
          </a:r>
          <a:endParaRPr lang="en-US" dirty="0"/>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pt>
    <dgm:pt modelId="{C5DECD05-97D0-2848-845E-9EF3FF2F3AC3}" type="pres">
      <dgm:prSet presAssocID="{7FE5BBEE-220B-D443-BE6C-37118C441C07}" presName="centerShape" presStyleLbl="node0" presStyleIdx="0" presStyleCnt="1" custScaleX="122903" custScaleY="122902" custLinFactNeighborX="-10116" custLinFactNeighborY="15455"/>
      <dgm:spPr/>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44448" custLinFactNeighborY="45369">
        <dgm:presLayoutVars>
          <dgm:bulletEnabled val="1"/>
        </dgm:presLayoutVars>
      </dgm:prSet>
      <dgm:spPr/>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ScaleX="77073" custScaleY="77073" custLinFactNeighborX="-9253" custLinFactNeighborY="15726"/>
      <dgm:spPr/>
    </dgm:pt>
  </dgm:ptLst>
  <dgm:cxnLst>
    <dgm:cxn modelId="{8A1E2F07-C9B6-144D-AB42-C88CFE41A953}" type="presOf" srcId="{C6D5CAE6-89A9-A847-9C0C-17D39BB401D3}" destId="{0DE334B6-6615-2A4A-9DE0-59A931F2AE22}"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F0CB9C74-C802-8D4B-8956-A969A6FE380A}" type="presOf" srcId="{7FE5BBEE-220B-D443-BE6C-37118C441C07}" destId="{C5DECD05-97D0-2848-845E-9EF3FF2F3AC3}"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custT="1"/>
      <dgm:spPr>
        <a:solidFill>
          <a:schemeClr val="accent6"/>
        </a:solidFill>
      </dgm:spPr>
      <dgm:t>
        <a:bodyPr/>
        <a:lstStyle/>
        <a:p>
          <a:r>
            <a:rPr lang="zh-CN" altLang="en-US" sz="2000" dirty="0"/>
            <a:t>页号</a:t>
          </a:r>
          <a:endParaRPr lang="en-US" sz="2000" dirty="0"/>
        </a:p>
      </dgm:t>
    </dgm:pt>
    <dgm:pt modelId="{0FF2646A-4BE6-494D-9265-1A619671013C}" type="parTrans" cxnId="{DD2F4EFD-4844-A047-BC3B-103B4F861170}">
      <dgm:prSet/>
      <dgm:spPr/>
      <dgm:t>
        <a:bodyPr/>
        <a:lstStyle/>
        <a:p>
          <a:endParaRPr lang="en-US" sz="1400"/>
        </a:p>
      </dgm:t>
    </dgm:pt>
    <dgm:pt modelId="{272D528E-4010-9842-B116-85D5F7883787}" type="sibTrans" cxnId="{DD2F4EFD-4844-A047-BC3B-103B4F861170}">
      <dgm:prSet/>
      <dgm:spPr/>
      <dgm:t>
        <a:bodyPr/>
        <a:lstStyle/>
        <a:p>
          <a:endParaRPr lang="en-US" sz="1400"/>
        </a:p>
      </dgm:t>
    </dgm:pt>
    <dgm:pt modelId="{D8A33B25-0E4D-B04A-BCE3-E19DE50E9F74}">
      <dgm:prSet custT="1"/>
      <dgm:spPr/>
      <dgm:t>
        <a:bodyPr/>
        <a:lstStyle/>
        <a:p>
          <a:r>
            <a:rPr lang="zh-CN" altLang="en-US" sz="2000" dirty="0"/>
            <a:t>进程标志符</a:t>
          </a:r>
          <a:endParaRPr lang="en-US" sz="2000" dirty="0"/>
        </a:p>
      </dgm:t>
    </dgm:pt>
    <dgm:pt modelId="{C54E160A-AE13-AA4A-A35D-3A1A7F93D370}" type="parTrans" cxnId="{EF3A9E1D-ECCD-FA4A-A5B5-4EE89D7141B9}">
      <dgm:prSet/>
      <dgm:spPr/>
      <dgm:t>
        <a:bodyPr/>
        <a:lstStyle/>
        <a:p>
          <a:endParaRPr lang="en-US" sz="1400"/>
        </a:p>
      </dgm:t>
    </dgm:pt>
    <dgm:pt modelId="{2B6AF75F-D056-0843-ADE1-22FCBA373D51}" type="sibTrans" cxnId="{EF3A9E1D-ECCD-FA4A-A5B5-4EE89D7141B9}">
      <dgm:prSet/>
      <dgm:spPr/>
      <dgm:t>
        <a:bodyPr/>
        <a:lstStyle/>
        <a:p>
          <a:endParaRPr lang="en-US" sz="1400"/>
        </a:p>
      </dgm:t>
    </dgm:pt>
    <dgm:pt modelId="{450DC066-D072-2846-A95B-4F23A895F9D4}">
      <dgm:prSet custT="1"/>
      <dgm:spPr/>
      <dgm:t>
        <a:bodyPr/>
        <a:lstStyle/>
        <a:p>
          <a:r>
            <a:rPr lang="zh-CN" altLang="en-US" sz="1800" dirty="0"/>
            <a:t>使用该页的进程</a:t>
          </a:r>
          <a:endParaRPr lang="en-NZ" sz="1800" dirty="0"/>
        </a:p>
      </dgm:t>
    </dgm:pt>
    <dgm:pt modelId="{2BD053F5-3F26-0C4F-8DEB-F18FF4375857}" type="parTrans" cxnId="{6181FA2F-42E1-2E41-A878-0CB4536B0119}">
      <dgm:prSet/>
      <dgm:spPr/>
      <dgm:t>
        <a:bodyPr/>
        <a:lstStyle/>
        <a:p>
          <a:endParaRPr lang="en-US" sz="1400"/>
        </a:p>
      </dgm:t>
    </dgm:pt>
    <dgm:pt modelId="{CD6EA102-7A61-F444-8777-E25DFE80DA44}" type="sibTrans" cxnId="{6181FA2F-42E1-2E41-A878-0CB4536B0119}">
      <dgm:prSet/>
      <dgm:spPr/>
      <dgm:t>
        <a:bodyPr/>
        <a:lstStyle/>
        <a:p>
          <a:endParaRPr lang="en-US" sz="1400"/>
        </a:p>
      </dgm:t>
    </dgm:pt>
    <dgm:pt modelId="{09417694-75BB-374C-9447-7A8C104BB20D}">
      <dgm:prSet custT="1"/>
      <dgm:spPr>
        <a:solidFill>
          <a:schemeClr val="accent2"/>
        </a:solidFill>
      </dgm:spPr>
      <dgm:t>
        <a:bodyPr/>
        <a:lstStyle/>
        <a:p>
          <a:r>
            <a:rPr lang="zh-CN" altLang="en-US" sz="2000" dirty="0"/>
            <a:t>控制位</a:t>
          </a:r>
          <a:endParaRPr lang="en-US" sz="2000" dirty="0"/>
        </a:p>
      </dgm:t>
    </dgm:pt>
    <dgm:pt modelId="{EB447890-8F5B-8240-92FE-10B318308115}" type="parTrans" cxnId="{5747B466-12F3-B447-8971-76576D63AF5D}">
      <dgm:prSet/>
      <dgm:spPr/>
      <dgm:t>
        <a:bodyPr/>
        <a:lstStyle/>
        <a:p>
          <a:endParaRPr lang="en-US" sz="1400"/>
        </a:p>
      </dgm:t>
    </dgm:pt>
    <dgm:pt modelId="{D87310E4-5F4B-6D45-8394-22CAD98DA861}" type="sibTrans" cxnId="{5747B466-12F3-B447-8971-76576D63AF5D}">
      <dgm:prSet/>
      <dgm:spPr/>
      <dgm:t>
        <a:bodyPr/>
        <a:lstStyle/>
        <a:p>
          <a:endParaRPr lang="en-US" sz="1400"/>
        </a:p>
      </dgm:t>
    </dgm:pt>
    <dgm:pt modelId="{43C34199-651A-8D4F-A298-A1625BEA1769}">
      <dgm:prSet custT="1"/>
      <dgm:spPr/>
      <dgm:t>
        <a:bodyPr/>
        <a:lstStyle/>
        <a:p>
          <a:r>
            <a:rPr lang="zh-CN" altLang="en-US" sz="1800" dirty="0"/>
            <a:t>一些标记，如有效、访问与修改、保护与锁定等</a:t>
          </a:r>
          <a:endParaRPr lang="en-US" sz="1800" dirty="0"/>
        </a:p>
      </dgm:t>
    </dgm:pt>
    <dgm:pt modelId="{72CB8B4B-F6E3-D946-8267-C3C6D5752854}" type="parTrans" cxnId="{19F713F4-EFB8-0340-AF3D-91D505E963CB}">
      <dgm:prSet/>
      <dgm:spPr/>
      <dgm:t>
        <a:bodyPr/>
        <a:lstStyle/>
        <a:p>
          <a:endParaRPr lang="en-US" sz="1400"/>
        </a:p>
      </dgm:t>
    </dgm:pt>
    <dgm:pt modelId="{11256ADB-6FED-5043-889A-3059F465029A}" type="sibTrans" cxnId="{19F713F4-EFB8-0340-AF3D-91D505E963CB}">
      <dgm:prSet/>
      <dgm:spPr/>
      <dgm:t>
        <a:bodyPr/>
        <a:lstStyle/>
        <a:p>
          <a:endParaRPr lang="en-US" sz="1400"/>
        </a:p>
      </dgm:t>
    </dgm:pt>
    <dgm:pt modelId="{1FADDC4D-66A3-814C-AFBF-41B63772ABF5}">
      <dgm:prSet custT="1"/>
      <dgm:spPr>
        <a:solidFill>
          <a:schemeClr val="accent1"/>
        </a:solidFill>
      </dgm:spPr>
      <dgm:t>
        <a:bodyPr/>
        <a:lstStyle/>
        <a:p>
          <a:r>
            <a:rPr lang="zh-CN" altLang="en-US" sz="2000" dirty="0"/>
            <a:t>链指针</a:t>
          </a:r>
          <a:endParaRPr lang="en-US" sz="2000" dirty="0"/>
        </a:p>
      </dgm:t>
    </dgm:pt>
    <dgm:pt modelId="{B9632BC2-D3F9-C548-A201-169B1171A673}" type="parTrans" cxnId="{DAD45610-8220-3348-B795-919A8D3B8599}">
      <dgm:prSet/>
      <dgm:spPr/>
      <dgm:t>
        <a:bodyPr/>
        <a:lstStyle/>
        <a:p>
          <a:endParaRPr lang="en-US" sz="1400"/>
        </a:p>
      </dgm:t>
    </dgm:pt>
    <dgm:pt modelId="{D2C6B560-278A-5E4D-ACD7-0DC9D75E9919}" type="sibTrans" cxnId="{DAD45610-8220-3348-B795-919A8D3B8599}">
      <dgm:prSet/>
      <dgm:spPr/>
      <dgm:t>
        <a:bodyPr/>
        <a:lstStyle/>
        <a:p>
          <a:endParaRPr lang="en-US" sz="1400"/>
        </a:p>
      </dgm:t>
    </dgm:pt>
    <dgm:pt modelId="{E8BBD288-510C-6F4B-974E-9EB6FDAE9ECF}">
      <dgm:prSet custT="1"/>
      <dgm:spPr/>
      <dgm:t>
        <a:bodyPr/>
        <a:lstStyle/>
        <a:p>
          <a:r>
            <a:rPr lang="zh-CN" altLang="en-US" sz="1800" dirty="0"/>
            <a:t>下一项的索引值</a:t>
          </a:r>
          <a:endParaRPr lang="en-US" sz="1800" dirty="0"/>
        </a:p>
      </dgm:t>
    </dgm:pt>
    <dgm:pt modelId="{562D6E1C-2D55-2D43-863C-D6BE6028D1FC}" type="parTrans" cxnId="{36DB6C3A-D272-044F-8C57-1336AAD3BE76}">
      <dgm:prSet/>
      <dgm:spPr/>
      <dgm:t>
        <a:bodyPr/>
        <a:lstStyle/>
        <a:p>
          <a:endParaRPr lang="en-US" sz="1400"/>
        </a:p>
      </dgm:t>
    </dgm:pt>
    <dgm:pt modelId="{12040787-25C2-5A4D-BBB1-26251F4C2ECC}" type="sibTrans" cxnId="{36DB6C3A-D272-044F-8C57-1336AAD3BE76}">
      <dgm:prSet/>
      <dgm:spPr/>
      <dgm:t>
        <a:bodyPr/>
        <a:lstStyle/>
        <a:p>
          <a:endParaRPr lang="en-US" sz="1400"/>
        </a:p>
      </dgm:t>
    </dgm:pt>
    <dgm:pt modelId="{C056616E-34AB-D848-9960-0BCC43307BE1}" type="pres">
      <dgm:prSet presAssocID="{F581AA77-07DA-2142-96A5-49CC6B15946F}" presName="Name0" presStyleCnt="0">
        <dgm:presLayoutVars>
          <dgm:dir/>
          <dgm:animLvl val="lvl"/>
          <dgm:resizeHandles val="exact"/>
        </dgm:presLayoutVars>
      </dgm:prSet>
      <dgm:spPr/>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pt>
    <dgm:pt modelId="{3D995D19-7DC5-4342-8C7E-884934FFA9AF}" type="pres">
      <dgm:prSet presAssocID="{D120E8D3-24E9-1949-A11E-AEDC36548878}" presName="desTx" presStyleLbl="revTx" presStyleIdx="0" presStyleCnt="3">
        <dgm:presLayoutVars>
          <dgm:bulletEnabled val="1"/>
        </dgm:presLayoutVars>
      </dgm:prSet>
      <dgm:spPr/>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pt>
    <dgm:pt modelId="{F277B540-B5D5-CF42-B739-45F4DBE2427C}" type="pres">
      <dgm:prSet presAssocID="{D8A33B25-0E4D-B04A-BCE3-E19DE50E9F74}" presName="desTx" presStyleLbl="revTx" presStyleIdx="0" presStyleCnt="3">
        <dgm:presLayoutVars>
          <dgm:bulletEnabled val="1"/>
        </dgm:presLayoutVars>
      </dgm:prSet>
      <dgm:spPr/>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custLinFactNeighborX="-8983" custLinFactNeighborY="10575">
        <dgm:presLayoutVars>
          <dgm:chMax val="0"/>
          <dgm:chPref val="0"/>
          <dgm:bulletEnabled val="1"/>
        </dgm:presLayoutVars>
      </dgm:prSet>
      <dgm:spPr/>
    </dgm:pt>
    <dgm:pt modelId="{3744A542-2291-5A41-9CE1-FBAA98039FEC}" type="pres">
      <dgm:prSet presAssocID="{09417694-75BB-374C-9447-7A8C104BB20D}" presName="desTx" presStyleLbl="revTx" presStyleIdx="1" presStyleCnt="3" custScaleX="134153">
        <dgm:presLayoutVars>
          <dgm:bulletEnabled val="1"/>
        </dgm:presLayoutVars>
      </dgm:prSet>
      <dgm:spPr/>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custLinFactNeighborX="-4905" custLinFactNeighborY="-3525">
        <dgm:presLayoutVars>
          <dgm:chMax val="0"/>
          <dgm:chPref val="0"/>
          <dgm:bulletEnabled val="1"/>
        </dgm:presLayoutVars>
      </dgm:prSet>
      <dgm:spPr/>
    </dgm:pt>
    <dgm:pt modelId="{D3897995-0BC0-F747-93A9-7187BB897C7C}" type="pres">
      <dgm:prSet presAssocID="{1FADDC4D-66A3-814C-AFBF-41B63772ABF5}" presName="desTx" presStyleLbl="revTx" presStyleIdx="2" presStyleCnt="3">
        <dgm:presLayoutVars>
          <dgm:bulletEnabled val="1"/>
        </dgm:presLayoutVars>
      </dgm:prSet>
      <dgm:spPr/>
    </dgm:pt>
  </dgm:ptLst>
  <dgm:cxnLst>
    <dgm:cxn modelId="{DAD45610-8220-3348-B795-919A8D3B8599}" srcId="{F581AA77-07DA-2142-96A5-49CC6B15946F}" destId="{1FADDC4D-66A3-814C-AFBF-41B63772ABF5}" srcOrd="3" destOrd="0" parTransId="{B9632BC2-D3F9-C548-A201-169B1171A673}" sibTransId="{D2C6B560-278A-5E4D-ACD7-0DC9D75E9919}"/>
    <dgm:cxn modelId="{EF3A9E1D-ECCD-FA4A-A5B5-4EE89D7141B9}" srcId="{F581AA77-07DA-2142-96A5-49CC6B15946F}" destId="{D8A33B25-0E4D-B04A-BCE3-E19DE50E9F74}" srcOrd="1" destOrd="0" parTransId="{C54E160A-AE13-AA4A-A35D-3A1A7F93D370}" sibTransId="{2B6AF75F-D056-0843-ADE1-22FCBA373D51}"/>
    <dgm:cxn modelId="{6181FA2F-42E1-2E41-A878-0CB4536B0119}" srcId="{D8A33B25-0E4D-B04A-BCE3-E19DE50E9F74}" destId="{450DC066-D072-2846-A95B-4F23A895F9D4}" srcOrd="0" destOrd="0" parTransId="{2BD053F5-3F26-0C4F-8DEB-F18FF4375857}" sibTransId="{CD6EA102-7A61-F444-8777-E25DFE80DA44}"/>
    <dgm:cxn modelId="{36DB6C3A-D272-044F-8C57-1336AAD3BE76}" srcId="{1FADDC4D-66A3-814C-AFBF-41B63772ABF5}" destId="{E8BBD288-510C-6F4B-974E-9EB6FDAE9ECF}" srcOrd="0" destOrd="0" parTransId="{562D6E1C-2D55-2D43-863C-D6BE6028D1FC}" sibTransId="{12040787-25C2-5A4D-BBB1-26251F4C2ECC}"/>
    <dgm:cxn modelId="{BC2FEF43-8A8C-C24D-8B93-DAB3683189D9}" type="presOf" srcId="{43C34199-651A-8D4F-A298-A1625BEA1769}" destId="{3744A542-2291-5A41-9CE1-FBAA98039FE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5747B466-12F3-B447-8971-76576D63AF5D}" srcId="{F581AA77-07DA-2142-96A5-49CC6B15946F}" destId="{09417694-75BB-374C-9447-7A8C104BB20D}" srcOrd="2" destOrd="0" parTransId="{EB447890-8F5B-8240-92FE-10B318308115}" sibTransId="{D87310E4-5F4B-6D45-8394-22CAD98DA861}"/>
    <dgm:cxn modelId="{66ED646D-F71C-BF43-92CB-6BFD51C66ED8}" type="presOf" srcId="{1FADDC4D-66A3-814C-AFBF-41B63772ABF5}" destId="{4497DCE3-38DE-B342-B75A-262B32B84D6F}" srcOrd="0" destOrd="0" presId="urn:microsoft.com/office/officeart/2005/8/layout/chevron1"/>
    <dgm:cxn modelId="{65397D91-59CB-5648-B876-86AC5E0B374B}" type="presOf" srcId="{E8BBD288-510C-6F4B-974E-9EB6FDAE9ECF}" destId="{D3897995-0BC0-F747-93A9-7187BB897C7C}" srcOrd="0" destOrd="0" presId="urn:microsoft.com/office/officeart/2005/8/layout/chevron1"/>
    <dgm:cxn modelId="{C8FB9FA8-B1BB-7549-87EF-0FCBA64E1BDF}" type="presOf" srcId="{450DC066-D072-2846-A95B-4F23A895F9D4}" destId="{F277B540-B5D5-CF42-B739-45F4DBE2427C}" srcOrd="0" destOrd="0" presId="urn:microsoft.com/office/officeart/2005/8/layout/chevron1"/>
    <dgm:cxn modelId="{136BE2C1-5C52-8C44-BCF5-184C217D9FF8}" type="presOf" srcId="{09417694-75BB-374C-9447-7A8C104BB20D}" destId="{FA0BD477-E17C-9046-8416-8129B3958C7A}" srcOrd="0" destOrd="0" presId="urn:microsoft.com/office/officeart/2005/8/layout/chevron1"/>
    <dgm:cxn modelId="{860230DE-FA1D-4F48-A032-6968E219E0ED}" type="presOf" srcId="{D8A33B25-0E4D-B04A-BCE3-E19DE50E9F74}" destId="{EE339B2B-776F-DD41-B17A-16E3F91452EC}"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DD2F4EFD-4844-A047-BC3B-103B4F861170}" srcId="{F581AA77-07DA-2142-96A5-49CC6B15946F}" destId="{D120E8D3-24E9-1949-A11E-AEDC36548878}" srcOrd="0" destOrd="0" parTransId="{0FF2646A-4BE6-494D-9265-1A619671013C}" sibTransId="{272D528E-4010-9842-B116-85D5F7883787}"/>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zh-CN" altLang="en-US" dirty="0"/>
            <a:t>页尺寸的设计问题与物理内存的大小和程序大小有关</a:t>
          </a:r>
          <a:endParaRPr lang="en-US" dirty="0"/>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a:solidFill>
          <a:schemeClr val="accent4"/>
        </a:solidFill>
      </dgm:spPr>
      <dgm:t>
        <a:bodyPr/>
        <a:lstStyle/>
        <a:p>
          <a:endParaRPr lang="en-US"/>
        </a:p>
      </dgm:t>
    </dgm:pt>
    <dgm:pt modelId="{F6EBADCB-2FF1-C542-B00C-568974D5920D}">
      <dgm:prSet/>
      <dgm:spPr/>
      <dgm:t>
        <a:bodyPr/>
        <a:lstStyle/>
        <a:p>
          <a:r>
            <a:rPr lang="zh-CN" altLang="en-US" dirty="0"/>
            <a:t>当内存空间变大时，应用程序使用的地址空间也相应增长</a:t>
          </a:r>
          <a:endParaRPr lang="en-US" dirty="0"/>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a:solidFill>
          <a:schemeClr val="accent4"/>
        </a:solidFill>
      </dgm:spPr>
      <dgm:t>
        <a:bodyPr/>
        <a:lstStyle/>
        <a:p>
          <a:endParaRPr lang="en-US"/>
        </a:p>
      </dgm:t>
    </dgm:pt>
    <dgm:pt modelId="{D58092BF-AF65-A147-B76C-262FAB168C60}">
      <dgm:prSet/>
      <dgm:spPr>
        <a:solidFill>
          <a:schemeClr val="accent2"/>
        </a:solidFill>
      </dgm:spPr>
      <dgm:t>
        <a:bodyPr/>
        <a:lstStyle/>
        <a:p>
          <a:r>
            <a:rPr lang="zh-CN" altLang="en-US" dirty="0"/>
            <a:t>在应用程序变得越来越复杂的</a:t>
          </a:r>
          <a:r>
            <a:rPr lang="zh-CN" altLang="en-US" dirty="0">
              <a:solidFill>
                <a:schemeClr val="bg1"/>
              </a:solidFill>
            </a:rPr>
            <a:t>个人计算机上最为明</a:t>
          </a:r>
          <a:r>
            <a:rPr lang="zh-CN" altLang="en-US" dirty="0"/>
            <a:t>显</a:t>
          </a:r>
          <a:endParaRPr lang="en-US" dirty="0"/>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pt>
    <dgm:pt modelId="{B093AF8C-04B1-4C43-A35A-CF4B8C66A757}" type="pres">
      <dgm:prSet presAssocID="{70A2BFC9-1C0A-AC47-AD8D-2D85C6286E21}" presName="node" presStyleLbl="node1" presStyleIdx="0" presStyleCnt="3" custLinFactNeighborX="20653" custLinFactNeighborY="6559">
        <dgm:presLayoutVars>
          <dgm:bulletEnabled val="1"/>
        </dgm:presLayoutVars>
      </dgm:prSet>
      <dgm:spPr/>
    </dgm:pt>
    <dgm:pt modelId="{694744F4-F30A-864A-A98E-CF18F2203F85}" type="pres">
      <dgm:prSet presAssocID="{29D2AD5B-2C72-244E-B310-81D2127838F2}" presName="sibTrans" presStyleLbl="sibTrans2D1" presStyleIdx="0" presStyleCnt="2" custAng="21563991" custScaleX="155268" custLinFactNeighborX="6860" custLinFactNeighborY="-10096"/>
      <dgm:spPr/>
    </dgm:pt>
    <dgm:pt modelId="{8A3F7808-5749-C642-A5CA-D6A57AA2FE9E}" type="pres">
      <dgm:prSet presAssocID="{29D2AD5B-2C72-244E-B310-81D2127838F2}" presName="connectorText" presStyleLbl="sibTrans2D1" presStyleIdx="0" presStyleCnt="2"/>
      <dgm:spPr/>
    </dgm:pt>
    <dgm:pt modelId="{30B20897-C5C0-5742-B563-9436CE25342C}" type="pres">
      <dgm:prSet presAssocID="{F6EBADCB-2FF1-C542-B00C-568974D5920D}" presName="node" presStyleLbl="node1" presStyleIdx="1" presStyleCnt="3" custLinFactNeighborX="7543" custLinFactNeighborY="8717">
        <dgm:presLayoutVars>
          <dgm:bulletEnabled val="1"/>
        </dgm:presLayoutVars>
      </dgm:prSet>
      <dgm:spPr/>
    </dgm:pt>
    <dgm:pt modelId="{7C5C0815-BD42-D14E-93BD-94621EF68706}" type="pres">
      <dgm:prSet presAssocID="{A466907B-4D09-B240-AEBA-39BE822BB331}" presName="sibTrans" presStyleLbl="sibTrans2D1" presStyleIdx="1" presStyleCnt="2" custAng="0" custScaleX="157217" custLinFactNeighborX="9716" custLinFactNeighborY="-12736"/>
      <dgm:spPr/>
    </dgm:pt>
    <dgm:pt modelId="{9CF83016-17B9-754E-90A3-D0DDEFD9D0A0}" type="pres">
      <dgm:prSet presAssocID="{A466907B-4D09-B240-AEBA-39BE822BB331}" presName="connectorText" presStyleLbl="sibTrans2D1" presStyleIdx="1" presStyleCnt="2"/>
      <dgm:spPr/>
    </dgm:pt>
    <dgm:pt modelId="{6F9D6D64-A141-6943-9325-D1CEA017D105}" type="pres">
      <dgm:prSet presAssocID="{D58092BF-AF65-A147-B76C-262FAB168C60}" presName="node" presStyleLbl="node1" presStyleIdx="2" presStyleCnt="3" custLinFactNeighborX="-5899" custLinFactNeighborY="8717">
        <dgm:presLayoutVars>
          <dgm:bulletEnabled val="1"/>
        </dgm:presLayoutVars>
      </dgm:prSet>
      <dgm:spPr/>
    </dgm:pt>
  </dgm:ptLst>
  <dgm:cxnLst>
    <dgm:cxn modelId="{4DA72501-A88F-3B48-A2AF-970498C778D9}" type="presOf" srcId="{A466907B-4D09-B240-AEBA-39BE822BB331}" destId="{7C5C0815-BD42-D14E-93BD-94621EF68706}" srcOrd="0" destOrd="0" presId="urn:microsoft.com/office/officeart/2005/8/layout/process5"/>
    <dgm:cxn modelId="{C87CB93B-61A9-EF43-96D4-F437D13CC4A2}" type="presOf" srcId="{29D2AD5B-2C72-244E-B310-81D2127838F2}" destId="{694744F4-F30A-864A-A98E-CF18F2203F85}"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2DA96651-2D82-9B4E-A2AD-01D268D02B59}" srcId="{8F58F8B2-7872-9E4E-90DA-7B126D32FF5F}" destId="{70A2BFC9-1C0A-AC47-AD8D-2D85C6286E21}" srcOrd="0" destOrd="0" parTransId="{98F867BF-B820-FE41-AACE-B9B6F2193D07}" sibTransId="{29D2AD5B-2C72-244E-B310-81D2127838F2}"/>
    <dgm:cxn modelId="{C55E2891-A566-AB4D-BA16-D68AF9E2614D}" type="presOf" srcId="{F6EBADCB-2FF1-C542-B00C-568974D5920D}" destId="{30B20897-C5C0-5742-B563-9436CE25342C}" srcOrd="0" destOrd="0" presId="urn:microsoft.com/office/officeart/2005/8/layout/process5"/>
    <dgm:cxn modelId="{FBA91BAE-17AD-F841-BD74-0364E00F1EFC}" type="presOf" srcId="{A466907B-4D09-B240-AEBA-39BE822BB331}" destId="{9CF83016-17B9-754E-90A3-D0DDEFD9D0A0}" srcOrd="1"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39D3A9B8-F14A-6A47-B2FA-D58403BBAB5A}" type="presOf" srcId="{D58092BF-AF65-A147-B76C-262FAB168C60}" destId="{6F9D6D64-A141-6943-9325-D1CEA017D105}" srcOrd="0" destOrd="0" presId="urn:microsoft.com/office/officeart/2005/8/layout/process5"/>
    <dgm:cxn modelId="{6CC20FDB-6160-DF4D-AD51-F00C18042DEC}" type="presOf" srcId="{70A2BFC9-1C0A-AC47-AD8D-2D85C6286E21}" destId="{B093AF8C-04B1-4C43-A35A-CF4B8C66A757}"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2"/>
        </a:solidFill>
      </dgm:spPr>
      <dgm:t>
        <a:bodyPr/>
        <a:lstStyle/>
        <a:p>
          <a:r>
            <a:rPr lang="zh-CN" altLang="en-US" sz="2200" dirty="0"/>
            <a:t>用户的地址空间被程序员划分为许多段，每段划分为许多固定大小的页</a:t>
          </a:r>
          <a:endParaRPr lang="en-US" sz="22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pPr algn="l">
            <a:buFont typeface="Wingdings" pitchFamily="2" charset="2"/>
            <a:buChar char="ü"/>
          </a:pPr>
          <a:r>
            <a:rPr lang="zh-CN" altLang="en-US" sz="2000" dirty="0"/>
            <a:t>分段对程序员可见</a:t>
          </a:r>
          <a:endParaRPr lang="en-US" altLang="zh-CN" sz="2000" dirty="0"/>
        </a:p>
        <a:p>
          <a:pPr algn="l">
            <a:buFont typeface="Wingdings" pitchFamily="2" charset="2"/>
            <a:buChar char="ü"/>
          </a:pPr>
          <a:r>
            <a:rPr lang="zh-CN" altLang="en-US" sz="2000" dirty="0"/>
            <a:t>支持数据结构增长：段长可变</a:t>
          </a:r>
          <a:endParaRPr lang="en-US" altLang="zh-CN" sz="2000" dirty="0"/>
        </a:p>
        <a:p>
          <a:pPr algn="l">
            <a:buFont typeface="Wingdings" pitchFamily="2" charset="2"/>
            <a:buChar char="ü"/>
          </a:pPr>
          <a:r>
            <a:rPr lang="zh-CN" altLang="en-US" sz="2000" dirty="0"/>
            <a:t>支持共享和保护</a:t>
          </a:r>
          <a:endParaRPr lang="en-US" sz="2000" dirty="0"/>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pPr algn="l"/>
          <a:r>
            <a:rPr lang="zh-CN" altLang="en-US" sz="2000" dirty="0"/>
            <a:t>分页对程序员透明</a:t>
          </a:r>
          <a:endParaRPr lang="en-US" altLang="zh-CN" sz="2000" dirty="0"/>
        </a:p>
        <a:p>
          <a:pPr algn="l"/>
          <a:r>
            <a:rPr lang="zh-CN" altLang="en-US" sz="2000" dirty="0"/>
            <a:t>消除外部碎片</a:t>
          </a:r>
          <a:endParaRPr lang="en-US" altLang="zh-CN" sz="2000" dirty="0"/>
        </a:p>
        <a:p>
          <a:pPr algn="l"/>
          <a:r>
            <a:rPr lang="zh-CN" altLang="en-US" sz="2000" dirty="0"/>
            <a:t>有效利用内存</a:t>
          </a:r>
          <a:endParaRPr lang="en-US" sz="2000" dirty="0"/>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75675">
        <dgm:presLayoutVars>
          <dgm:chPref val="3"/>
        </dgm:presLayoutVars>
      </dgm:prSet>
      <dgm:spPr/>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pt>
    <dgm:pt modelId="{CBC4E109-D074-5547-996B-94C1923E7BA1}" type="pres">
      <dgm:prSet presAssocID="{3FB52000-0A77-1548-8CA4-7E00B08DC4C7}" presName="connTx" presStyleLbl="parChTrans1D2" presStyleIdx="0" presStyleCnt="2"/>
      <dgm:spPr/>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110916" custScaleY="97453" custLinFactNeighborX="-10352" custLinFactNeighborY="-36410"/>
      <dgm:spPr/>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pt>
    <dgm:pt modelId="{4664B0F1-D798-3846-AF8F-B6646E46D270}" type="pres">
      <dgm:prSet presAssocID="{ADAFB166-8754-3441-A9D6-724C18E4746E}" presName="connTx" presStyleLbl="parChTrans1D2" presStyleIdx="1" presStyleCnt="2"/>
      <dgm:spPr/>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111350" custScaleY="87271" custLinFactNeighborX="-10709" custLinFactNeighborY="20704"/>
      <dgm:spPr/>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68781037-8DAF-2640-B332-44F325063286}" type="presOf" srcId="{BB0F948F-59C5-504A-A819-C3222257C0AD}" destId="{5E0F28B1-3F75-504A-AABC-CD8C7E9CDBF4}" srcOrd="0" destOrd="0" presId="urn:microsoft.com/office/officeart/2005/8/layout/hierarchy5"/>
    <dgm:cxn modelId="{564FC639-E357-D742-B6A2-0C8F94FB5770}" type="presOf" srcId="{D322EA15-3033-4341-B8B6-248C36BA6C2B}" destId="{4877654D-7D28-164B-92B9-382C31F42FCB}" srcOrd="0"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C3D8309A-7756-2143-9B07-4D5F0C5CBCCF}" type="presOf" srcId="{ADAFB166-8754-3441-A9D6-724C18E4746E}" destId="{46DC0573-937E-AD4B-991E-D1C6705C9487}" srcOrd="0" destOrd="0" presId="urn:microsoft.com/office/officeart/2005/8/layout/hierarchy5"/>
    <dgm:cxn modelId="{3E1ED69C-7277-404A-A4C3-871F243067FF}" srcId="{BB0F948F-59C5-504A-A819-C3222257C0AD}" destId="{2275CDEE-68EB-D345-A170-8D7851B5B366}" srcOrd="0" destOrd="0" parTransId="{4B3E9F9D-1BB7-354D-8326-B77785D729BA}" sibTransId="{30A08914-744A-D047-BB1F-02E7BEB9DDCE}"/>
    <dgm:cxn modelId="{B973B89E-4EB6-214D-B68D-93D1BAC4CD0B}" type="presOf" srcId="{3FB52000-0A77-1548-8CA4-7E00B08DC4C7}" destId="{D9DAF0E8-88AE-9D49-97D7-BB2E2BAD5635}" srcOrd="0" destOrd="0" presId="urn:microsoft.com/office/officeart/2005/8/layout/hierarchy5"/>
    <dgm:cxn modelId="{B97ACFA3-DDE7-3A42-94D1-90C2BBA6E9EC}" type="presOf" srcId="{2275CDEE-68EB-D345-A170-8D7851B5B366}" destId="{BE16B99C-4EAC-7F47-8867-A4C76D9F80B9}" srcOrd="0" destOrd="0" presId="urn:microsoft.com/office/officeart/2005/8/layout/hierarchy5"/>
    <dgm:cxn modelId="{9B8C6AA5-2662-0443-8634-CD0E3934345B}" type="presOf" srcId="{3FB52000-0A77-1548-8CA4-7E00B08DC4C7}" destId="{CBC4E109-D074-5547-996B-94C1923E7BA1}" srcOrd="1" destOrd="0" presId="urn:microsoft.com/office/officeart/2005/8/layout/hierarchy5"/>
    <dgm:cxn modelId="{5A7C08C2-D676-A940-935E-C409344E1B26}" type="presOf" srcId="{FBC420F0-B3CC-094B-B113-F7AD9AFF1F65}" destId="{EDE292BD-4C6C-2B42-BD10-FDE3CE5FB6C6}"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zh-CN" altLang="en-US" sz="3200" dirty="0"/>
            <a:t>内存管理设计的三个基本选择</a:t>
          </a:r>
          <a:r>
            <a:rPr lang="en-US" altLang="zh-CN" sz="3200" dirty="0"/>
            <a:t>:</a:t>
          </a:r>
          <a:endParaRPr lang="en-US" sz="3200" dirty="0"/>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lnSpc>
              <a:spcPct val="150000"/>
            </a:lnSpc>
            <a:spcBef>
              <a:spcPts val="600"/>
            </a:spcBef>
          </a:pPr>
          <a:r>
            <a:rPr lang="zh-CN" altLang="en-US" sz="2800" kern="1200" dirty="0">
              <a:latin typeface="+mn-ea"/>
            </a:rPr>
            <a:t>是否使用虚拟技术</a:t>
          </a:r>
          <a:endParaRPr lang="en-US" sz="2800" kern="1200" dirty="0"/>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CFB3F310-D319-D547-9B18-0AD34ECE2700}">
      <dgm:prSet custT="1"/>
      <dgm:spPr/>
      <dgm:t>
        <a:bodyPr/>
        <a:lstStyle/>
        <a:p>
          <a:pPr rtl="0">
            <a:lnSpc>
              <a:spcPct val="150000"/>
            </a:lnSpc>
            <a:spcBef>
              <a:spcPts val="600"/>
            </a:spcBef>
          </a:pPr>
          <a:r>
            <a:rPr lang="zh-CN" altLang="en-US" sz="2800" kern="1200" dirty="0">
              <a:latin typeface="+mn-ea"/>
            </a:rPr>
            <a:t>使用分页还是分段，或二者同用</a:t>
          </a:r>
        </a:p>
      </dgm:t>
    </dgm:pt>
    <dgm:pt modelId="{275EFA56-1056-1E48-819C-70D96580575F}" type="parTrans" cxnId="{CEAD6507-4D8E-DC41-922F-1B1C4EF10597}">
      <dgm:prSet/>
      <dgm:spPr/>
      <dgm:t>
        <a:bodyPr/>
        <a:lstStyle/>
        <a:p>
          <a:endParaRPr lang="zh-CN" altLang="en-US"/>
        </a:p>
      </dgm:t>
    </dgm:pt>
    <dgm:pt modelId="{22885F28-9338-5C4F-879F-22D52AC793E3}" type="sibTrans" cxnId="{CEAD6507-4D8E-DC41-922F-1B1C4EF10597}">
      <dgm:prSet/>
      <dgm:spPr/>
      <dgm:t>
        <a:bodyPr/>
        <a:lstStyle/>
        <a:p>
          <a:endParaRPr lang="zh-CN" altLang="en-US"/>
        </a:p>
      </dgm:t>
    </dgm:pt>
    <dgm:pt modelId="{308DD77D-C09D-674A-ABFD-1FC66C21F34D}">
      <dgm:prSet custT="1"/>
      <dgm:spPr/>
      <dgm:t>
        <a:bodyPr/>
        <a:lstStyle/>
        <a:p>
          <a:pPr rtl="0">
            <a:lnSpc>
              <a:spcPct val="150000"/>
            </a:lnSpc>
            <a:spcBef>
              <a:spcPts val="600"/>
            </a:spcBef>
          </a:pPr>
          <a:r>
            <a:rPr lang="zh-CN" altLang="en-US" sz="2800" kern="1200" dirty="0">
              <a:latin typeface="+mn-ea"/>
            </a:rPr>
            <a:t>为各种</a:t>
          </a:r>
          <a:r>
            <a:rPr lang="zh-CN" altLang="en-US" sz="28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存储管理特征采用的算法</a:t>
          </a:r>
        </a:p>
      </dgm:t>
    </dgm:pt>
    <dgm:pt modelId="{4EB93184-94BB-1E42-85A4-1ACF683EDBFF}" type="parTrans" cxnId="{A4C51E67-90B4-234E-8B2A-44B2C024AE6C}">
      <dgm:prSet/>
      <dgm:spPr/>
      <dgm:t>
        <a:bodyPr/>
        <a:lstStyle/>
        <a:p>
          <a:endParaRPr lang="zh-CN" altLang="en-US"/>
        </a:p>
      </dgm:t>
    </dgm:pt>
    <dgm:pt modelId="{401B7567-4C11-7644-A067-E01F65AA179A}" type="sibTrans" cxnId="{A4C51E67-90B4-234E-8B2A-44B2C024AE6C}">
      <dgm:prSet/>
      <dgm:spPr/>
      <dgm:t>
        <a:bodyPr/>
        <a:lstStyle/>
        <a:p>
          <a:endParaRPr lang="zh-CN" altLang="en-US"/>
        </a:p>
      </dgm:t>
    </dgm:pt>
    <dgm:pt modelId="{EADD01D2-6812-1E41-863E-4E556354FFEC}">
      <dgm:prSet custT="1"/>
      <dgm:spPr/>
      <dgm:t>
        <a:bodyPr/>
        <a:lstStyle/>
        <a:p>
          <a:pPr rtl="0">
            <a:lnSpc>
              <a:spcPct val="90000"/>
            </a:lnSpc>
            <a:spcBef>
              <a:spcPct val="0"/>
            </a:spcBef>
          </a:pPr>
          <a:r>
            <a:rPr lang="zh-CN" altLang="en-US" sz="2400" kern="1200" dirty="0">
              <a:solidFill>
                <a:schemeClr val="tx2"/>
              </a:solidFill>
              <a:latin typeface="黑体" panose="02010609060101010101" pitchFamily="49" charset="-122"/>
              <a:ea typeface="黑体" panose="02010609060101010101" pitchFamily="49" charset="-122"/>
              <a:cs typeface="+mn-cs"/>
            </a:rPr>
            <a:t>属于操作系统软件领域的问题，是本节的主题</a:t>
          </a:r>
        </a:p>
      </dgm:t>
    </dgm:pt>
    <dgm:pt modelId="{0C21390D-AF10-074D-B0AA-57120F714863}" type="parTrans" cxnId="{B6F6EB5E-8FA7-1E49-9E68-322FF79D674C}">
      <dgm:prSet/>
      <dgm:spPr/>
      <dgm:t>
        <a:bodyPr/>
        <a:lstStyle/>
        <a:p>
          <a:endParaRPr lang="zh-CN" altLang="en-US"/>
        </a:p>
      </dgm:t>
    </dgm:pt>
    <dgm:pt modelId="{EBB0CB16-2D92-8A4D-A999-AC946C2286AA}" type="sibTrans" cxnId="{B6F6EB5E-8FA7-1E49-9E68-322FF79D674C}">
      <dgm:prSet/>
      <dgm:spPr/>
      <dgm:t>
        <a:bodyPr/>
        <a:lstStyle/>
        <a:p>
          <a:endParaRPr lang="zh-CN" altLang="en-US"/>
        </a:p>
      </dgm:t>
    </dgm:pt>
    <dgm:pt modelId="{CC2B19CB-FA6F-2344-8167-93A322E2E20C}" type="pres">
      <dgm:prSet presAssocID="{B3221851-5EF1-A140-8B11-BFC4A60FE09A}" presName="linear" presStyleCnt="0">
        <dgm:presLayoutVars>
          <dgm:animLvl val="lvl"/>
          <dgm:resizeHandles val="exact"/>
        </dgm:presLayoutVars>
      </dgm:prSet>
      <dgm:spPr/>
    </dgm:pt>
    <dgm:pt modelId="{2C54C350-B66A-6B43-B459-56DA696A90E8}" type="pres">
      <dgm:prSet presAssocID="{3950D1DF-2125-6643-A4F0-5058A2FDD6B3}" presName="parentText" presStyleLbl="node1" presStyleIdx="0" presStyleCnt="1" custScaleY="133116">
        <dgm:presLayoutVars>
          <dgm:chMax val="0"/>
          <dgm:bulletEnabled val="1"/>
        </dgm:presLayoutVars>
      </dgm:prSet>
      <dgm:spPr/>
    </dgm:pt>
    <dgm:pt modelId="{BB770BBE-6E3E-6C42-A86E-16AF039670AE}" type="pres">
      <dgm:prSet presAssocID="{3950D1DF-2125-6643-A4F0-5058A2FDD6B3}" presName="childText" presStyleLbl="revTx" presStyleIdx="0" presStyleCnt="1" custScaleY="210628">
        <dgm:presLayoutVars>
          <dgm:bulletEnabled val="1"/>
        </dgm:presLayoutVars>
      </dgm:prSet>
      <dgm:spPr/>
    </dgm:pt>
  </dgm:ptLst>
  <dgm:cxnLst>
    <dgm:cxn modelId="{CEAD6507-4D8E-DC41-922F-1B1C4EF10597}" srcId="{3950D1DF-2125-6643-A4F0-5058A2FDD6B3}" destId="{CFB3F310-D319-D547-9B18-0AD34ECE2700}" srcOrd="1" destOrd="0" parTransId="{275EFA56-1056-1E48-819C-70D96580575F}" sibTransId="{22885F28-9338-5C4F-879F-22D52AC793E3}"/>
    <dgm:cxn modelId="{C178C416-7623-9544-A57E-568E27792114}" type="presOf" srcId="{3950D1DF-2125-6643-A4F0-5058A2FDD6B3}" destId="{2C54C350-B66A-6B43-B459-56DA696A90E8}" srcOrd="0" destOrd="0" presId="urn:microsoft.com/office/officeart/2005/8/layout/vList2"/>
    <dgm:cxn modelId="{7C2B0322-46E8-7344-9DA0-B55EDD1D5924}" type="presOf" srcId="{CFB3F310-D319-D547-9B18-0AD34ECE2700}" destId="{BB770BBE-6E3E-6C42-A86E-16AF039670AE}" srcOrd="0" destOrd="1" presId="urn:microsoft.com/office/officeart/2005/8/layout/vList2"/>
    <dgm:cxn modelId="{958EE13B-CA9D-0648-9594-CB3C545D1135}" type="presOf" srcId="{B3221851-5EF1-A140-8B11-BFC4A60FE09A}" destId="{CC2B19CB-FA6F-2344-8167-93A322E2E20C}" srcOrd="0" destOrd="0" presId="urn:microsoft.com/office/officeart/2005/8/layout/vList2"/>
    <dgm:cxn modelId="{2B30DA47-4291-7940-AD1D-27834A2301DA}" type="presOf" srcId="{36818CF7-E2BE-534C-B91B-3920E332C25E}" destId="{BB770BBE-6E3E-6C42-A86E-16AF039670AE}" srcOrd="0" destOrd="0" presId="urn:microsoft.com/office/officeart/2005/8/layout/vList2"/>
    <dgm:cxn modelId="{B6F6EB5E-8FA7-1E49-9E68-322FF79D674C}" srcId="{308DD77D-C09D-674A-ABFD-1FC66C21F34D}" destId="{EADD01D2-6812-1E41-863E-4E556354FFEC}" srcOrd="0" destOrd="0" parTransId="{0C21390D-AF10-074D-B0AA-57120F714863}" sibTransId="{EBB0CB16-2D92-8A4D-A999-AC946C2286AA}"/>
    <dgm:cxn modelId="{A4C51E67-90B4-234E-8B2A-44B2C024AE6C}" srcId="{3950D1DF-2125-6643-A4F0-5058A2FDD6B3}" destId="{308DD77D-C09D-674A-ABFD-1FC66C21F34D}" srcOrd="2" destOrd="0" parTransId="{4EB93184-94BB-1E42-85A4-1ACF683EDBFF}" sibTransId="{401B7567-4C11-7644-A067-E01F65AA179A}"/>
    <dgm:cxn modelId="{187D516F-B1EB-E04C-8CE9-3C6A4EAB992E}" srcId="{3950D1DF-2125-6643-A4F0-5058A2FDD6B3}" destId="{36818CF7-E2BE-534C-B91B-3920E332C25E}" srcOrd="0" destOrd="0" parTransId="{A9E31F8A-AC41-6043-8766-00DACBF9D2AE}" sibTransId="{65F29B4D-4271-0340-AE09-359A3127F142}"/>
    <dgm:cxn modelId="{3EC6F394-42BF-AB48-899E-6C68BD332BDE}" type="presOf" srcId="{308DD77D-C09D-674A-ABFD-1FC66C21F34D}" destId="{BB770BBE-6E3E-6C42-A86E-16AF039670AE}" srcOrd="0" destOrd="2" presId="urn:microsoft.com/office/officeart/2005/8/layout/vList2"/>
    <dgm:cxn modelId="{BE8B2ED8-3299-5741-B982-20A9A3AE5266}" srcId="{B3221851-5EF1-A140-8B11-BFC4A60FE09A}" destId="{3950D1DF-2125-6643-A4F0-5058A2FDD6B3}" srcOrd="0" destOrd="0" parTransId="{063F761E-965A-E94C-8C0B-B64776EE0A44}" sibTransId="{8A992A4A-DBA3-D84A-B4D1-590AE5416B17}"/>
    <dgm:cxn modelId="{41B521FD-DF0D-304A-8653-69BC918BA367}" type="presOf" srcId="{EADD01D2-6812-1E41-863E-4E556354FFEC}" destId="{BB770BBE-6E3E-6C42-A86E-16AF039670AE}" srcOrd="0" destOrd="3" presId="urn:microsoft.com/office/officeart/2005/8/layout/vList2"/>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zh-CN" altLang="en-US" dirty="0"/>
            <a:t>两种方法</a:t>
          </a:r>
          <a:r>
            <a:rPr lang="en-US" dirty="0"/>
            <a:t>:</a:t>
          </a:r>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zh-CN" altLang="en-US" dirty="0"/>
            <a:t>请求</a:t>
          </a:r>
          <a:endParaRPr lang="en-US" altLang="zh-CN" dirty="0"/>
        </a:p>
        <a:p>
          <a:r>
            <a:rPr lang="zh-CN" altLang="en-US" dirty="0"/>
            <a:t>调页</a:t>
          </a:r>
          <a:endParaRPr lang="en-US" dirty="0"/>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zh-CN" altLang="en-US" dirty="0"/>
            <a:t>预调页</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6277C804-6795-4392-8117-E1FEB593F79A}" type="presOf" srcId="{23084231-31CB-4743-B4A4-79D75B471C13}" destId="{47D2CDED-EA25-D245-9A3E-EE424E47FA09}" srcOrd="0" destOrd="0" presId="urn:microsoft.com/office/officeart/2005/8/layout/hierarchy6"/>
    <dgm:cxn modelId="{6321602D-5133-458E-8BA3-AF5FAA9BA80B}" type="presOf" srcId="{1D73C883-0270-7D43-A3D6-E088B19F4F0C}" destId="{7FC00B2B-D0BE-C64D-B097-B67C2E9E9C42}" srcOrd="0" destOrd="0" presId="urn:microsoft.com/office/officeart/2005/8/layout/hierarchy6"/>
    <dgm:cxn modelId="{3AFA7331-5891-4B37-BE7C-013B65244381}" type="presOf" srcId="{FE35E02B-71EA-A248-A9D1-2F965A2C7B31}" destId="{BF8FBDCF-9F23-B04B-9764-EDEEC6AE3CC3}" srcOrd="0" destOrd="0" presId="urn:microsoft.com/office/officeart/2005/8/layout/hierarchy6"/>
    <dgm:cxn modelId="{A567216D-7BB5-410D-8DF9-21BE1AB649CF}" type="presOf" srcId="{1DA8F05A-5B38-7A4B-A17B-66CF5B6872DE}" destId="{A27BAF8F-2698-424F-B03A-2E28D1896C52}" srcOrd="0" destOrd="0" presId="urn:microsoft.com/office/officeart/2005/8/layout/hierarchy6"/>
    <dgm:cxn modelId="{B1F7B894-93BA-2548-A9A3-AB31E3BCC975}" srcId="{23084231-31CB-4743-B4A4-79D75B471C13}" destId="{CC2EA49D-6FA8-6A47-B280-61DE471AFC17}" srcOrd="1" destOrd="0" parTransId="{171EE2B2-D007-7D47-8175-5BDD56D3449B}" sibTransId="{134C7CA8-BAE9-DB47-AB35-D07CD95CDBF0}"/>
    <dgm:cxn modelId="{AF1AE1BB-5B4C-4AA1-B3E1-8CC05C54D7C6}" type="presOf" srcId="{CC2EA49D-6FA8-6A47-B280-61DE471AFC17}" destId="{343A2062-4385-2E48-AA5A-BF53FA94A158}"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57E631BF-103A-49A8-B318-376A8E05F0A3}" type="presOf" srcId="{171EE2B2-D007-7D47-8175-5BDD56D3449B}" destId="{91D0E1FC-3442-2845-AFA8-8E8BBBCA9554}" srcOrd="0" destOrd="0" presId="urn:microsoft.com/office/officeart/2005/8/layout/hierarchy6"/>
    <dgm:cxn modelId="{BF33AFCF-4A2A-FE43-A8ED-38A099C1D8BC}" srcId="{FE35E02B-71EA-A248-A9D1-2F965A2C7B31}" destId="{23084231-31CB-4743-B4A4-79D75B471C13}" srcOrd="0" destOrd="0" parTransId="{401E3C16-4AAC-704D-82E4-0D66DF61552E}" sibTransId="{692FF7BF-C0A4-674A-BF1F-0B151DCF5D64}"/>
    <dgm:cxn modelId="{EB57D12B-0AF1-4D1B-A672-6512890CF0C7}" type="presParOf" srcId="{BF8FBDCF-9F23-B04B-9764-EDEEC6AE3CC3}" destId="{11B3C1A2-A3EF-8B49-8AF1-E5A487FD2393}" srcOrd="0" destOrd="0" presId="urn:microsoft.com/office/officeart/2005/8/layout/hierarchy6"/>
    <dgm:cxn modelId="{900B7C99-B905-4461-AB2A-F843F972B3A8}" type="presParOf" srcId="{11B3C1A2-A3EF-8B49-8AF1-E5A487FD2393}" destId="{4D67A21D-19CC-6E43-A3F1-A15C6A73DF92}" srcOrd="0" destOrd="0" presId="urn:microsoft.com/office/officeart/2005/8/layout/hierarchy6"/>
    <dgm:cxn modelId="{B4858048-8AC7-4D6F-802C-9D865B8C696D}" type="presParOf" srcId="{4D67A21D-19CC-6E43-A3F1-A15C6A73DF92}" destId="{DF163FF9-EA40-8440-B861-2E1397F85C61}" srcOrd="0" destOrd="0" presId="urn:microsoft.com/office/officeart/2005/8/layout/hierarchy6"/>
    <dgm:cxn modelId="{06C8124F-9779-4A40-9599-726CBB079ECB}" type="presParOf" srcId="{DF163FF9-EA40-8440-B861-2E1397F85C61}" destId="{47D2CDED-EA25-D245-9A3E-EE424E47FA09}" srcOrd="0" destOrd="0" presId="urn:microsoft.com/office/officeart/2005/8/layout/hierarchy6"/>
    <dgm:cxn modelId="{ACD07034-54AB-4BC7-9CE9-93EDAF27AEA1}" type="presParOf" srcId="{DF163FF9-EA40-8440-B861-2E1397F85C61}" destId="{5EF37113-2D19-0E46-8593-FD43CE105843}" srcOrd="1" destOrd="0" presId="urn:microsoft.com/office/officeart/2005/8/layout/hierarchy6"/>
    <dgm:cxn modelId="{60D49D99-40A1-44E3-BCA1-58295B2ECD6C}" type="presParOf" srcId="{5EF37113-2D19-0E46-8593-FD43CE105843}" destId="{7FC00B2B-D0BE-C64D-B097-B67C2E9E9C42}" srcOrd="0" destOrd="0" presId="urn:microsoft.com/office/officeart/2005/8/layout/hierarchy6"/>
    <dgm:cxn modelId="{9F55D3EF-16D7-42D1-9FF4-BA929C98E482}" type="presParOf" srcId="{5EF37113-2D19-0E46-8593-FD43CE105843}" destId="{C99ED07D-A25F-8346-81DF-D33C644F84B8}" srcOrd="1" destOrd="0" presId="urn:microsoft.com/office/officeart/2005/8/layout/hierarchy6"/>
    <dgm:cxn modelId="{7817D8FA-AABA-402E-9618-622CF6DBD5C1}" type="presParOf" srcId="{C99ED07D-A25F-8346-81DF-D33C644F84B8}" destId="{A27BAF8F-2698-424F-B03A-2E28D1896C52}" srcOrd="0" destOrd="0" presId="urn:microsoft.com/office/officeart/2005/8/layout/hierarchy6"/>
    <dgm:cxn modelId="{CD54CF51-8C79-4D53-922B-D9C028FB7501}" type="presParOf" srcId="{C99ED07D-A25F-8346-81DF-D33C644F84B8}" destId="{3F3AA4E7-618F-E244-998D-27516C7E5FED}" srcOrd="1" destOrd="0" presId="urn:microsoft.com/office/officeart/2005/8/layout/hierarchy6"/>
    <dgm:cxn modelId="{F02D611E-AACE-42F9-8E58-5492FE417544}" type="presParOf" srcId="{5EF37113-2D19-0E46-8593-FD43CE105843}" destId="{91D0E1FC-3442-2845-AFA8-8E8BBBCA9554}" srcOrd="2" destOrd="0" presId="urn:microsoft.com/office/officeart/2005/8/layout/hierarchy6"/>
    <dgm:cxn modelId="{A42D3672-F316-478D-9871-253221D0D38E}" type="presParOf" srcId="{5EF37113-2D19-0E46-8593-FD43CE105843}" destId="{B60C33D1-E949-1643-9BC9-92DFFADB1C88}" srcOrd="3" destOrd="0" presId="urn:microsoft.com/office/officeart/2005/8/layout/hierarchy6"/>
    <dgm:cxn modelId="{2C3CCEC1-3B6B-4B71-9828-9217A27C6A72}" type="presParOf" srcId="{B60C33D1-E949-1643-9BC9-92DFFADB1C88}" destId="{343A2062-4385-2E48-AA5A-BF53FA94A158}" srcOrd="0" destOrd="0" presId="urn:microsoft.com/office/officeart/2005/8/layout/hierarchy6"/>
    <dgm:cxn modelId="{6CA60782-7961-428A-8092-A7A6DA0D8EDD}" type="presParOf" srcId="{B60C33D1-E949-1643-9BC9-92DFFADB1C88}" destId="{073A1675-0456-3C40-9261-E44F86126930}" srcOrd="1" destOrd="0" presId="urn:microsoft.com/office/officeart/2005/8/layout/hierarchy6"/>
    <dgm:cxn modelId="{9D566BEB-50FF-4921-8943-7C56A30FC241}"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54F-2001-43DC-9924-37067874D309}">
      <dsp:nvSpPr>
        <dsp:cNvPr id="0" name=""/>
        <dsp:cNvSpPr/>
      </dsp:nvSpPr>
      <dsp:spPr>
        <a:xfrm>
          <a:off x="1065718" y="344920"/>
          <a:ext cx="3810663" cy="3810663"/>
        </a:xfrm>
        <a:prstGeom prst="pie">
          <a:avLst>
            <a:gd name="adj1" fmla="val 16200000"/>
            <a:gd name="adj2" fmla="val 54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虚拟内存管理</a:t>
          </a:r>
        </a:p>
      </dsp:txBody>
      <dsp:txXfrm>
        <a:off x="3147973" y="1342951"/>
        <a:ext cx="1360951" cy="1814601"/>
      </dsp:txXfrm>
    </dsp:sp>
    <dsp:sp modelId="{768707B5-57B3-49A1-A0CF-A7F5935B08B5}">
      <dsp:nvSpPr>
        <dsp:cNvPr id="0" name=""/>
        <dsp:cNvSpPr/>
      </dsp:nvSpPr>
      <dsp:spPr>
        <a:xfrm>
          <a:off x="884258" y="344920"/>
          <a:ext cx="3810663" cy="3810663"/>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基本内存管理</a:t>
          </a:r>
        </a:p>
      </dsp:txBody>
      <dsp:txXfrm>
        <a:off x="1251715" y="1342951"/>
        <a:ext cx="1360951" cy="1814601"/>
      </dsp:txXfrm>
    </dsp:sp>
    <dsp:sp modelId="{85A2A0F3-D028-42C6-8B12-939A590BE985}">
      <dsp:nvSpPr>
        <dsp:cNvPr id="0" name=""/>
        <dsp:cNvSpPr/>
      </dsp:nvSpPr>
      <dsp:spPr>
        <a:xfrm>
          <a:off x="829820" y="109022"/>
          <a:ext cx="4282459" cy="4282459"/>
        </a:xfrm>
        <a:prstGeom prst="circularArrow">
          <a:avLst>
            <a:gd name="adj1" fmla="val 5085"/>
            <a:gd name="adj2" fmla="val 327528"/>
            <a:gd name="adj3" fmla="val 5072472"/>
            <a:gd name="adj4" fmla="val 16200000"/>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72D0FB8-1834-47D5-8EE2-E47A5DA2F663}">
      <dsp:nvSpPr>
        <dsp:cNvPr id="0" name=""/>
        <dsp:cNvSpPr/>
      </dsp:nvSpPr>
      <dsp:spPr>
        <a:xfrm>
          <a:off x="648360" y="109022"/>
          <a:ext cx="4282459" cy="4282459"/>
        </a:xfrm>
        <a:prstGeom prst="circularArrow">
          <a:avLst>
            <a:gd name="adj1" fmla="val 5085"/>
            <a:gd name="adj2" fmla="val 327528"/>
            <a:gd name="adj3" fmla="val 15872472"/>
            <a:gd name="adj4" fmla="val 5400000"/>
            <a:gd name="adj5" fmla="val 5932"/>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608400" y="673652"/>
          <a:ext cx="7176031" cy="2919895"/>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290" tIns="76200" rIns="142240" bIns="76200" numCol="1" spcCol="1270" anchor="t" anchorCtr="0">
          <a:noAutofit/>
        </a:bodyPr>
        <a:lstStyle/>
        <a:p>
          <a:pPr marL="0" lvl="0" indent="0" algn="l" defTabSz="889000" rtl="0">
            <a:lnSpc>
              <a:spcPct val="90000"/>
            </a:lnSpc>
            <a:spcBef>
              <a:spcPct val="0"/>
            </a:spcBef>
            <a:spcAft>
              <a:spcPct val="35000"/>
            </a:spcAft>
            <a:buNone/>
          </a:pPr>
          <a:endParaRPr lang="en-US" sz="2000" kern="1200" dirty="0">
            <a:solidFill>
              <a:srgbClr val="FFFFFF"/>
            </a:solidFill>
            <a:latin typeface="Arial"/>
            <a:ea typeface="+mn-ea"/>
            <a:cs typeface="+mn-cs"/>
          </a:endParaRPr>
        </a:p>
        <a:p>
          <a:pPr marL="228600" lvl="1" indent="-228600" algn="l" defTabSz="889000" rtl="0">
            <a:lnSpc>
              <a:spcPct val="90000"/>
            </a:lnSpc>
            <a:spcBef>
              <a:spcPct val="0"/>
            </a:spcBef>
            <a:spcAft>
              <a:spcPct val="15000"/>
            </a:spcAft>
            <a:buChar char="•"/>
          </a:pPr>
          <a:r>
            <a:rPr lang="en-US" sz="2000" kern="1200" dirty="0" err="1">
              <a:solidFill>
                <a:srgbClr val="FFFFFF"/>
              </a:solidFill>
              <a:latin typeface="Arial"/>
              <a:ea typeface="+mn-ea"/>
              <a:cs typeface="+mn-cs"/>
            </a:rPr>
            <a:t>最佳</a:t>
          </a:r>
          <a:r>
            <a:rPr lang="en-US" sz="2000" kern="1200" dirty="0">
              <a:solidFill>
                <a:srgbClr val="FFFFFF"/>
              </a:solidFill>
              <a:latin typeface="Arial"/>
              <a:ea typeface="+mn-ea"/>
              <a:cs typeface="+mn-cs"/>
            </a:rPr>
            <a:t> (Optimal, OPT)</a:t>
          </a:r>
          <a:endParaRPr lang="en-US" sz="2000" kern="1200" dirty="0">
            <a:latin typeface="+mn-lt"/>
            <a:ea typeface="+mn-ea"/>
          </a:endParaRPr>
        </a:p>
        <a:p>
          <a:pPr marL="228600" lvl="1" indent="-228600" algn="l" defTabSz="889000" rtl="0">
            <a:lnSpc>
              <a:spcPct val="90000"/>
            </a:lnSpc>
            <a:spcBef>
              <a:spcPct val="0"/>
            </a:spcBef>
            <a:spcAft>
              <a:spcPct val="15000"/>
            </a:spcAft>
            <a:buChar char="•"/>
          </a:pPr>
          <a:r>
            <a:rPr lang="en-US" sz="2000" kern="1200" dirty="0" err="1">
              <a:latin typeface="+mn-lt"/>
              <a:ea typeface="+mn-ea"/>
            </a:rPr>
            <a:t>最近最少使用</a:t>
          </a:r>
          <a:r>
            <a:rPr lang="en-US" sz="2000" kern="1200" dirty="0">
              <a:latin typeface="+mn-lt"/>
              <a:ea typeface="+mn-ea"/>
            </a:rPr>
            <a:t> (Least recently used, LRU)</a:t>
          </a:r>
        </a:p>
        <a:p>
          <a:pPr marL="228600" lvl="1" indent="-228600" algn="l" defTabSz="889000" rtl="0">
            <a:lnSpc>
              <a:spcPct val="90000"/>
            </a:lnSpc>
            <a:spcBef>
              <a:spcPct val="0"/>
            </a:spcBef>
            <a:spcAft>
              <a:spcPct val="15000"/>
            </a:spcAft>
            <a:buChar char="•"/>
          </a:pPr>
          <a:r>
            <a:rPr lang="en-US" sz="2000" kern="1200" dirty="0" err="1">
              <a:latin typeface="+mn-lt"/>
              <a:ea typeface="+mn-ea"/>
            </a:rPr>
            <a:t>先进先出</a:t>
          </a:r>
          <a:r>
            <a:rPr lang="en-US" sz="2000" kern="1200" dirty="0">
              <a:latin typeface="+mn-lt"/>
              <a:ea typeface="+mn-ea"/>
            </a:rPr>
            <a:t> (First-in-first-out , FIFO)</a:t>
          </a:r>
        </a:p>
        <a:p>
          <a:pPr marL="228600" lvl="1" indent="-228600" algn="l" defTabSz="889000" rtl="0">
            <a:lnSpc>
              <a:spcPct val="90000"/>
            </a:lnSpc>
            <a:spcBef>
              <a:spcPct val="0"/>
            </a:spcBef>
            <a:spcAft>
              <a:spcPct val="15000"/>
            </a:spcAft>
            <a:buChar char="•"/>
          </a:pPr>
          <a:r>
            <a:rPr lang="en-US" sz="2000" kern="1200" dirty="0" err="1">
              <a:latin typeface="+mn-lt"/>
              <a:ea typeface="+mn-ea"/>
            </a:rPr>
            <a:t>时钟</a:t>
          </a:r>
          <a:r>
            <a:rPr lang="en-US" sz="2000" kern="1200" dirty="0">
              <a:latin typeface="+mn-lt"/>
              <a:ea typeface="+mn-ea"/>
            </a:rPr>
            <a:t> </a:t>
          </a:r>
          <a:r>
            <a:rPr lang="en-US" altLang="zh-CN" sz="2000" kern="1200" dirty="0">
              <a:latin typeface="+mn-lt"/>
              <a:ea typeface="+mn-ea"/>
            </a:rPr>
            <a:t>(</a:t>
          </a:r>
          <a:r>
            <a:rPr lang="en-US" sz="2000" kern="1200" dirty="0">
              <a:latin typeface="+mn-lt"/>
              <a:ea typeface="+mn-ea"/>
            </a:rPr>
            <a:t>Clock)</a:t>
          </a:r>
        </a:p>
      </dsp:txBody>
      <dsp:txXfrm rot="10800000">
        <a:off x="1338374" y="673652"/>
        <a:ext cx="6446057" cy="2919895"/>
      </dsp:txXfrm>
    </dsp:sp>
    <dsp:sp modelId="{30C7C1FC-ABE9-9F49-B497-834E86732140}">
      <dsp:nvSpPr>
        <dsp:cNvPr id="0" name=""/>
        <dsp:cNvSpPr/>
      </dsp:nvSpPr>
      <dsp:spPr>
        <a:xfrm>
          <a:off x="256244" y="687213"/>
          <a:ext cx="2232885" cy="2892772"/>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C6686-10CA-45BF-A4FD-546410B00F75}">
      <dsp:nvSpPr>
        <dsp:cNvPr id="0" name=""/>
        <dsp:cNvSpPr/>
      </dsp:nvSpPr>
      <dsp:spPr>
        <a:xfrm>
          <a:off x="1349045" y="1934"/>
          <a:ext cx="397533" cy="258397"/>
        </a:xfrm>
        <a:prstGeom prst="round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A</a:t>
          </a:r>
          <a:endParaRPr lang="zh-CN" altLang="en-US" sz="1000" kern="1200" dirty="0">
            <a:solidFill>
              <a:sysClr val="window" lastClr="FFFFFF"/>
            </a:solidFill>
            <a:latin typeface="Calibri"/>
            <a:ea typeface="宋体"/>
            <a:cs typeface="+mn-cs"/>
          </a:endParaRPr>
        </a:p>
      </dsp:txBody>
      <dsp:txXfrm>
        <a:off x="1361659" y="14548"/>
        <a:ext cx="372305" cy="233169"/>
      </dsp:txXfrm>
    </dsp:sp>
    <dsp:sp modelId="{2E5DABAA-CF24-4DAF-848A-F8C4F12407F7}">
      <dsp:nvSpPr>
        <dsp:cNvPr id="0" name=""/>
        <dsp:cNvSpPr/>
      </dsp:nvSpPr>
      <dsp:spPr>
        <a:xfrm>
          <a:off x="274873" y="131132"/>
          <a:ext cx="2545877" cy="2545877"/>
        </a:xfrm>
        <a:custGeom>
          <a:avLst/>
          <a:gdLst/>
          <a:ahLst/>
          <a:cxnLst/>
          <a:rect l="0" t="0" r="0" b="0"/>
          <a:pathLst>
            <a:path>
              <a:moveTo>
                <a:pt x="1474143" y="16002"/>
              </a:moveTo>
              <a:arcTo wR="1272938" hR="1272938" stAng="16745670" swAng="654367"/>
            </a:path>
          </a:pathLst>
        </a:custGeom>
        <a:noFill/>
        <a:ln w="9525" cap="flat" cmpd="sng" algn="ctr">
          <a:solidFill>
            <a:srgbClr val="8064A2">
              <a:hueOff val="0"/>
              <a:satOff val="0"/>
              <a:lumOff val="0"/>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2641568D-1B34-4500-82E5-16A81097835B}">
      <dsp:nvSpPr>
        <dsp:cNvPr id="0" name=""/>
        <dsp:cNvSpPr/>
      </dsp:nvSpPr>
      <dsp:spPr>
        <a:xfrm>
          <a:off x="1985514" y="172475"/>
          <a:ext cx="397533" cy="258397"/>
        </a:xfrm>
        <a:prstGeom prst="roundRect">
          <a:avLst/>
        </a:prstGeom>
        <a:gradFill rotWithShape="0">
          <a:gsLst>
            <a:gs pos="0">
              <a:srgbClr val="8064A2">
                <a:hueOff val="-405888"/>
                <a:satOff val="2445"/>
                <a:lumOff val="196"/>
                <a:alphaOff val="0"/>
                <a:shade val="51000"/>
                <a:satMod val="130000"/>
              </a:srgbClr>
            </a:gs>
            <a:gs pos="80000">
              <a:srgbClr val="8064A2">
                <a:hueOff val="-405888"/>
                <a:satOff val="2445"/>
                <a:lumOff val="196"/>
                <a:alphaOff val="0"/>
                <a:shade val="93000"/>
                <a:satMod val="130000"/>
              </a:srgbClr>
            </a:gs>
            <a:gs pos="100000">
              <a:srgbClr val="8064A2">
                <a:hueOff val="-405888"/>
                <a:satOff val="2445"/>
                <a:lumOff val="19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B</a:t>
          </a:r>
          <a:endParaRPr lang="zh-CN" altLang="en-US" sz="1000" kern="1200" dirty="0">
            <a:solidFill>
              <a:sysClr val="window" lastClr="FFFFFF"/>
            </a:solidFill>
            <a:latin typeface="Calibri"/>
            <a:ea typeface="宋体"/>
            <a:cs typeface="+mn-cs"/>
          </a:endParaRPr>
        </a:p>
      </dsp:txBody>
      <dsp:txXfrm>
        <a:off x="1998128" y="185089"/>
        <a:ext cx="372305" cy="233169"/>
      </dsp:txXfrm>
    </dsp:sp>
    <dsp:sp modelId="{FF0002C1-082B-4BAE-A4C3-585BDCD1A0C7}">
      <dsp:nvSpPr>
        <dsp:cNvPr id="0" name=""/>
        <dsp:cNvSpPr/>
      </dsp:nvSpPr>
      <dsp:spPr>
        <a:xfrm>
          <a:off x="274873" y="131132"/>
          <a:ext cx="2545877" cy="2545877"/>
        </a:xfrm>
        <a:custGeom>
          <a:avLst/>
          <a:gdLst/>
          <a:ahLst/>
          <a:cxnLst/>
          <a:rect l="0" t="0" r="0" b="0"/>
          <a:pathLst>
            <a:path>
              <a:moveTo>
                <a:pt x="2095643" y="301584"/>
              </a:moveTo>
              <a:arcTo wR="1272938" hR="1272938" stAng="18615809" swAng="757846"/>
            </a:path>
          </a:pathLst>
        </a:custGeom>
        <a:noFill/>
        <a:ln w="9525" cap="flat" cmpd="sng" algn="ctr">
          <a:solidFill>
            <a:srgbClr val="8064A2">
              <a:hueOff val="-405888"/>
              <a:satOff val="2445"/>
              <a:lumOff val="196"/>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B6FDF3B4-27C0-4893-9B0C-F67DF4663861}">
      <dsp:nvSpPr>
        <dsp:cNvPr id="0" name=""/>
        <dsp:cNvSpPr/>
      </dsp:nvSpPr>
      <dsp:spPr>
        <a:xfrm>
          <a:off x="2451442" y="638403"/>
          <a:ext cx="397533" cy="258397"/>
        </a:xfrm>
        <a:prstGeom prst="roundRect">
          <a:avLst/>
        </a:prstGeom>
        <a:gradFill rotWithShape="0">
          <a:gsLst>
            <a:gs pos="0">
              <a:srgbClr val="8064A2">
                <a:hueOff val="-811776"/>
                <a:satOff val="4891"/>
                <a:lumOff val="392"/>
                <a:alphaOff val="0"/>
                <a:shade val="51000"/>
                <a:satMod val="130000"/>
              </a:srgbClr>
            </a:gs>
            <a:gs pos="80000">
              <a:srgbClr val="8064A2">
                <a:hueOff val="-811776"/>
                <a:satOff val="4891"/>
                <a:lumOff val="392"/>
                <a:alphaOff val="0"/>
                <a:shade val="93000"/>
                <a:satMod val="130000"/>
              </a:srgbClr>
            </a:gs>
            <a:gs pos="100000">
              <a:srgbClr val="8064A2">
                <a:hueOff val="-811776"/>
                <a:satOff val="4891"/>
                <a:lumOff val="39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C</a:t>
          </a:r>
          <a:endParaRPr lang="zh-CN" altLang="en-US" sz="1000" kern="1200" dirty="0">
            <a:solidFill>
              <a:sysClr val="window" lastClr="FFFFFF"/>
            </a:solidFill>
            <a:latin typeface="Calibri"/>
            <a:ea typeface="宋体"/>
            <a:cs typeface="+mn-cs"/>
          </a:endParaRPr>
        </a:p>
      </dsp:txBody>
      <dsp:txXfrm>
        <a:off x="2464056" y="651017"/>
        <a:ext cx="372305" cy="233169"/>
      </dsp:txXfrm>
    </dsp:sp>
    <dsp:sp modelId="{9256C518-EB68-4FA9-A167-169590A5B63D}">
      <dsp:nvSpPr>
        <dsp:cNvPr id="0" name=""/>
        <dsp:cNvSpPr/>
      </dsp:nvSpPr>
      <dsp:spPr>
        <a:xfrm>
          <a:off x="274873" y="131132"/>
          <a:ext cx="2545877" cy="2545877"/>
        </a:xfrm>
        <a:custGeom>
          <a:avLst/>
          <a:gdLst/>
          <a:ahLst/>
          <a:cxnLst/>
          <a:rect l="0" t="0" r="0" b="0"/>
          <a:pathLst>
            <a:path>
              <a:moveTo>
                <a:pt x="2441987" y="769254"/>
              </a:moveTo>
              <a:arcTo wR="1272938" hR="1272938" stAng="20201473" swAng="1038453"/>
            </a:path>
          </a:pathLst>
        </a:custGeom>
        <a:noFill/>
        <a:ln w="9525" cap="flat" cmpd="sng" algn="ctr">
          <a:solidFill>
            <a:srgbClr val="8064A2">
              <a:hueOff val="-811776"/>
              <a:satOff val="4891"/>
              <a:lumOff val="392"/>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13C677CC-5902-4756-8C4C-32AA8312925C}">
      <dsp:nvSpPr>
        <dsp:cNvPr id="0" name=""/>
        <dsp:cNvSpPr/>
      </dsp:nvSpPr>
      <dsp:spPr>
        <a:xfrm>
          <a:off x="2621984" y="1274872"/>
          <a:ext cx="397533" cy="258397"/>
        </a:xfrm>
        <a:prstGeom prst="roundRect">
          <a:avLst/>
        </a:prstGeom>
        <a:gradFill rotWithShape="0">
          <a:gsLst>
            <a:gs pos="0">
              <a:srgbClr val="8064A2">
                <a:hueOff val="-1217664"/>
                <a:satOff val="7336"/>
                <a:lumOff val="588"/>
                <a:alphaOff val="0"/>
                <a:shade val="51000"/>
                <a:satMod val="130000"/>
              </a:srgbClr>
            </a:gs>
            <a:gs pos="80000">
              <a:srgbClr val="8064A2">
                <a:hueOff val="-1217664"/>
                <a:satOff val="7336"/>
                <a:lumOff val="588"/>
                <a:alphaOff val="0"/>
                <a:shade val="93000"/>
                <a:satMod val="130000"/>
              </a:srgbClr>
            </a:gs>
            <a:gs pos="100000">
              <a:srgbClr val="8064A2">
                <a:hueOff val="-1217664"/>
                <a:satOff val="7336"/>
                <a:lumOff val="5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D</a:t>
          </a:r>
          <a:endParaRPr lang="zh-CN" altLang="en-US" sz="1000" kern="1200" dirty="0">
            <a:solidFill>
              <a:sysClr val="window" lastClr="FFFFFF"/>
            </a:solidFill>
            <a:latin typeface="Calibri"/>
            <a:ea typeface="宋体"/>
            <a:cs typeface="+mn-cs"/>
          </a:endParaRPr>
        </a:p>
      </dsp:txBody>
      <dsp:txXfrm>
        <a:off x="2634598" y="1287486"/>
        <a:ext cx="372305" cy="233169"/>
      </dsp:txXfrm>
    </dsp:sp>
    <dsp:sp modelId="{80A77714-B57F-4E49-8CE4-598B78291A12}">
      <dsp:nvSpPr>
        <dsp:cNvPr id="0" name=""/>
        <dsp:cNvSpPr/>
      </dsp:nvSpPr>
      <dsp:spPr>
        <a:xfrm>
          <a:off x="274873" y="131132"/>
          <a:ext cx="2545877" cy="2545877"/>
        </a:xfrm>
        <a:custGeom>
          <a:avLst/>
          <a:gdLst/>
          <a:ahLst/>
          <a:cxnLst/>
          <a:rect l="0" t="0" r="0" b="0"/>
          <a:pathLst>
            <a:path>
              <a:moveTo>
                <a:pt x="2538901" y="1406024"/>
              </a:moveTo>
              <a:arcTo wR="1272938" hR="1272938" stAng="360074" swAng="1038453"/>
            </a:path>
          </a:pathLst>
        </a:custGeom>
        <a:noFill/>
        <a:ln w="9525" cap="flat" cmpd="sng" algn="ctr">
          <a:solidFill>
            <a:srgbClr val="8064A2">
              <a:hueOff val="-1217664"/>
              <a:satOff val="7336"/>
              <a:lumOff val="588"/>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B4031F9-0712-4DBD-9964-F15F9676AFB7}">
      <dsp:nvSpPr>
        <dsp:cNvPr id="0" name=""/>
        <dsp:cNvSpPr/>
      </dsp:nvSpPr>
      <dsp:spPr>
        <a:xfrm>
          <a:off x="2451442" y="1911342"/>
          <a:ext cx="397533" cy="258397"/>
        </a:xfrm>
        <a:prstGeom prst="roundRect">
          <a:avLst/>
        </a:prstGeom>
        <a:gradFill rotWithShape="0">
          <a:gsLst>
            <a:gs pos="0">
              <a:srgbClr val="8064A2">
                <a:hueOff val="-1623553"/>
                <a:satOff val="9781"/>
                <a:lumOff val="784"/>
                <a:alphaOff val="0"/>
                <a:shade val="51000"/>
                <a:satMod val="130000"/>
              </a:srgbClr>
            </a:gs>
            <a:gs pos="80000">
              <a:srgbClr val="8064A2">
                <a:hueOff val="-1623553"/>
                <a:satOff val="9781"/>
                <a:lumOff val="784"/>
                <a:alphaOff val="0"/>
                <a:shade val="93000"/>
                <a:satMod val="130000"/>
              </a:srgbClr>
            </a:gs>
            <a:gs pos="100000">
              <a:srgbClr val="8064A2">
                <a:hueOff val="-1623553"/>
                <a:satOff val="9781"/>
                <a:lumOff val="78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E</a:t>
          </a:r>
          <a:endParaRPr lang="zh-CN" altLang="en-US" sz="1000" kern="1200" dirty="0">
            <a:solidFill>
              <a:sysClr val="window" lastClr="FFFFFF"/>
            </a:solidFill>
            <a:latin typeface="Calibri"/>
            <a:ea typeface="宋体"/>
            <a:cs typeface="+mn-cs"/>
          </a:endParaRPr>
        </a:p>
      </dsp:txBody>
      <dsp:txXfrm>
        <a:off x="2464056" y="1923956"/>
        <a:ext cx="372305" cy="233169"/>
      </dsp:txXfrm>
    </dsp:sp>
    <dsp:sp modelId="{0516E93B-847B-4FF4-8FF9-2415B50C4106}">
      <dsp:nvSpPr>
        <dsp:cNvPr id="0" name=""/>
        <dsp:cNvSpPr/>
      </dsp:nvSpPr>
      <dsp:spPr>
        <a:xfrm>
          <a:off x="274873" y="131132"/>
          <a:ext cx="2545877" cy="2545877"/>
        </a:xfrm>
        <a:custGeom>
          <a:avLst/>
          <a:gdLst/>
          <a:ahLst/>
          <a:cxnLst/>
          <a:rect l="0" t="0" r="0" b="0"/>
          <a:pathLst>
            <a:path>
              <a:moveTo>
                <a:pt x="2288137" y="2040887"/>
              </a:moveTo>
              <a:arcTo wR="1272938" hR="1272938" stAng="2226345" swAng="757846"/>
            </a:path>
          </a:pathLst>
        </a:custGeom>
        <a:noFill/>
        <a:ln w="9525" cap="flat" cmpd="sng" algn="ctr">
          <a:solidFill>
            <a:srgbClr val="8064A2">
              <a:hueOff val="-1623553"/>
              <a:satOff val="9781"/>
              <a:lumOff val="784"/>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23CA565-6FED-43FA-B352-1F5A7E76E3B3}">
      <dsp:nvSpPr>
        <dsp:cNvPr id="0" name=""/>
        <dsp:cNvSpPr/>
      </dsp:nvSpPr>
      <dsp:spPr>
        <a:xfrm>
          <a:off x="1985514" y="2377270"/>
          <a:ext cx="397533" cy="258397"/>
        </a:xfrm>
        <a:prstGeom prst="roundRect">
          <a:avLst/>
        </a:prstGeom>
        <a:gradFill rotWithShape="0">
          <a:gsLst>
            <a:gs pos="0">
              <a:srgbClr val="8064A2">
                <a:hueOff val="-2029441"/>
                <a:satOff val="12227"/>
                <a:lumOff val="980"/>
                <a:alphaOff val="0"/>
                <a:shade val="51000"/>
                <a:satMod val="130000"/>
              </a:srgbClr>
            </a:gs>
            <a:gs pos="80000">
              <a:srgbClr val="8064A2">
                <a:hueOff val="-2029441"/>
                <a:satOff val="12227"/>
                <a:lumOff val="980"/>
                <a:alphaOff val="0"/>
                <a:shade val="93000"/>
                <a:satMod val="130000"/>
              </a:srgbClr>
            </a:gs>
            <a:gs pos="100000">
              <a:srgbClr val="8064A2">
                <a:hueOff val="-2029441"/>
                <a:satOff val="12227"/>
                <a:lumOff val="98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F</a:t>
          </a:r>
          <a:endParaRPr lang="zh-CN" altLang="en-US" sz="1000" kern="1200" dirty="0">
            <a:solidFill>
              <a:sysClr val="window" lastClr="FFFFFF"/>
            </a:solidFill>
            <a:latin typeface="Calibri"/>
            <a:ea typeface="宋体"/>
            <a:cs typeface="+mn-cs"/>
          </a:endParaRPr>
        </a:p>
      </dsp:txBody>
      <dsp:txXfrm>
        <a:off x="1998128" y="2389884"/>
        <a:ext cx="372305" cy="233169"/>
      </dsp:txXfrm>
    </dsp:sp>
    <dsp:sp modelId="{F45DB9CF-582E-457B-ABD8-F6E54A4C5A59}">
      <dsp:nvSpPr>
        <dsp:cNvPr id="0" name=""/>
        <dsp:cNvSpPr/>
      </dsp:nvSpPr>
      <dsp:spPr>
        <a:xfrm>
          <a:off x="274873" y="131132"/>
          <a:ext cx="2545877" cy="2545877"/>
        </a:xfrm>
        <a:custGeom>
          <a:avLst/>
          <a:gdLst/>
          <a:ahLst/>
          <a:cxnLst/>
          <a:rect l="0" t="0" r="0" b="0"/>
          <a:pathLst>
            <a:path>
              <a:moveTo>
                <a:pt x="1708322" y="2469104"/>
              </a:moveTo>
              <a:arcTo wR="1272938" hR="1272938" stAng="4199963" swAng="654367"/>
            </a:path>
          </a:pathLst>
        </a:custGeom>
        <a:noFill/>
        <a:ln w="9525" cap="flat" cmpd="sng" algn="ctr">
          <a:solidFill>
            <a:srgbClr val="8064A2">
              <a:hueOff val="-2029441"/>
              <a:satOff val="12227"/>
              <a:lumOff val="980"/>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A2BD2C34-7427-4304-8923-FCA6F376511F}">
      <dsp:nvSpPr>
        <dsp:cNvPr id="0" name=""/>
        <dsp:cNvSpPr/>
      </dsp:nvSpPr>
      <dsp:spPr>
        <a:xfrm>
          <a:off x="1349045" y="2547811"/>
          <a:ext cx="397533" cy="258397"/>
        </a:xfrm>
        <a:prstGeom prst="roundRect">
          <a:avLst/>
        </a:prstGeom>
        <a:gradFill rotWithShape="0">
          <a:gsLst>
            <a:gs pos="0">
              <a:srgbClr val="8064A2">
                <a:hueOff val="-2435329"/>
                <a:satOff val="14672"/>
                <a:lumOff val="1176"/>
                <a:alphaOff val="0"/>
                <a:shade val="51000"/>
                <a:satMod val="130000"/>
              </a:srgbClr>
            </a:gs>
            <a:gs pos="80000">
              <a:srgbClr val="8064A2">
                <a:hueOff val="-2435329"/>
                <a:satOff val="14672"/>
                <a:lumOff val="1176"/>
                <a:alphaOff val="0"/>
                <a:shade val="93000"/>
                <a:satMod val="130000"/>
              </a:srgbClr>
            </a:gs>
            <a:gs pos="100000">
              <a:srgbClr val="8064A2">
                <a:hueOff val="-2435329"/>
                <a:satOff val="14672"/>
                <a:lumOff val="117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G</a:t>
          </a:r>
          <a:endParaRPr lang="zh-CN" altLang="en-US" sz="1000" kern="1200" dirty="0">
            <a:solidFill>
              <a:sysClr val="window" lastClr="FFFFFF"/>
            </a:solidFill>
            <a:latin typeface="Calibri"/>
            <a:ea typeface="宋体"/>
            <a:cs typeface="+mn-cs"/>
          </a:endParaRPr>
        </a:p>
      </dsp:txBody>
      <dsp:txXfrm>
        <a:off x="1361659" y="2560425"/>
        <a:ext cx="372305" cy="233169"/>
      </dsp:txXfrm>
    </dsp:sp>
    <dsp:sp modelId="{C2A02E94-9DBF-4B8E-859A-3AA010B42071}">
      <dsp:nvSpPr>
        <dsp:cNvPr id="0" name=""/>
        <dsp:cNvSpPr/>
      </dsp:nvSpPr>
      <dsp:spPr>
        <a:xfrm>
          <a:off x="274873" y="131132"/>
          <a:ext cx="2545877" cy="2545877"/>
        </a:xfrm>
        <a:custGeom>
          <a:avLst/>
          <a:gdLst/>
          <a:ahLst/>
          <a:cxnLst/>
          <a:rect l="0" t="0" r="0" b="0"/>
          <a:pathLst>
            <a:path>
              <a:moveTo>
                <a:pt x="1071733" y="2529875"/>
              </a:moveTo>
              <a:arcTo wR="1272938" hR="1272938" stAng="5945670" swAng="654367"/>
            </a:path>
          </a:pathLst>
        </a:custGeom>
        <a:noFill/>
        <a:ln w="9525" cap="flat" cmpd="sng" algn="ctr">
          <a:solidFill>
            <a:srgbClr val="8064A2">
              <a:hueOff val="-2435329"/>
              <a:satOff val="14672"/>
              <a:lumOff val="1176"/>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31961D5E-09A3-4B90-961B-7B478298EA5F}">
      <dsp:nvSpPr>
        <dsp:cNvPr id="0" name=""/>
        <dsp:cNvSpPr/>
      </dsp:nvSpPr>
      <dsp:spPr>
        <a:xfrm>
          <a:off x="712576" y="2377270"/>
          <a:ext cx="397533" cy="258397"/>
        </a:xfrm>
        <a:prstGeom prst="roundRect">
          <a:avLst/>
        </a:prstGeom>
        <a:gradFill rotWithShape="0">
          <a:gsLst>
            <a:gs pos="0">
              <a:srgbClr val="8064A2">
                <a:hueOff val="-2841217"/>
                <a:satOff val="17118"/>
                <a:lumOff val="1372"/>
                <a:alphaOff val="0"/>
                <a:shade val="51000"/>
                <a:satMod val="130000"/>
              </a:srgbClr>
            </a:gs>
            <a:gs pos="80000">
              <a:srgbClr val="8064A2">
                <a:hueOff val="-2841217"/>
                <a:satOff val="17118"/>
                <a:lumOff val="1372"/>
                <a:alphaOff val="0"/>
                <a:shade val="93000"/>
                <a:satMod val="130000"/>
              </a:srgbClr>
            </a:gs>
            <a:gs pos="100000">
              <a:srgbClr val="8064A2">
                <a:hueOff val="-2841217"/>
                <a:satOff val="17118"/>
                <a:lumOff val="137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H</a:t>
          </a:r>
          <a:endParaRPr lang="zh-CN" altLang="en-US" sz="1000" kern="1200" dirty="0">
            <a:solidFill>
              <a:sysClr val="window" lastClr="FFFFFF"/>
            </a:solidFill>
            <a:latin typeface="Calibri"/>
            <a:ea typeface="宋体"/>
            <a:cs typeface="+mn-cs"/>
          </a:endParaRPr>
        </a:p>
      </dsp:txBody>
      <dsp:txXfrm>
        <a:off x="725190" y="2389884"/>
        <a:ext cx="372305" cy="233169"/>
      </dsp:txXfrm>
    </dsp:sp>
    <dsp:sp modelId="{7AD30F7E-4221-490F-BCD3-F5642AA47FCD}">
      <dsp:nvSpPr>
        <dsp:cNvPr id="0" name=""/>
        <dsp:cNvSpPr/>
      </dsp:nvSpPr>
      <dsp:spPr>
        <a:xfrm>
          <a:off x="274873" y="131132"/>
          <a:ext cx="2545877" cy="2545877"/>
        </a:xfrm>
        <a:custGeom>
          <a:avLst/>
          <a:gdLst/>
          <a:ahLst/>
          <a:cxnLst/>
          <a:rect l="0" t="0" r="0" b="0"/>
          <a:pathLst>
            <a:path>
              <a:moveTo>
                <a:pt x="450233" y="2244293"/>
              </a:moveTo>
              <a:arcTo wR="1272938" hR="1272938" stAng="7815809" swAng="757846"/>
            </a:path>
          </a:pathLst>
        </a:custGeom>
        <a:noFill/>
        <a:ln w="9525" cap="flat" cmpd="sng" algn="ctr">
          <a:solidFill>
            <a:srgbClr val="8064A2">
              <a:hueOff val="-2841217"/>
              <a:satOff val="17118"/>
              <a:lumOff val="1372"/>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F44021D8-C88B-4F98-BCBC-3DFE18ED14CA}">
      <dsp:nvSpPr>
        <dsp:cNvPr id="0" name=""/>
        <dsp:cNvSpPr/>
      </dsp:nvSpPr>
      <dsp:spPr>
        <a:xfrm>
          <a:off x="246648" y="1911342"/>
          <a:ext cx="397533" cy="258397"/>
        </a:xfrm>
        <a:prstGeom prst="roundRect">
          <a:avLst/>
        </a:prstGeom>
        <a:gradFill rotWithShape="0">
          <a:gsLst>
            <a:gs pos="0">
              <a:srgbClr val="8064A2">
                <a:hueOff val="-3247105"/>
                <a:satOff val="19563"/>
                <a:lumOff val="1568"/>
                <a:alphaOff val="0"/>
                <a:shade val="51000"/>
                <a:satMod val="130000"/>
              </a:srgbClr>
            </a:gs>
            <a:gs pos="80000">
              <a:srgbClr val="8064A2">
                <a:hueOff val="-3247105"/>
                <a:satOff val="19563"/>
                <a:lumOff val="1568"/>
                <a:alphaOff val="0"/>
                <a:shade val="93000"/>
                <a:satMod val="130000"/>
              </a:srgbClr>
            </a:gs>
            <a:gs pos="100000">
              <a:srgbClr val="8064A2">
                <a:hueOff val="-3247105"/>
                <a:satOff val="19563"/>
                <a:lumOff val="156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I</a:t>
          </a:r>
          <a:endParaRPr lang="zh-CN" altLang="en-US" sz="1000" kern="1200" dirty="0">
            <a:solidFill>
              <a:sysClr val="window" lastClr="FFFFFF"/>
            </a:solidFill>
            <a:latin typeface="Calibri"/>
            <a:ea typeface="宋体"/>
            <a:cs typeface="+mn-cs"/>
          </a:endParaRPr>
        </a:p>
      </dsp:txBody>
      <dsp:txXfrm>
        <a:off x="259262" y="1923956"/>
        <a:ext cx="372305" cy="233169"/>
      </dsp:txXfrm>
    </dsp:sp>
    <dsp:sp modelId="{2690B002-65C1-4E48-85C5-8CE34C192357}">
      <dsp:nvSpPr>
        <dsp:cNvPr id="0" name=""/>
        <dsp:cNvSpPr/>
      </dsp:nvSpPr>
      <dsp:spPr>
        <a:xfrm>
          <a:off x="274873" y="131132"/>
          <a:ext cx="2545877" cy="2545877"/>
        </a:xfrm>
        <a:custGeom>
          <a:avLst/>
          <a:gdLst/>
          <a:ahLst/>
          <a:cxnLst/>
          <a:rect l="0" t="0" r="0" b="0"/>
          <a:pathLst>
            <a:path>
              <a:moveTo>
                <a:pt x="103889" y="1776622"/>
              </a:moveTo>
              <a:arcTo wR="1272938" hR="1272938" stAng="9401473" swAng="1038453"/>
            </a:path>
          </a:pathLst>
        </a:custGeom>
        <a:noFill/>
        <a:ln w="9525" cap="flat" cmpd="sng" algn="ctr">
          <a:solidFill>
            <a:srgbClr val="8064A2">
              <a:hueOff val="-3247105"/>
              <a:satOff val="19563"/>
              <a:lumOff val="1568"/>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69CDE625-870D-4ACE-894E-282F51863A87}">
      <dsp:nvSpPr>
        <dsp:cNvPr id="0" name=""/>
        <dsp:cNvSpPr/>
      </dsp:nvSpPr>
      <dsp:spPr>
        <a:xfrm>
          <a:off x="76106" y="1274872"/>
          <a:ext cx="397533" cy="258397"/>
        </a:xfrm>
        <a:prstGeom prst="roundRect">
          <a:avLst/>
        </a:prstGeom>
        <a:gradFill rotWithShape="0">
          <a:gsLst>
            <a:gs pos="0">
              <a:srgbClr val="8064A2">
                <a:hueOff val="-3652993"/>
                <a:satOff val="22008"/>
                <a:lumOff val="1764"/>
                <a:alphaOff val="0"/>
                <a:shade val="51000"/>
                <a:satMod val="130000"/>
              </a:srgbClr>
            </a:gs>
            <a:gs pos="80000">
              <a:srgbClr val="8064A2">
                <a:hueOff val="-3652993"/>
                <a:satOff val="22008"/>
                <a:lumOff val="1764"/>
                <a:alphaOff val="0"/>
                <a:shade val="93000"/>
                <a:satMod val="130000"/>
              </a:srgbClr>
            </a:gs>
            <a:gs pos="100000">
              <a:srgbClr val="8064A2">
                <a:hueOff val="-3652993"/>
                <a:satOff val="22008"/>
                <a:lumOff val="176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J</a:t>
          </a:r>
          <a:endParaRPr lang="zh-CN" altLang="en-US" sz="1000" kern="1200" dirty="0">
            <a:solidFill>
              <a:sysClr val="window" lastClr="FFFFFF"/>
            </a:solidFill>
            <a:latin typeface="Calibri"/>
            <a:ea typeface="宋体"/>
            <a:cs typeface="+mn-cs"/>
          </a:endParaRPr>
        </a:p>
      </dsp:txBody>
      <dsp:txXfrm>
        <a:off x="88720" y="1287486"/>
        <a:ext cx="372305" cy="233169"/>
      </dsp:txXfrm>
    </dsp:sp>
    <dsp:sp modelId="{BD4359CE-8061-422D-ADA2-31790F55DC59}">
      <dsp:nvSpPr>
        <dsp:cNvPr id="0" name=""/>
        <dsp:cNvSpPr/>
      </dsp:nvSpPr>
      <dsp:spPr>
        <a:xfrm>
          <a:off x="274873" y="131132"/>
          <a:ext cx="2545877" cy="2545877"/>
        </a:xfrm>
        <a:custGeom>
          <a:avLst/>
          <a:gdLst/>
          <a:ahLst/>
          <a:cxnLst/>
          <a:rect l="0" t="0" r="0" b="0"/>
          <a:pathLst>
            <a:path>
              <a:moveTo>
                <a:pt x="6976" y="1139853"/>
              </a:moveTo>
              <a:arcTo wR="1272938" hR="1272938" stAng="11160074" swAng="1038453"/>
            </a:path>
          </a:pathLst>
        </a:custGeom>
        <a:noFill/>
        <a:ln w="9525" cap="flat" cmpd="sng" algn="ctr">
          <a:solidFill>
            <a:srgbClr val="8064A2">
              <a:hueOff val="-3652993"/>
              <a:satOff val="22008"/>
              <a:lumOff val="1764"/>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3F20C59-B002-4256-8BEF-5082FD47CED7}">
      <dsp:nvSpPr>
        <dsp:cNvPr id="0" name=""/>
        <dsp:cNvSpPr/>
      </dsp:nvSpPr>
      <dsp:spPr>
        <a:xfrm>
          <a:off x="246648" y="638403"/>
          <a:ext cx="397533" cy="258397"/>
        </a:xfrm>
        <a:prstGeom prst="roundRect">
          <a:avLst/>
        </a:prstGeom>
        <a:gradFill rotWithShape="0">
          <a:gsLst>
            <a:gs pos="0">
              <a:srgbClr val="8064A2">
                <a:hueOff val="-4058882"/>
                <a:satOff val="24454"/>
                <a:lumOff val="1960"/>
                <a:alphaOff val="0"/>
                <a:shade val="51000"/>
                <a:satMod val="130000"/>
              </a:srgbClr>
            </a:gs>
            <a:gs pos="80000">
              <a:srgbClr val="8064A2">
                <a:hueOff val="-4058882"/>
                <a:satOff val="24454"/>
                <a:lumOff val="1960"/>
                <a:alphaOff val="0"/>
                <a:shade val="93000"/>
                <a:satMod val="130000"/>
              </a:srgbClr>
            </a:gs>
            <a:gs pos="100000">
              <a:srgbClr val="8064A2">
                <a:hueOff val="-4058882"/>
                <a:satOff val="24454"/>
                <a:lumOff val="196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K</a:t>
          </a:r>
          <a:endParaRPr lang="zh-CN" altLang="en-US" sz="1000" kern="1200" dirty="0">
            <a:solidFill>
              <a:sysClr val="window" lastClr="FFFFFF"/>
            </a:solidFill>
            <a:latin typeface="Calibri"/>
            <a:ea typeface="宋体"/>
            <a:cs typeface="+mn-cs"/>
          </a:endParaRPr>
        </a:p>
      </dsp:txBody>
      <dsp:txXfrm>
        <a:off x="259262" y="651017"/>
        <a:ext cx="372305" cy="233169"/>
      </dsp:txXfrm>
    </dsp:sp>
    <dsp:sp modelId="{E483836B-E87A-428F-B8F1-02350C3299FC}">
      <dsp:nvSpPr>
        <dsp:cNvPr id="0" name=""/>
        <dsp:cNvSpPr/>
      </dsp:nvSpPr>
      <dsp:spPr>
        <a:xfrm>
          <a:off x="274873" y="131132"/>
          <a:ext cx="2545877" cy="2545877"/>
        </a:xfrm>
        <a:custGeom>
          <a:avLst/>
          <a:gdLst/>
          <a:ahLst/>
          <a:cxnLst/>
          <a:rect l="0" t="0" r="0" b="0"/>
          <a:pathLst>
            <a:path>
              <a:moveTo>
                <a:pt x="257740" y="504990"/>
              </a:moveTo>
              <a:arcTo wR="1272938" hR="1272938" stAng="13026345" swAng="757846"/>
            </a:path>
          </a:pathLst>
        </a:custGeom>
        <a:noFill/>
        <a:ln w="9525" cap="flat" cmpd="sng" algn="ctr">
          <a:solidFill>
            <a:srgbClr val="8064A2">
              <a:hueOff val="-4058882"/>
              <a:satOff val="24454"/>
              <a:lumOff val="1960"/>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A16AAA37-5C31-4FC3-AE23-BD36A54478E6}">
      <dsp:nvSpPr>
        <dsp:cNvPr id="0" name=""/>
        <dsp:cNvSpPr/>
      </dsp:nvSpPr>
      <dsp:spPr>
        <a:xfrm>
          <a:off x="712576" y="172475"/>
          <a:ext cx="397533" cy="258397"/>
        </a:xfrm>
        <a:prstGeom prst="roundRect">
          <a:avLst/>
        </a:prstGeom>
        <a:gradFill rotWithShape="0">
          <a:gsLst>
            <a:gs pos="0">
              <a:srgbClr val="8064A2">
                <a:hueOff val="-4464770"/>
                <a:satOff val="26899"/>
                <a:lumOff val="2156"/>
                <a:alphaOff val="0"/>
                <a:shade val="51000"/>
                <a:satMod val="130000"/>
              </a:srgbClr>
            </a:gs>
            <a:gs pos="80000">
              <a:srgbClr val="8064A2">
                <a:hueOff val="-4464770"/>
                <a:satOff val="26899"/>
                <a:lumOff val="2156"/>
                <a:alphaOff val="0"/>
                <a:shade val="93000"/>
                <a:satMod val="130000"/>
              </a:srgbClr>
            </a:gs>
            <a:gs pos="100000">
              <a:srgbClr val="8064A2">
                <a:hueOff val="-4464770"/>
                <a:satOff val="26899"/>
                <a:lumOff val="215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solidFill>
                <a:sysClr val="window" lastClr="FFFFFF"/>
              </a:solidFill>
              <a:latin typeface="Calibri"/>
              <a:ea typeface="宋体"/>
              <a:cs typeface="+mn-cs"/>
            </a:rPr>
            <a:t>L</a:t>
          </a:r>
          <a:endParaRPr lang="zh-CN" altLang="en-US" sz="1000" kern="1200" dirty="0">
            <a:solidFill>
              <a:sysClr val="window" lastClr="FFFFFF"/>
            </a:solidFill>
            <a:latin typeface="Calibri"/>
            <a:ea typeface="宋体"/>
            <a:cs typeface="+mn-cs"/>
          </a:endParaRPr>
        </a:p>
      </dsp:txBody>
      <dsp:txXfrm>
        <a:off x="725190" y="185089"/>
        <a:ext cx="372305" cy="233169"/>
      </dsp:txXfrm>
    </dsp:sp>
    <dsp:sp modelId="{795AEBE1-22CC-4F9C-8761-DD97A5C4B2E3}">
      <dsp:nvSpPr>
        <dsp:cNvPr id="0" name=""/>
        <dsp:cNvSpPr/>
      </dsp:nvSpPr>
      <dsp:spPr>
        <a:xfrm>
          <a:off x="274873" y="131132"/>
          <a:ext cx="2545877" cy="2545877"/>
        </a:xfrm>
        <a:custGeom>
          <a:avLst/>
          <a:gdLst/>
          <a:ahLst/>
          <a:cxnLst/>
          <a:rect l="0" t="0" r="0" b="0"/>
          <a:pathLst>
            <a:path>
              <a:moveTo>
                <a:pt x="837555" y="76772"/>
              </a:moveTo>
              <a:arcTo wR="1272938" hR="1272938" stAng="14999963" swAng="654367"/>
            </a:path>
          </a:pathLst>
        </a:custGeom>
        <a:noFill/>
        <a:ln w="9525" cap="flat" cmpd="sng" algn="ctr">
          <a:solidFill>
            <a:srgbClr val="8064A2">
              <a:hueOff val="-4464770"/>
              <a:satOff val="26899"/>
              <a:lumOff val="2156"/>
              <a:alphaOff val="0"/>
            </a:srgbClr>
          </a:solidFill>
          <a:prstDash val="solid"/>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69F8-0B44-7F4A-BE1E-E4EDB174AE9B}">
      <dsp:nvSpPr>
        <dsp:cNvPr id="0" name=""/>
        <dsp:cNvSpPr/>
      </dsp:nvSpPr>
      <dsp:spPr>
        <a:xfrm>
          <a:off x="5185101" y="2631123"/>
          <a:ext cx="91440" cy="468304"/>
        </a:xfrm>
        <a:custGeom>
          <a:avLst/>
          <a:gdLst/>
          <a:ahLst/>
          <a:cxnLst/>
          <a:rect l="0" t="0" r="0" b="0"/>
          <a:pathLst>
            <a:path>
              <a:moveTo>
                <a:pt x="45720" y="0"/>
              </a:moveTo>
              <a:lnTo>
                <a:pt x="45720" y="46830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4246800" y="1140331"/>
          <a:ext cx="984021" cy="468304"/>
        </a:xfrm>
        <a:custGeom>
          <a:avLst/>
          <a:gdLst/>
          <a:ahLst/>
          <a:cxnLst/>
          <a:rect l="0" t="0" r="0" b="0"/>
          <a:pathLst>
            <a:path>
              <a:moveTo>
                <a:pt x="0" y="0"/>
              </a:moveTo>
              <a:lnTo>
                <a:pt x="0" y="319135"/>
              </a:lnTo>
              <a:lnTo>
                <a:pt x="984021" y="319135"/>
              </a:lnTo>
              <a:lnTo>
                <a:pt x="984021" y="4683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3217058" y="2631123"/>
          <a:ext cx="91440" cy="468304"/>
        </a:xfrm>
        <a:custGeom>
          <a:avLst/>
          <a:gdLst/>
          <a:ahLst/>
          <a:cxnLst/>
          <a:rect l="0" t="0" r="0" b="0"/>
          <a:pathLst>
            <a:path>
              <a:moveTo>
                <a:pt x="45720" y="0"/>
              </a:moveTo>
              <a:lnTo>
                <a:pt x="45720" y="46830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3262778" y="1140331"/>
          <a:ext cx="984021" cy="468304"/>
        </a:xfrm>
        <a:custGeom>
          <a:avLst/>
          <a:gdLst/>
          <a:ahLst/>
          <a:cxnLst/>
          <a:rect l="0" t="0" r="0" b="0"/>
          <a:pathLst>
            <a:path>
              <a:moveTo>
                <a:pt x="984021" y="0"/>
              </a:moveTo>
              <a:lnTo>
                <a:pt x="984021" y="319135"/>
              </a:lnTo>
              <a:lnTo>
                <a:pt x="0" y="319135"/>
              </a:lnTo>
              <a:lnTo>
                <a:pt x="0" y="46830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3344603" y="717"/>
          <a:ext cx="1804392" cy="11396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3523516" y="170685"/>
          <a:ext cx="1804392" cy="1139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替换的页面不会丢失，而是分配给两个列表中的一个</a:t>
          </a:r>
          <a:endParaRPr lang="en-US" sz="1800" kern="1200" dirty="0"/>
        </a:p>
      </dsp:txBody>
      <dsp:txXfrm>
        <a:off x="3556894" y="204063"/>
        <a:ext cx="1737636" cy="1072857"/>
      </dsp:txXfrm>
    </dsp:sp>
    <dsp:sp modelId="{28CE6EFF-FA06-4A40-A514-B15AF719A036}">
      <dsp:nvSpPr>
        <dsp:cNvPr id="0" name=""/>
        <dsp:cNvSpPr/>
      </dsp:nvSpPr>
      <dsp:spPr>
        <a:xfrm>
          <a:off x="2457670" y="1608635"/>
          <a:ext cx="1610216" cy="102248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2636583" y="1778602"/>
          <a:ext cx="1610216" cy="10224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空闲页链表</a:t>
          </a:r>
          <a:endParaRPr lang="en-US" sz="2000" kern="1200" dirty="0"/>
        </a:p>
      </dsp:txBody>
      <dsp:txXfrm>
        <a:off x="2666531" y="1808550"/>
        <a:ext cx="1550320" cy="962591"/>
      </dsp:txXfrm>
    </dsp:sp>
    <dsp:sp modelId="{61509F13-ECF5-824E-AB0E-238E43561F9B}">
      <dsp:nvSpPr>
        <dsp:cNvPr id="0" name=""/>
        <dsp:cNvSpPr/>
      </dsp:nvSpPr>
      <dsp:spPr>
        <a:xfrm>
          <a:off x="2457670" y="3099427"/>
          <a:ext cx="1610216" cy="102248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2636583" y="3269394"/>
          <a:ext cx="1610216" cy="10224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由可用来存放读入页的一系列页框构成</a:t>
          </a:r>
          <a:endParaRPr lang="en-US" sz="1800" kern="1200" dirty="0"/>
        </a:p>
      </dsp:txBody>
      <dsp:txXfrm>
        <a:off x="2666531" y="3299342"/>
        <a:ext cx="1550320" cy="962591"/>
      </dsp:txXfrm>
    </dsp:sp>
    <dsp:sp modelId="{C014E9E6-13FA-5444-9BC3-3D89E8915179}">
      <dsp:nvSpPr>
        <dsp:cNvPr id="0" name=""/>
        <dsp:cNvSpPr/>
      </dsp:nvSpPr>
      <dsp:spPr>
        <a:xfrm>
          <a:off x="4425712" y="1608635"/>
          <a:ext cx="1610216" cy="102248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4604625" y="1778602"/>
          <a:ext cx="1610216" cy="10224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修改页链表</a:t>
          </a:r>
          <a:endParaRPr lang="en-US" sz="2000" kern="1200" dirty="0"/>
        </a:p>
      </dsp:txBody>
      <dsp:txXfrm>
        <a:off x="4634573" y="1808550"/>
        <a:ext cx="1550320" cy="962591"/>
      </dsp:txXfrm>
    </dsp:sp>
    <dsp:sp modelId="{9DE444D1-71C7-6D47-8D20-D17B0958CE50}">
      <dsp:nvSpPr>
        <dsp:cNvPr id="0" name=""/>
        <dsp:cNvSpPr/>
      </dsp:nvSpPr>
      <dsp:spPr>
        <a:xfrm>
          <a:off x="4425712" y="3099427"/>
          <a:ext cx="1610216" cy="102248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4604625" y="3269394"/>
          <a:ext cx="1610216" cy="10224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已修改页按簇</a:t>
          </a:r>
          <a:r>
            <a:rPr lang="zh-CN" altLang="en-US" sz="1800" kern="1200" dirty="0"/>
            <a:t>（成批）写回磁盘</a:t>
          </a:r>
          <a:endParaRPr lang="en-US" sz="1800" kern="1200" dirty="0"/>
        </a:p>
      </dsp:txBody>
      <dsp:txXfrm>
        <a:off x="4634573" y="3299342"/>
        <a:ext cx="1550320" cy="9625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92B32-D071-5940-877B-38311F86814B}">
      <dsp:nvSpPr>
        <dsp:cNvPr id="0" name=""/>
        <dsp:cNvSpPr/>
      </dsp:nvSpPr>
      <dsp:spPr>
        <a:xfrm>
          <a:off x="1110" y="0"/>
          <a:ext cx="2895584" cy="647753"/>
        </a:xfrm>
        <a:prstGeom prst="roundRect">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局部置换</a:t>
          </a:r>
          <a:endParaRPr lang="en-US" sz="2400" kern="1200" dirty="0"/>
        </a:p>
      </dsp:txBody>
      <dsp:txXfrm>
        <a:off x="32731" y="31621"/>
        <a:ext cx="2832342" cy="584511"/>
      </dsp:txXfrm>
    </dsp:sp>
    <dsp:sp modelId="{5F7AB775-FAF6-E849-8811-B100CD75B0F2}">
      <dsp:nvSpPr>
        <dsp:cNvPr id="0" name=""/>
        <dsp:cNvSpPr/>
      </dsp:nvSpPr>
      <dsp:spPr>
        <a:xfrm>
          <a:off x="0" y="637509"/>
          <a:ext cx="8229600" cy="794880"/>
        </a:xfrm>
        <a:prstGeom prst="rect">
          <a:avLst/>
        </a:prstGeom>
        <a:solidFill>
          <a:schemeClr val="accent2">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NZ" sz="2400" kern="1200" dirty="0" err="1">
              <a:latin typeface="+mn-ea"/>
              <a:ea typeface="+mn-ea"/>
            </a:rPr>
            <a:t>仅在产生缺页中断的进程的驻留页中选择置换对象</a:t>
          </a:r>
          <a:endParaRPr lang="en-NZ" sz="2400" kern="1200" dirty="0">
            <a:latin typeface="+mn-ea"/>
            <a:ea typeface="+mn-ea"/>
          </a:endParaRPr>
        </a:p>
      </dsp:txBody>
      <dsp:txXfrm>
        <a:off x="0" y="637509"/>
        <a:ext cx="8229600" cy="794880"/>
      </dsp:txXfrm>
    </dsp:sp>
    <dsp:sp modelId="{B56FBF80-00E2-FF4E-8FF2-A799A9DE27E0}">
      <dsp:nvSpPr>
        <dsp:cNvPr id="0" name=""/>
        <dsp:cNvSpPr/>
      </dsp:nvSpPr>
      <dsp:spPr>
        <a:xfrm>
          <a:off x="13661" y="1516249"/>
          <a:ext cx="2895667" cy="599267"/>
        </a:xfrm>
        <a:prstGeom prst="roundRect">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NZ" sz="2400" kern="1200" dirty="0" err="1"/>
            <a:t>全局置换</a:t>
          </a:r>
          <a:endParaRPr lang="en-NZ" sz="2400" kern="1200" dirty="0"/>
        </a:p>
      </dsp:txBody>
      <dsp:txXfrm>
        <a:off x="42915" y="1545503"/>
        <a:ext cx="2837159" cy="540759"/>
      </dsp:txXfrm>
    </dsp:sp>
    <dsp:sp modelId="{4B31C88C-DD9B-3342-8992-8F00F87AF1D1}">
      <dsp:nvSpPr>
        <dsp:cNvPr id="0" name=""/>
        <dsp:cNvSpPr/>
      </dsp:nvSpPr>
      <dsp:spPr>
        <a:xfrm>
          <a:off x="0" y="2076081"/>
          <a:ext cx="8229600" cy="894240"/>
        </a:xfrm>
        <a:prstGeom prst="rect">
          <a:avLst/>
        </a:prstGeom>
        <a:solidFill>
          <a:schemeClr val="accent2">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NZ" sz="2400" kern="1200" dirty="0" err="1"/>
            <a:t>在整个内存中选择置换对象</a:t>
          </a:r>
          <a:r>
            <a:rPr lang="zh-CN" altLang="en-US" sz="2400" kern="1200" dirty="0"/>
            <a:t>，只要不是锁定的页，都可以作为候选页</a:t>
          </a:r>
          <a:endParaRPr lang="en-NZ" sz="2400" kern="1200" dirty="0"/>
        </a:p>
      </dsp:txBody>
      <dsp:txXfrm>
        <a:off x="0" y="2076081"/>
        <a:ext cx="8229600" cy="8942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err="1"/>
            <a:t>增加了处理器的空闲时间</a:t>
          </a:r>
          <a:endParaRPr lang="en-US" sz="2000" kern="1200" dirty="0"/>
        </a:p>
        <a:p>
          <a:pPr marL="228600" lvl="1" indent="-228600" algn="l" defTabSz="889000">
            <a:lnSpc>
              <a:spcPct val="90000"/>
            </a:lnSpc>
            <a:spcBef>
              <a:spcPct val="0"/>
            </a:spcBef>
            <a:spcAft>
              <a:spcPct val="15000"/>
            </a:spcAft>
            <a:buChar char="•"/>
          </a:pPr>
          <a:r>
            <a:rPr lang="en-US" sz="2000" kern="1200" dirty="0" err="1"/>
            <a:t>增加了花在</a:t>
          </a:r>
          <a:r>
            <a:rPr lang="en-US" sz="2000" kern="1200" dirty="0" err="1">
              <a:solidFill>
                <a:srgbClr val="FF0000"/>
              </a:solidFill>
            </a:rPr>
            <a:t>交换</a:t>
          </a:r>
          <a:r>
            <a:rPr lang="en-US" sz="2000" kern="1200" dirty="0" err="1"/>
            <a:t>上</a:t>
          </a:r>
          <a:r>
            <a:rPr lang="en-US" sz="2000" kern="1200" dirty="0"/>
            <a:t>(swapping)</a:t>
          </a:r>
          <a:r>
            <a:rPr lang="en-US" sz="2000" kern="1200" dirty="0" err="1"/>
            <a:t>的时间</a:t>
          </a:r>
          <a:endParaRPr lang="en-US" sz="2000" kern="1200" dirty="0"/>
        </a:p>
      </dsp:txBody>
      <dsp:txXfrm rot="-5400000">
        <a:off x="2578608" y="240172"/>
        <a:ext cx="4516740" cy="1246855"/>
      </dsp:txXfrm>
    </dsp:sp>
    <dsp:sp modelId="{CB6FBE3B-E501-1347-A8D6-A573E0A4234E}">
      <dsp:nvSpPr>
        <dsp:cNvPr id="0" name=""/>
        <dsp:cNvSpPr/>
      </dsp:nvSpPr>
      <dsp:spPr>
        <a:xfrm>
          <a:off x="0" y="0"/>
          <a:ext cx="2578608" cy="1727200"/>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err="1"/>
            <a:t>如果分配的页框数太多</a:t>
          </a:r>
          <a:r>
            <a:rPr lang="zh-CN" altLang="en-US" sz="2200" kern="1200" dirty="0"/>
            <a:t>，内存中只能有较少的程序</a:t>
          </a:r>
          <a:endParaRPr lang="en-US" sz="2200" kern="1200" dirty="0"/>
        </a:p>
      </dsp:txBody>
      <dsp:txXfrm>
        <a:off x="84315" y="84315"/>
        <a:ext cx="2409978" cy="15585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2BDB-E606-BE4B-9958-F3815124EAC3}">
      <dsp:nvSpPr>
        <dsp:cNvPr id="0" name=""/>
        <dsp:cNvSpPr/>
      </dsp:nvSpPr>
      <dsp:spPr>
        <a:xfrm>
          <a:off x="0" y="0"/>
          <a:ext cx="4419600" cy="748800"/>
        </a:xfrm>
        <a:prstGeom prst="rect">
          <a:avLst/>
        </a:prstGeom>
        <a:solidFill>
          <a:schemeClr val="accent6">
            <a:lumMod val="75000"/>
          </a:schemeClr>
        </a:solidFill>
        <a:ln w="9525" cap="flat" cmpd="sng" algn="ctr">
          <a:solidFill>
            <a:schemeClr val="accent6">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err="1"/>
            <a:t>可变分配</a:t>
          </a:r>
          <a:r>
            <a:rPr lang="zh-CN" altLang="en-US" sz="2000" kern="1200" dirty="0"/>
            <a:t>，局部置换的</a:t>
          </a:r>
          <a:r>
            <a:rPr lang="en-US" sz="2000" kern="1200" dirty="0" err="1"/>
            <a:t>关键要素</a:t>
          </a:r>
          <a:endParaRPr lang="en-US" sz="2000" kern="1200" dirty="0"/>
        </a:p>
      </dsp:txBody>
      <dsp:txXfrm>
        <a:off x="0" y="0"/>
        <a:ext cx="4419600" cy="748800"/>
      </dsp:txXfrm>
    </dsp:sp>
    <dsp:sp modelId="{25034D7D-D624-D24B-AAFC-BA38220880F1}">
      <dsp:nvSpPr>
        <dsp:cNvPr id="0" name=""/>
        <dsp:cNvSpPr/>
      </dsp:nvSpPr>
      <dsp:spPr>
        <a:xfrm>
          <a:off x="0" y="750199"/>
          <a:ext cx="4419600" cy="1141920"/>
        </a:xfrm>
        <a:prstGeom prst="rect">
          <a:avLst/>
        </a:prstGeom>
        <a:solidFill>
          <a:schemeClr val="accent1">
            <a:tint val="40000"/>
            <a:hueOff val="0"/>
            <a:satOff val="0"/>
            <a:lum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决定驻留集大小的原则</a:t>
          </a:r>
          <a:endParaRPr lang="en-US" sz="2000" kern="1200" dirty="0"/>
        </a:p>
        <a:p>
          <a:pPr marL="228600" lvl="1" indent="-228600" algn="l" defTabSz="889000">
            <a:lnSpc>
              <a:spcPct val="90000"/>
            </a:lnSpc>
            <a:spcBef>
              <a:spcPct val="0"/>
            </a:spcBef>
            <a:spcAft>
              <a:spcPct val="15000"/>
            </a:spcAft>
            <a:buChar char="•"/>
          </a:pPr>
          <a:r>
            <a:rPr lang="en-US" sz="2000" kern="1200" dirty="0" err="1"/>
            <a:t>驻留集大小变化的时机</a:t>
          </a:r>
          <a:endParaRPr lang="en-US" sz="2000" kern="1200" dirty="0"/>
        </a:p>
      </dsp:txBody>
      <dsp:txXfrm>
        <a:off x="0" y="750199"/>
        <a:ext cx="4419600" cy="11419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AFC-DF0A-5549-A2F3-6215A5F91819}">
      <dsp:nvSpPr>
        <dsp:cNvPr id="0" name=""/>
        <dsp:cNvSpPr/>
      </dsp:nvSpPr>
      <dsp:spPr>
        <a:xfrm>
          <a:off x="0" y="1920271"/>
          <a:ext cx="7772400" cy="125970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预清除</a:t>
          </a:r>
          <a:r>
            <a:rPr lang="zh-CN" altLang="en-US" sz="1900" kern="1200" dirty="0"/>
            <a:t>（</a:t>
          </a:r>
          <a:r>
            <a:rPr lang="en-US" sz="1900" kern="1200" dirty="0"/>
            <a:t>Precleaning</a:t>
          </a:r>
          <a:r>
            <a:rPr lang="zh-CN" altLang="en-US" sz="1900" kern="1200" dirty="0"/>
            <a:t>）</a:t>
          </a:r>
          <a:endParaRPr lang="en-US" sz="1900" kern="1200" dirty="0"/>
        </a:p>
      </dsp:txBody>
      <dsp:txXfrm>
        <a:off x="0" y="1920271"/>
        <a:ext cx="7772400" cy="680239"/>
      </dsp:txXfrm>
    </dsp:sp>
    <dsp:sp modelId="{018DC2B8-76E2-0D4E-ADFB-FC2DFEC19ABD}">
      <dsp:nvSpPr>
        <dsp:cNvPr id="0" name=""/>
        <dsp:cNvSpPr/>
      </dsp:nvSpPr>
      <dsp:spPr>
        <a:xfrm>
          <a:off x="0" y="2470312"/>
          <a:ext cx="7772400" cy="789472"/>
        </a:xfrm>
        <a:prstGeom prst="rect">
          <a:avLst/>
        </a:prstGeom>
        <a:solidFill>
          <a:schemeClr val="accent1">
            <a:alpha val="90000"/>
            <a:tint val="4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ts val="0"/>
            </a:spcAft>
            <a:buNone/>
          </a:pPr>
          <a:r>
            <a:rPr lang="en-US" sz="1800" kern="1200" dirty="0"/>
            <a:t>将修改的多页在需要使用它们占据页框之前</a:t>
          </a:r>
          <a:r>
            <a:rPr lang="zh-CN" altLang="en-US" sz="1800" kern="1200" dirty="0"/>
            <a:t>，成批写回辅存</a:t>
          </a:r>
          <a:endParaRPr lang="en-US" altLang="zh-CN" sz="1800" kern="1200" dirty="0"/>
        </a:p>
        <a:p>
          <a:pPr marL="0" lvl="0" indent="0" algn="ctr" defTabSz="800100">
            <a:lnSpc>
              <a:spcPct val="90000"/>
            </a:lnSpc>
            <a:spcBef>
              <a:spcPct val="0"/>
            </a:spcBef>
            <a:spcAft>
              <a:spcPts val="0"/>
            </a:spcAft>
            <a:buNone/>
          </a:pPr>
          <a:r>
            <a:rPr lang="en-US" sz="1800" kern="1200" dirty="0" err="1"/>
            <a:t>预先写回辅存的页</a:t>
          </a:r>
          <a:r>
            <a:rPr lang="zh-CN" altLang="en-US" sz="1800" kern="1200" dirty="0"/>
            <a:t>，在置换前可能又会被修改，使得预清除意义不大</a:t>
          </a:r>
          <a:endParaRPr lang="en-US" sz="1800" kern="1200" dirty="0"/>
        </a:p>
      </dsp:txBody>
      <dsp:txXfrm>
        <a:off x="0" y="2470312"/>
        <a:ext cx="7772400" cy="789472"/>
      </dsp:txXfrm>
    </dsp:sp>
    <dsp:sp modelId="{07D657C2-6456-3E4C-98E3-58A8B5462A1D}">
      <dsp:nvSpPr>
        <dsp:cNvPr id="0" name=""/>
        <dsp:cNvSpPr/>
      </dsp:nvSpPr>
      <dsp:spPr>
        <a:xfrm rot="10800000">
          <a:off x="0" y="0"/>
          <a:ext cx="7772400" cy="1937422"/>
        </a:xfrm>
        <a:prstGeom prst="upArrowCallout">
          <a:avLst/>
        </a:prstGeom>
        <a:solidFill>
          <a:schemeClr val="accent6">
            <a:lumMod val="75000"/>
          </a:schemeClr>
        </a:solidFill>
        <a:ln>
          <a:solidFill>
            <a:schemeClr val="accent6">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err="1"/>
            <a:t>按需清除</a:t>
          </a:r>
          <a:r>
            <a:rPr lang="zh-CN" altLang="en-US" sz="1900" kern="1200" dirty="0"/>
            <a:t>（</a:t>
          </a:r>
          <a:r>
            <a:rPr lang="en-US" altLang="zh-CN" sz="1900" kern="1200" dirty="0"/>
            <a:t>Demand cleaning</a:t>
          </a:r>
          <a:r>
            <a:rPr lang="zh-CN" altLang="en-US" sz="1900" kern="1200" dirty="0"/>
            <a:t>）</a:t>
          </a:r>
          <a:endParaRPr lang="en-US" sz="1900" kern="1200" dirty="0"/>
        </a:p>
      </dsp:txBody>
      <dsp:txXfrm rot="-10800000">
        <a:off x="0" y="0"/>
        <a:ext cx="7772400" cy="680035"/>
      </dsp:txXfrm>
    </dsp:sp>
    <dsp:sp modelId="{D77A17F0-FD24-804F-B9BA-B89549FA1E9B}">
      <dsp:nvSpPr>
        <dsp:cNvPr id="0" name=""/>
        <dsp:cNvSpPr/>
      </dsp:nvSpPr>
      <dsp:spPr>
        <a:xfrm>
          <a:off x="0" y="602913"/>
          <a:ext cx="7772400" cy="737023"/>
        </a:xfrm>
        <a:prstGeom prst="rect">
          <a:avLst/>
        </a:prstGeom>
        <a:solidFill>
          <a:schemeClr val="accent1">
            <a:alpha val="90000"/>
            <a:tint val="4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ts val="0"/>
            </a:spcAft>
            <a:buNone/>
          </a:pPr>
          <a:r>
            <a:rPr lang="en-US" sz="1800" kern="1200" dirty="0"/>
            <a:t>只有当一页被选择用于置换时才被写回辅存</a:t>
          </a:r>
        </a:p>
        <a:p>
          <a:pPr marL="0" lvl="0" indent="0" algn="ctr" defTabSz="800100">
            <a:lnSpc>
              <a:spcPct val="90000"/>
            </a:lnSpc>
            <a:spcBef>
              <a:spcPct val="0"/>
            </a:spcBef>
            <a:spcAft>
              <a:spcPts val="0"/>
            </a:spcAft>
            <a:buNone/>
          </a:pPr>
          <a:r>
            <a:rPr lang="en-US" sz="1700" kern="1200" dirty="0" err="1"/>
            <a:t>发生缺页中断的进程在解除阻塞前需等待两次页传送</a:t>
          </a:r>
          <a:r>
            <a:rPr lang="zh-CN" altLang="en-US" sz="1700" kern="1200" dirty="0"/>
            <a:t>：写回修改页</a:t>
          </a:r>
          <a:r>
            <a:rPr lang="en-US" altLang="zh-CN" sz="1700" kern="1200" dirty="0"/>
            <a:t>+</a:t>
          </a:r>
          <a:r>
            <a:rPr lang="zh-CN" altLang="en-US" sz="1700" kern="1200" dirty="0"/>
            <a:t>读入新页</a:t>
          </a:r>
          <a:endParaRPr lang="en-US" sz="1700" kern="1200" dirty="0"/>
        </a:p>
      </dsp:txBody>
      <dsp:txXfrm>
        <a:off x="0" y="602913"/>
        <a:ext cx="7772400" cy="737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7E9AD-3FF4-B340-AFEC-D83943AB2430}">
      <dsp:nvSpPr>
        <dsp:cNvPr id="0" name=""/>
        <dsp:cNvSpPr/>
      </dsp:nvSpPr>
      <dsp:spPr>
        <a:xfrm>
          <a:off x="0" y="7319"/>
          <a:ext cx="7010400" cy="13824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t>要使虚存比较实用且有效，两方面因素</a:t>
          </a:r>
          <a:endParaRPr lang="en-US" sz="2800" kern="1200" dirty="0"/>
        </a:p>
      </dsp:txBody>
      <dsp:txXfrm>
        <a:off x="0" y="7319"/>
        <a:ext cx="7010400" cy="1382400"/>
      </dsp:txXfrm>
    </dsp:sp>
    <dsp:sp modelId="{B46E4BCB-7BAA-C945-A329-7D44D749EC35}">
      <dsp:nvSpPr>
        <dsp:cNvPr id="0" name=""/>
        <dsp:cNvSpPr/>
      </dsp:nvSpPr>
      <dsp:spPr>
        <a:xfrm>
          <a:off x="0" y="1389720"/>
          <a:ext cx="7010400" cy="2108160"/>
        </a:xfrm>
        <a:prstGeom prst="rect">
          <a:avLst/>
        </a:prstGeom>
        <a:solidFill>
          <a:schemeClr val="bg1"/>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t>分页或分段的</a:t>
          </a:r>
          <a:r>
            <a:rPr lang="zh-CN" altLang="en-US" sz="2800" kern="1200" dirty="0">
              <a:solidFill>
                <a:srgbClr val="FF0000"/>
              </a:solidFill>
            </a:rPr>
            <a:t>硬件支持</a:t>
          </a:r>
          <a:endParaRPr lang="en-US" sz="2800" kern="1200" dirty="0">
            <a:solidFill>
              <a:srgbClr val="FF0000"/>
            </a:solidFill>
          </a:endParaRPr>
        </a:p>
        <a:p>
          <a:pPr marL="285750" lvl="1" indent="-285750" algn="l" defTabSz="1244600" rtl="0">
            <a:lnSpc>
              <a:spcPct val="90000"/>
            </a:lnSpc>
            <a:spcBef>
              <a:spcPct val="0"/>
            </a:spcBef>
            <a:spcAft>
              <a:spcPct val="15000"/>
            </a:spcAft>
            <a:buChar char="•"/>
          </a:pPr>
          <a:r>
            <a:rPr lang="zh-CN" altLang="en-US" sz="2800" kern="1200" dirty="0"/>
            <a:t>操作系统必须有管理页或段在内存和辅存之间移动的</a:t>
          </a:r>
          <a:r>
            <a:rPr lang="zh-CN" altLang="en-US" sz="2800" kern="1200" dirty="0">
              <a:solidFill>
                <a:srgbClr val="FF0000"/>
              </a:solidFill>
            </a:rPr>
            <a:t>软件</a:t>
          </a:r>
          <a:endParaRPr lang="en-US" sz="2800" kern="1200" dirty="0">
            <a:solidFill>
              <a:srgbClr val="FF0000"/>
            </a:solidFill>
          </a:endParaRPr>
        </a:p>
      </dsp:txBody>
      <dsp:txXfrm>
        <a:off x="0" y="1389720"/>
        <a:ext cx="7010400" cy="2108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31E0D-D0BE-CB43-B62C-83EFB8F80940}">
      <dsp:nvSpPr>
        <dsp:cNvPr id="0" name=""/>
        <dsp:cNvSpPr/>
      </dsp:nvSpPr>
      <dsp:spPr>
        <a:xfrm>
          <a:off x="398204" y="2606"/>
          <a:ext cx="3150393" cy="15751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latin typeface="+mn-ea"/>
              <a:ea typeface="+mn-ea"/>
            </a:rPr>
            <a:t>实存储器（实存）</a:t>
          </a:r>
          <a:endParaRPr lang="en-US" sz="2800" b="0" kern="1200" dirty="0">
            <a:latin typeface="+mn-ea"/>
            <a:ea typeface="+mn-ea"/>
          </a:endParaRPr>
        </a:p>
      </dsp:txBody>
      <dsp:txXfrm>
        <a:off x="444340" y="48742"/>
        <a:ext cx="3058121" cy="1482924"/>
      </dsp:txXfrm>
    </dsp:sp>
    <dsp:sp modelId="{9E617053-E223-AD4D-B846-8B3F09EDFEA2}">
      <dsp:nvSpPr>
        <dsp:cNvPr id="0" name=""/>
        <dsp:cNvSpPr/>
      </dsp:nvSpPr>
      <dsp:spPr>
        <a:xfrm>
          <a:off x="713244" y="1577802"/>
          <a:ext cx="315039" cy="1181397"/>
        </a:xfrm>
        <a:custGeom>
          <a:avLst/>
          <a:gdLst/>
          <a:ahLst/>
          <a:cxnLst/>
          <a:rect l="0" t="0" r="0" b="0"/>
          <a:pathLst>
            <a:path>
              <a:moveTo>
                <a:pt x="0" y="0"/>
              </a:moveTo>
              <a:lnTo>
                <a:pt x="0" y="1181397"/>
              </a:lnTo>
              <a:lnTo>
                <a:pt x="315039" y="118139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A2A55-C5C8-B047-84A4-F82365A88EC3}">
      <dsp:nvSpPr>
        <dsp:cNvPr id="0" name=""/>
        <dsp:cNvSpPr/>
      </dsp:nvSpPr>
      <dsp:spPr>
        <a:xfrm>
          <a:off x="1028283" y="1971602"/>
          <a:ext cx="2520314" cy="157519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0" kern="1200" dirty="0">
              <a:latin typeface="+mn-ea"/>
              <a:ea typeface="+mn-ea"/>
            </a:rPr>
            <a:t>主存</a:t>
          </a:r>
          <a:r>
            <a:rPr lang="en-US" sz="2400" b="0" kern="1200" dirty="0">
              <a:latin typeface="+mn-ea"/>
              <a:ea typeface="+mn-ea"/>
            </a:rPr>
            <a:t>, </a:t>
          </a:r>
          <a:r>
            <a:rPr lang="zh-CN" altLang="en-US" sz="2400" b="0" kern="1200" dirty="0">
              <a:latin typeface="+mn-ea"/>
              <a:ea typeface="+mn-ea"/>
            </a:rPr>
            <a:t>实际的物理内存</a:t>
          </a:r>
          <a:endParaRPr lang="en-US" sz="2400" b="0" kern="1200" dirty="0">
            <a:latin typeface="+mn-ea"/>
            <a:ea typeface="+mn-ea"/>
          </a:endParaRPr>
        </a:p>
      </dsp:txBody>
      <dsp:txXfrm>
        <a:off x="1074419" y="2017738"/>
        <a:ext cx="2428042" cy="1482924"/>
      </dsp:txXfrm>
    </dsp:sp>
    <dsp:sp modelId="{017134D0-DFF9-3845-AB67-F92A5FA9DE9B}">
      <dsp:nvSpPr>
        <dsp:cNvPr id="0" name=""/>
        <dsp:cNvSpPr/>
      </dsp:nvSpPr>
      <dsp:spPr>
        <a:xfrm>
          <a:off x="4336197" y="2606"/>
          <a:ext cx="3150393" cy="15751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latin typeface="+mn-ea"/>
              <a:ea typeface="+mn-ea"/>
            </a:rPr>
            <a:t> 虚拟内存（虚存）</a:t>
          </a:r>
          <a:endParaRPr lang="en-US" sz="3600" b="0" kern="1200" dirty="0">
            <a:latin typeface="+mn-ea"/>
            <a:ea typeface="+mn-ea"/>
          </a:endParaRPr>
        </a:p>
      </dsp:txBody>
      <dsp:txXfrm>
        <a:off x="4382333" y="48742"/>
        <a:ext cx="3058121" cy="1482924"/>
      </dsp:txXfrm>
    </dsp:sp>
    <dsp:sp modelId="{B7AEB84D-AAD8-BA46-B49E-AF151B590E4E}">
      <dsp:nvSpPr>
        <dsp:cNvPr id="0" name=""/>
        <dsp:cNvSpPr/>
      </dsp:nvSpPr>
      <dsp:spPr>
        <a:xfrm>
          <a:off x="4651236" y="1577802"/>
          <a:ext cx="315039" cy="898697"/>
        </a:xfrm>
        <a:custGeom>
          <a:avLst/>
          <a:gdLst/>
          <a:ahLst/>
          <a:cxnLst/>
          <a:rect l="0" t="0" r="0" b="0"/>
          <a:pathLst>
            <a:path>
              <a:moveTo>
                <a:pt x="0" y="0"/>
              </a:moveTo>
              <a:lnTo>
                <a:pt x="0" y="898697"/>
              </a:lnTo>
              <a:lnTo>
                <a:pt x="315039" y="89869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B37434-F97A-BF4F-95EE-4DB3B66FAF0B}">
      <dsp:nvSpPr>
        <dsp:cNvPr id="0" name=""/>
        <dsp:cNvSpPr/>
      </dsp:nvSpPr>
      <dsp:spPr>
        <a:xfrm>
          <a:off x="4966275" y="1971602"/>
          <a:ext cx="2865119" cy="10097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0" kern="1200" dirty="0">
              <a:latin typeface="+mn-ea"/>
              <a:ea typeface="+mn-ea"/>
            </a:rPr>
            <a:t>感觉更大的内存，且常分配在磁盘上</a:t>
          </a:r>
          <a:endParaRPr lang="en-US" sz="2400" b="0" kern="1200" dirty="0">
            <a:latin typeface="+mn-ea"/>
            <a:ea typeface="+mn-ea"/>
          </a:endParaRPr>
        </a:p>
      </dsp:txBody>
      <dsp:txXfrm>
        <a:off x="4995851" y="2001178"/>
        <a:ext cx="2805967" cy="950643"/>
      </dsp:txXfrm>
    </dsp:sp>
    <dsp:sp modelId="{AB53BA07-DF39-3E49-AC02-6A3C4C9B3CB2}">
      <dsp:nvSpPr>
        <dsp:cNvPr id="0" name=""/>
        <dsp:cNvSpPr/>
      </dsp:nvSpPr>
      <dsp:spPr>
        <a:xfrm>
          <a:off x="4651236" y="1577802"/>
          <a:ext cx="315039" cy="2584992"/>
        </a:xfrm>
        <a:custGeom>
          <a:avLst/>
          <a:gdLst/>
          <a:ahLst/>
          <a:cxnLst/>
          <a:rect l="0" t="0" r="0" b="0"/>
          <a:pathLst>
            <a:path>
              <a:moveTo>
                <a:pt x="0" y="0"/>
              </a:moveTo>
              <a:lnTo>
                <a:pt x="0" y="2584992"/>
              </a:lnTo>
              <a:lnTo>
                <a:pt x="315039" y="258499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C7D058-138B-5B44-B558-2AD60A3A78E7}">
      <dsp:nvSpPr>
        <dsp:cNvPr id="0" name=""/>
        <dsp:cNvSpPr/>
      </dsp:nvSpPr>
      <dsp:spPr>
        <a:xfrm>
          <a:off x="4966275" y="3375197"/>
          <a:ext cx="2865119" cy="157519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zh-CN" altLang="en-US" sz="2400" b="0" kern="1200" dirty="0">
              <a:latin typeface="+mn-ea"/>
              <a:ea typeface="+mn-ea"/>
            </a:rPr>
            <a:t>更有效地支持并发，并能减轻用户对内存的严格限制</a:t>
          </a:r>
          <a:endParaRPr lang="en-US" sz="2400" b="0" kern="1200" dirty="0">
            <a:latin typeface="+mn-ea"/>
            <a:ea typeface="+mn-ea"/>
          </a:endParaRPr>
        </a:p>
      </dsp:txBody>
      <dsp:txXfrm>
        <a:off x="5012411" y="3421333"/>
        <a:ext cx="2772847" cy="1482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2305096" y="1595691"/>
          <a:ext cx="2910662" cy="2910662"/>
        </a:xfrm>
        <a:prstGeom prst="blockArc">
          <a:avLst>
            <a:gd name="adj1" fmla="val 6602"/>
            <a:gd name="adj2" fmla="val 21593398"/>
            <a:gd name="adj3" fmla="val 4643"/>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664299" y="1954847"/>
          <a:ext cx="2137718" cy="213770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处理器的大部分时间都用于交换而非执行指令</a:t>
          </a:r>
          <a:endParaRPr lang="en-US" sz="2200" kern="1200" dirty="0"/>
        </a:p>
      </dsp:txBody>
      <dsp:txXfrm>
        <a:off x="2977361" y="2267906"/>
        <a:ext cx="1511594" cy="1511583"/>
      </dsp:txXfrm>
    </dsp:sp>
    <dsp:sp modelId="{0DE334B6-6615-2A4A-9DE0-59A931F2AE22}">
      <dsp:nvSpPr>
        <dsp:cNvPr id="0" name=""/>
        <dsp:cNvSpPr/>
      </dsp:nvSpPr>
      <dsp:spPr>
        <a:xfrm>
          <a:off x="5256586" y="1810832"/>
          <a:ext cx="2470660" cy="2390290"/>
        </a:xfrm>
        <a:prstGeom prst="ellips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为了避免这种情况，操作系统试图根据最近的历史来猜测将来最可能用到的块</a:t>
          </a:r>
          <a:endParaRPr lang="en-US" sz="1900" kern="1200" dirty="0"/>
        </a:p>
      </dsp:txBody>
      <dsp:txXfrm>
        <a:off x="5618406" y="2160882"/>
        <a:ext cx="1747020" cy="1690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7E7A2-94C8-6449-B815-A75A1C804EEF}">
      <dsp:nvSpPr>
        <dsp:cNvPr id="0" name=""/>
        <dsp:cNvSpPr/>
      </dsp:nvSpPr>
      <dsp:spPr>
        <a:xfrm>
          <a:off x="11428" y="0"/>
          <a:ext cx="1809725" cy="355369"/>
        </a:xfrm>
        <a:prstGeom prst="chevr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页号</a:t>
          </a:r>
          <a:endParaRPr lang="en-US" sz="2000" kern="1200" dirty="0"/>
        </a:p>
      </dsp:txBody>
      <dsp:txXfrm>
        <a:off x="189113" y="0"/>
        <a:ext cx="1454356" cy="355369"/>
      </dsp:txXfrm>
    </dsp:sp>
    <dsp:sp modelId="{EE339B2B-776F-DD41-B17A-16E3F91452EC}">
      <dsp:nvSpPr>
        <dsp:cNvPr id="0" name=""/>
        <dsp:cNvSpPr/>
      </dsp:nvSpPr>
      <dsp:spPr>
        <a:xfrm>
          <a:off x="1605575" y="0"/>
          <a:ext cx="1809725" cy="35536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进程标志符</a:t>
          </a:r>
          <a:endParaRPr lang="en-US" sz="2000" kern="1200" dirty="0"/>
        </a:p>
      </dsp:txBody>
      <dsp:txXfrm>
        <a:off x="1783260" y="0"/>
        <a:ext cx="1454356" cy="355369"/>
      </dsp:txXfrm>
    </dsp:sp>
    <dsp:sp modelId="{F277B540-B5D5-CF42-B739-45F4DBE2427C}">
      <dsp:nvSpPr>
        <dsp:cNvPr id="0" name=""/>
        <dsp:cNvSpPr/>
      </dsp:nvSpPr>
      <dsp:spPr>
        <a:xfrm>
          <a:off x="1605575" y="399791"/>
          <a:ext cx="1447780" cy="126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使用该页的进程</a:t>
          </a:r>
          <a:endParaRPr lang="en-NZ" sz="1800" kern="1200" dirty="0"/>
        </a:p>
      </dsp:txBody>
      <dsp:txXfrm>
        <a:off x="1605575" y="399791"/>
        <a:ext cx="1447780" cy="1266170"/>
      </dsp:txXfrm>
    </dsp:sp>
    <dsp:sp modelId="{FA0BD477-E17C-9046-8416-8129B3958C7A}">
      <dsp:nvSpPr>
        <dsp:cNvPr id="0" name=""/>
        <dsp:cNvSpPr/>
      </dsp:nvSpPr>
      <dsp:spPr>
        <a:xfrm>
          <a:off x="3284467" y="-4334"/>
          <a:ext cx="1811494" cy="355369"/>
        </a:xfrm>
        <a:prstGeom prst="chevron">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控制位</a:t>
          </a:r>
          <a:endParaRPr lang="en-US" sz="2000" kern="1200" dirty="0"/>
        </a:p>
      </dsp:txBody>
      <dsp:txXfrm>
        <a:off x="3462152" y="-4334"/>
        <a:ext cx="1456125" cy="355369"/>
      </dsp:txXfrm>
    </dsp:sp>
    <dsp:sp modelId="{3744A542-2291-5A41-9CE1-FBAA98039FEC}">
      <dsp:nvSpPr>
        <dsp:cNvPr id="0" name=""/>
        <dsp:cNvSpPr/>
      </dsp:nvSpPr>
      <dsp:spPr>
        <a:xfrm>
          <a:off x="3199722" y="357876"/>
          <a:ext cx="1944139"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一些标记，如有效、访问与修改、保护与锁定等</a:t>
          </a:r>
          <a:endParaRPr lang="en-US" sz="1800" kern="1200" dirty="0"/>
        </a:p>
      </dsp:txBody>
      <dsp:txXfrm>
        <a:off x="3199722" y="357876"/>
        <a:ext cx="1944139" cy="1350000"/>
      </dsp:txXfrm>
    </dsp:sp>
    <dsp:sp modelId="{4497DCE3-38DE-B342-B75A-262B32B84D6F}">
      <dsp:nvSpPr>
        <dsp:cNvPr id="0" name=""/>
        <dsp:cNvSpPr/>
      </dsp:nvSpPr>
      <dsp:spPr>
        <a:xfrm>
          <a:off x="4954343" y="0"/>
          <a:ext cx="1809725" cy="355369"/>
        </a:xfrm>
        <a:prstGeom prst="chevr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链指针</a:t>
          </a:r>
          <a:endParaRPr lang="en-US" sz="2000" kern="1200" dirty="0"/>
        </a:p>
      </dsp:txBody>
      <dsp:txXfrm>
        <a:off x="5132028" y="0"/>
        <a:ext cx="1454356" cy="355369"/>
      </dsp:txXfrm>
    </dsp:sp>
    <dsp:sp modelId="{D3897995-0BC0-F747-93A9-7187BB897C7C}">
      <dsp:nvSpPr>
        <dsp:cNvPr id="0" name=""/>
        <dsp:cNvSpPr/>
      </dsp:nvSpPr>
      <dsp:spPr>
        <a:xfrm>
          <a:off x="5043110" y="399791"/>
          <a:ext cx="1447780" cy="126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下一项的索引值</a:t>
          </a:r>
          <a:endParaRPr lang="en-US" sz="1800" kern="1200" dirty="0"/>
        </a:p>
      </dsp:txBody>
      <dsp:txXfrm>
        <a:off x="5043110" y="399791"/>
        <a:ext cx="1447780" cy="12661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AF8C-04B1-4C43-A35A-CF4B8C66A757}">
      <dsp:nvSpPr>
        <dsp:cNvPr id="0" name=""/>
        <dsp:cNvSpPr/>
      </dsp:nvSpPr>
      <dsp:spPr>
        <a:xfrm>
          <a:off x="512135" y="408091"/>
          <a:ext cx="2440185" cy="1464111"/>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页尺寸的设计问题与物理内存的大小和程序大小有关</a:t>
          </a:r>
          <a:endParaRPr lang="en-US" sz="2100" kern="1200" dirty="0"/>
        </a:p>
      </dsp:txBody>
      <dsp:txXfrm>
        <a:off x="555017" y="450973"/>
        <a:ext cx="2354421" cy="1378347"/>
      </dsp:txXfrm>
    </dsp:sp>
    <dsp:sp modelId="{694744F4-F30A-864A-A98E-CF18F2203F85}">
      <dsp:nvSpPr>
        <dsp:cNvPr id="0" name=""/>
        <dsp:cNvSpPr/>
      </dsp:nvSpPr>
      <dsp:spPr>
        <a:xfrm rot="21599069">
          <a:off x="3024419" y="792163"/>
          <a:ext cx="540000" cy="605165"/>
        </a:xfrm>
        <a:prstGeom prst="rightArrow">
          <a:avLst>
            <a:gd name="adj1" fmla="val 60000"/>
            <a:gd name="adj2" fmla="val 50000"/>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24419" y="913218"/>
        <a:ext cx="378000" cy="363099"/>
      </dsp:txXfrm>
    </dsp:sp>
    <dsp:sp modelId="{30B20897-C5C0-5742-B563-9436CE25342C}">
      <dsp:nvSpPr>
        <dsp:cNvPr id="0" name=""/>
        <dsp:cNvSpPr/>
      </dsp:nvSpPr>
      <dsp:spPr>
        <a:xfrm>
          <a:off x="3608486" y="439686"/>
          <a:ext cx="2440185" cy="14641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当内存空间变大时，应用程序使用的地址空间也相应增长</a:t>
          </a:r>
          <a:endParaRPr lang="en-US" sz="2100" kern="1200" dirty="0"/>
        </a:p>
      </dsp:txBody>
      <dsp:txXfrm>
        <a:off x="3651368" y="482568"/>
        <a:ext cx="2354421" cy="1378347"/>
      </dsp:txXfrm>
    </dsp:sp>
    <dsp:sp modelId="{7C5C0815-BD42-D14E-93BD-94621EF68706}">
      <dsp:nvSpPr>
        <dsp:cNvPr id="0" name=""/>
        <dsp:cNvSpPr/>
      </dsp:nvSpPr>
      <dsp:spPr>
        <a:xfrm>
          <a:off x="6126355" y="792085"/>
          <a:ext cx="539999" cy="605165"/>
        </a:xfrm>
        <a:prstGeom prst="rightArrow">
          <a:avLst>
            <a:gd name="adj1" fmla="val 60000"/>
            <a:gd name="adj2" fmla="val 50000"/>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126355" y="913118"/>
        <a:ext cx="377999" cy="363099"/>
      </dsp:txXfrm>
    </dsp:sp>
    <dsp:sp modelId="{6F9D6D64-A141-6943-9325-D1CEA017D105}">
      <dsp:nvSpPr>
        <dsp:cNvPr id="0" name=""/>
        <dsp:cNvSpPr/>
      </dsp:nvSpPr>
      <dsp:spPr>
        <a:xfrm>
          <a:off x="6696736" y="439686"/>
          <a:ext cx="2440185" cy="1464111"/>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在应用程序变得越来越复杂的</a:t>
          </a:r>
          <a:r>
            <a:rPr lang="zh-CN" altLang="en-US" sz="2100" kern="1200" dirty="0">
              <a:solidFill>
                <a:schemeClr val="bg1"/>
              </a:solidFill>
            </a:rPr>
            <a:t>个人计算机上最为明</a:t>
          </a:r>
          <a:r>
            <a:rPr lang="zh-CN" altLang="en-US" sz="2100" kern="1200" dirty="0"/>
            <a:t>显</a:t>
          </a:r>
          <a:endParaRPr lang="en-US" sz="2100" kern="1200" dirty="0"/>
        </a:p>
      </dsp:txBody>
      <dsp:txXfrm>
        <a:off x="6739618" y="482568"/>
        <a:ext cx="2354421" cy="13783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586" y="1902282"/>
          <a:ext cx="3482285" cy="1224635"/>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用户的地址空间被程序员划分为许多段，每段划分为许多固定大小的页</a:t>
          </a:r>
          <a:endParaRPr lang="en-US" sz="2200" kern="1200" dirty="0"/>
        </a:p>
      </dsp:txBody>
      <dsp:txXfrm>
        <a:off x="36454" y="1938150"/>
        <a:ext cx="3410549" cy="1152899"/>
      </dsp:txXfrm>
    </dsp:sp>
    <dsp:sp modelId="{D9DAF0E8-88AE-9D49-97D7-BB2E2BAD5635}">
      <dsp:nvSpPr>
        <dsp:cNvPr id="0" name=""/>
        <dsp:cNvSpPr/>
      </dsp:nvSpPr>
      <dsp:spPr>
        <a:xfrm rot="18246626">
          <a:off x="3107101" y="1777273"/>
          <a:ext cx="1711117" cy="57919"/>
        </a:xfrm>
        <a:custGeom>
          <a:avLst/>
          <a:gdLst/>
          <a:ahLst/>
          <a:cxnLst/>
          <a:rect l="0" t="0" r="0" b="0"/>
          <a:pathLst>
            <a:path>
              <a:moveTo>
                <a:pt x="0" y="28959"/>
              </a:moveTo>
              <a:lnTo>
                <a:pt x="1711117" y="289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19882" y="1763455"/>
        <a:ext cx="85555" cy="85555"/>
      </dsp:txXfrm>
    </dsp:sp>
    <dsp:sp modelId="{4877654D-7D28-164B-92B9-382C31F42FCB}">
      <dsp:nvSpPr>
        <dsp:cNvPr id="0" name=""/>
        <dsp:cNvSpPr/>
      </dsp:nvSpPr>
      <dsp:spPr>
        <a:xfrm>
          <a:off x="4442448" y="309333"/>
          <a:ext cx="3589868" cy="157706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zh-CN" altLang="en-US" sz="2000" kern="1200" dirty="0"/>
            <a:t>分段对程序员可见</a:t>
          </a:r>
          <a:endParaRPr lang="en-US" altLang="zh-CN" sz="2000" kern="1200" dirty="0"/>
        </a:p>
        <a:p>
          <a:pPr marL="0" lvl="0" indent="0" algn="l" defTabSz="889000">
            <a:lnSpc>
              <a:spcPct val="90000"/>
            </a:lnSpc>
            <a:spcBef>
              <a:spcPct val="0"/>
            </a:spcBef>
            <a:spcAft>
              <a:spcPct val="35000"/>
            </a:spcAft>
            <a:buFont typeface="Wingdings" pitchFamily="2" charset="2"/>
            <a:buNone/>
          </a:pPr>
          <a:r>
            <a:rPr lang="zh-CN" altLang="en-US" sz="2000" kern="1200" dirty="0"/>
            <a:t>支持数据结构增长：段长可变</a:t>
          </a:r>
          <a:endParaRPr lang="en-US" altLang="zh-CN" sz="2000" kern="1200" dirty="0"/>
        </a:p>
        <a:p>
          <a:pPr marL="0" lvl="0" indent="0" algn="l" defTabSz="889000">
            <a:lnSpc>
              <a:spcPct val="90000"/>
            </a:lnSpc>
            <a:spcBef>
              <a:spcPct val="0"/>
            </a:spcBef>
            <a:spcAft>
              <a:spcPct val="35000"/>
            </a:spcAft>
            <a:buFont typeface="Wingdings" pitchFamily="2" charset="2"/>
            <a:buNone/>
          </a:pPr>
          <a:r>
            <a:rPr lang="zh-CN" altLang="en-US" sz="2000" kern="1200" dirty="0"/>
            <a:t>支持共享和保护</a:t>
          </a:r>
          <a:endParaRPr lang="en-US" sz="2000" kern="1200" dirty="0"/>
        </a:p>
      </dsp:txBody>
      <dsp:txXfrm>
        <a:off x="4488639" y="355524"/>
        <a:ext cx="3497486" cy="1484682"/>
      </dsp:txXfrm>
    </dsp:sp>
    <dsp:sp modelId="{46DC0573-937E-AD4B-991E-D1C6705C9487}">
      <dsp:nvSpPr>
        <dsp:cNvPr id="0" name=""/>
        <dsp:cNvSpPr/>
      </dsp:nvSpPr>
      <dsp:spPr>
        <a:xfrm rot="3162660">
          <a:off x="3174474" y="3108116"/>
          <a:ext cx="1564817" cy="57919"/>
        </a:xfrm>
        <a:custGeom>
          <a:avLst/>
          <a:gdLst/>
          <a:ahLst/>
          <a:cxnLst/>
          <a:rect l="0" t="0" r="0" b="0"/>
          <a:pathLst>
            <a:path>
              <a:moveTo>
                <a:pt x="0" y="28959"/>
              </a:moveTo>
              <a:lnTo>
                <a:pt x="1564817" y="289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7762" y="3097956"/>
        <a:ext cx="78240" cy="78240"/>
      </dsp:txXfrm>
    </dsp:sp>
    <dsp:sp modelId="{EDE292BD-4C6C-2B42-BD10-FDE3CE5FB6C6}">
      <dsp:nvSpPr>
        <dsp:cNvPr id="0" name=""/>
        <dsp:cNvSpPr/>
      </dsp:nvSpPr>
      <dsp:spPr>
        <a:xfrm>
          <a:off x="4430894" y="3053407"/>
          <a:ext cx="3603915" cy="141229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分页对程序员透明</a:t>
          </a:r>
          <a:endParaRPr lang="en-US" altLang="zh-CN" sz="2000" kern="1200" dirty="0"/>
        </a:p>
        <a:p>
          <a:pPr marL="0" lvl="0" indent="0" algn="l" defTabSz="889000">
            <a:lnSpc>
              <a:spcPct val="90000"/>
            </a:lnSpc>
            <a:spcBef>
              <a:spcPct val="0"/>
            </a:spcBef>
            <a:spcAft>
              <a:spcPct val="35000"/>
            </a:spcAft>
            <a:buNone/>
          </a:pPr>
          <a:r>
            <a:rPr lang="zh-CN" altLang="en-US" sz="2000" kern="1200" dirty="0"/>
            <a:t>消除外部碎片</a:t>
          </a:r>
          <a:endParaRPr lang="en-US" altLang="zh-CN" sz="2000" kern="1200" dirty="0"/>
        </a:p>
        <a:p>
          <a:pPr marL="0" lvl="0" indent="0" algn="l" defTabSz="889000">
            <a:lnSpc>
              <a:spcPct val="90000"/>
            </a:lnSpc>
            <a:spcBef>
              <a:spcPct val="0"/>
            </a:spcBef>
            <a:spcAft>
              <a:spcPct val="35000"/>
            </a:spcAft>
            <a:buNone/>
          </a:pPr>
          <a:r>
            <a:rPr lang="zh-CN" altLang="en-US" sz="2000" kern="1200" dirty="0"/>
            <a:t>有效利用内存</a:t>
          </a:r>
          <a:endParaRPr lang="en-US" sz="2000" kern="1200" dirty="0"/>
        </a:p>
      </dsp:txBody>
      <dsp:txXfrm>
        <a:off x="4472259" y="3094772"/>
        <a:ext cx="3521185" cy="1329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C350-B66A-6B43-B459-56DA696A90E8}">
      <dsp:nvSpPr>
        <dsp:cNvPr id="0" name=""/>
        <dsp:cNvSpPr/>
      </dsp:nvSpPr>
      <dsp:spPr>
        <a:xfrm>
          <a:off x="0" y="1143"/>
          <a:ext cx="8305800" cy="84641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zh-CN" altLang="en-US" sz="3200" kern="1200" dirty="0"/>
            <a:t>内存管理设计的三个基本选择</a:t>
          </a:r>
          <a:r>
            <a:rPr lang="en-US" altLang="zh-CN" sz="3200" kern="1200" dirty="0"/>
            <a:t>:</a:t>
          </a:r>
          <a:endParaRPr lang="en-US" sz="3200" kern="1200" dirty="0"/>
        </a:p>
      </dsp:txBody>
      <dsp:txXfrm>
        <a:off x="41318" y="42461"/>
        <a:ext cx="8223164" cy="763775"/>
      </dsp:txXfrm>
    </dsp:sp>
    <dsp:sp modelId="{BB770BBE-6E3E-6C42-A86E-16AF039670AE}">
      <dsp:nvSpPr>
        <dsp:cNvPr id="0" name=""/>
        <dsp:cNvSpPr/>
      </dsp:nvSpPr>
      <dsp:spPr>
        <a:xfrm>
          <a:off x="0" y="847554"/>
          <a:ext cx="8305800" cy="294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150000"/>
            </a:lnSpc>
            <a:spcBef>
              <a:spcPct val="0"/>
            </a:spcBef>
            <a:spcAft>
              <a:spcPct val="20000"/>
            </a:spcAft>
            <a:buChar char="•"/>
          </a:pPr>
          <a:r>
            <a:rPr lang="zh-CN" altLang="en-US" sz="2800" kern="1200" dirty="0">
              <a:latin typeface="+mn-ea"/>
            </a:rPr>
            <a:t>是否使用虚拟技术</a:t>
          </a:r>
          <a:endParaRPr lang="en-US" sz="2800" kern="1200" dirty="0"/>
        </a:p>
        <a:p>
          <a:pPr marL="285750" lvl="1" indent="-285750" algn="l" defTabSz="1244600" rtl="0">
            <a:lnSpc>
              <a:spcPct val="150000"/>
            </a:lnSpc>
            <a:spcBef>
              <a:spcPct val="0"/>
            </a:spcBef>
            <a:spcAft>
              <a:spcPct val="20000"/>
            </a:spcAft>
            <a:buChar char="•"/>
          </a:pPr>
          <a:r>
            <a:rPr lang="zh-CN" altLang="en-US" sz="2800" kern="1200" dirty="0">
              <a:latin typeface="+mn-ea"/>
            </a:rPr>
            <a:t>使用分页还是分段，或二者同用</a:t>
          </a:r>
        </a:p>
        <a:p>
          <a:pPr marL="285750" lvl="1" indent="-285750" algn="l" defTabSz="1244600" rtl="0">
            <a:lnSpc>
              <a:spcPct val="150000"/>
            </a:lnSpc>
            <a:spcBef>
              <a:spcPct val="0"/>
            </a:spcBef>
            <a:spcAft>
              <a:spcPct val="20000"/>
            </a:spcAft>
            <a:buChar char="•"/>
          </a:pPr>
          <a:r>
            <a:rPr lang="zh-CN" altLang="en-US" sz="2800" kern="1200" dirty="0">
              <a:latin typeface="+mn-ea"/>
            </a:rPr>
            <a:t>为各种</a:t>
          </a:r>
          <a:r>
            <a:rPr lang="zh-CN" altLang="en-US" sz="28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存储管理特征采用的算法</a:t>
          </a:r>
        </a:p>
        <a:p>
          <a:pPr marL="457200" lvl="2" indent="-228600" algn="l" defTabSz="1066800" rtl="0">
            <a:lnSpc>
              <a:spcPct val="90000"/>
            </a:lnSpc>
            <a:spcBef>
              <a:spcPct val="0"/>
            </a:spcBef>
            <a:spcAft>
              <a:spcPct val="20000"/>
            </a:spcAft>
            <a:buChar char="•"/>
          </a:pPr>
          <a:r>
            <a:rPr lang="zh-CN" altLang="en-US" sz="2400" kern="1200" dirty="0">
              <a:solidFill>
                <a:schemeClr val="tx2"/>
              </a:solidFill>
              <a:latin typeface="黑体" panose="02010609060101010101" pitchFamily="49" charset="-122"/>
              <a:ea typeface="黑体" panose="02010609060101010101" pitchFamily="49" charset="-122"/>
              <a:cs typeface="+mn-cs"/>
            </a:rPr>
            <a:t>属于操作系统软件领域的问题，是本节的主题</a:t>
          </a:r>
        </a:p>
      </dsp:txBody>
      <dsp:txXfrm>
        <a:off x="0" y="847554"/>
        <a:ext cx="8305800" cy="2946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两种方法</a:t>
          </a:r>
          <a:r>
            <a:rPr lang="en-US" sz="2700" kern="1200" dirty="0"/>
            <a:t>:</a:t>
          </a:r>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请求</a:t>
          </a:r>
          <a:endParaRPr lang="en-US" altLang="zh-CN" sz="2700" kern="1200" dirty="0"/>
        </a:p>
        <a:p>
          <a:pPr marL="0" lvl="0" indent="0" algn="ctr" defTabSz="1200150">
            <a:lnSpc>
              <a:spcPct val="90000"/>
            </a:lnSpc>
            <a:spcBef>
              <a:spcPct val="0"/>
            </a:spcBef>
            <a:spcAft>
              <a:spcPct val="35000"/>
            </a:spcAft>
            <a:buNone/>
          </a:pPr>
          <a:r>
            <a:rPr lang="zh-CN" altLang="en-US" sz="2700" kern="1200" dirty="0"/>
            <a:t>调页</a:t>
          </a:r>
          <a:endParaRPr lang="en-US" sz="2700" kern="1200" dirty="0"/>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预调页</a:t>
          </a:r>
          <a:endParaRPr lang="en-US" sz="27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27ED02-0241-0946-B83A-2F008CF74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EA68354B-C43B-5E44-8025-76A6F0B5F1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694D97-959A-1E4B-8607-0EC68B7A667E}" type="datetimeFigureOut">
              <a:rPr kumimoji="1" lang="zh-CN" altLang="en-US" smtClean="0"/>
              <a:t>2020/5/12</a:t>
            </a:fld>
            <a:endParaRPr kumimoji="1" lang="zh-CN" altLang="en-US"/>
          </a:p>
        </p:txBody>
      </p:sp>
      <p:sp>
        <p:nvSpPr>
          <p:cNvPr id="4" name="页脚占位符 3">
            <a:extLst>
              <a:ext uri="{FF2B5EF4-FFF2-40B4-BE49-F238E27FC236}">
                <a16:creationId xmlns:a16="http://schemas.microsoft.com/office/drawing/2014/main" id="{E2F46137-FBE4-834B-A03F-873E2F5150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B33A4FC3-E6BF-194A-A9C3-585AA15924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3A7D46-B637-0442-BA0F-64E67D74AC8A}" type="slidenum">
              <a:rPr kumimoji="1" lang="zh-CN" altLang="en-US" smtClean="0"/>
              <a:t>‹#›</a:t>
            </a:fld>
            <a:endParaRPr kumimoji="1" lang="zh-CN" altLang="en-US"/>
          </a:p>
        </p:txBody>
      </p:sp>
    </p:spTree>
    <p:extLst>
      <p:ext uri="{BB962C8B-B14F-4D97-AF65-F5344CB8AC3E}">
        <p14:creationId xmlns:p14="http://schemas.microsoft.com/office/powerpoint/2010/main" val="1650220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037D9-F674-F041-8635-6434C780C9D5}" type="datetimeFigureOut">
              <a:rPr kumimoji="1" lang="zh-CN" altLang="en-US" smtClean="0"/>
              <a:t>2020/5/12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530F0-8A6B-D941-9AA8-D0A621BB4519}" type="slidenum">
              <a:rPr kumimoji="1" lang="zh-CN" altLang="en-US" smtClean="0"/>
              <a:t>‹#›</a:t>
            </a:fld>
            <a:endParaRPr kumimoji="1" lang="zh-CN" altLang="en-US"/>
          </a:p>
        </p:txBody>
      </p:sp>
    </p:spTree>
    <p:extLst>
      <p:ext uri="{BB962C8B-B14F-4D97-AF65-F5344CB8AC3E}">
        <p14:creationId xmlns:p14="http://schemas.microsoft.com/office/powerpoint/2010/main" val="295651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1E0259ED-3EEB-42AA-985D-FC982AE4F496}" type="slidenum">
              <a:rPr lang="zh-CN" altLang="en-US" smtClean="0">
                <a:solidFill>
                  <a:prstClr val="black"/>
                </a:solidFill>
              </a:rPr>
              <a:pPr>
                <a:defRPr/>
              </a:pPr>
              <a:t>1</a:t>
            </a:fld>
            <a:endParaRPr lang="zh-CN" altLang="en-US">
              <a:solidFill>
                <a:prstClr val="black"/>
              </a:solidFill>
            </a:endParaRPr>
          </a:p>
        </p:txBody>
      </p:sp>
    </p:spTree>
    <p:extLst>
      <p:ext uri="{BB962C8B-B14F-4D97-AF65-F5344CB8AC3E}">
        <p14:creationId xmlns:p14="http://schemas.microsoft.com/office/powerpoint/2010/main" val="44565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Complicating these matters is the effect of page size on the rate at which page</a:t>
            </a:r>
          </a:p>
          <a:p>
            <a:r>
              <a:rPr lang="en-US" sz="1200" kern="1200" baseline="0" dirty="0">
                <a:solidFill>
                  <a:schemeClr val="tx1"/>
                </a:solidFill>
                <a:latin typeface="+mn-lt"/>
                <a:ea typeface="+mn-ea"/>
                <a:cs typeface="+mn-cs"/>
              </a:rPr>
              <a:t>faults occur. This behavior, in general terms, is depicted in Figure 8.10a and is based</a:t>
            </a:r>
          </a:p>
          <a:p>
            <a:r>
              <a:rPr lang="en-US" sz="1200" kern="1200" baseline="0" dirty="0">
                <a:solidFill>
                  <a:schemeClr val="tx1"/>
                </a:solidFill>
                <a:latin typeface="+mn-lt"/>
                <a:ea typeface="+mn-ea"/>
                <a:cs typeface="+mn-cs"/>
              </a:rPr>
              <a:t>on the principle of locality. If the page size is very small, then ordinarily a relatively</a:t>
            </a:r>
          </a:p>
          <a:p>
            <a:r>
              <a:rPr lang="en-US" sz="1200" kern="1200" baseline="0" dirty="0">
                <a:solidFill>
                  <a:schemeClr val="tx1"/>
                </a:solidFill>
                <a:latin typeface="+mn-lt"/>
                <a:ea typeface="+mn-ea"/>
                <a:cs typeface="+mn-cs"/>
              </a:rPr>
              <a:t>large number of pages will be available in main memory for a process. After a time,</a:t>
            </a:r>
          </a:p>
          <a:p>
            <a:r>
              <a:rPr lang="en-US" sz="1200" kern="1200" baseline="0" dirty="0">
                <a:solidFill>
                  <a:schemeClr val="tx1"/>
                </a:solidFill>
                <a:latin typeface="+mn-lt"/>
                <a:ea typeface="+mn-ea"/>
                <a:cs typeface="+mn-cs"/>
              </a:rPr>
              <a:t>the pages in memory will all contain portions of the process near recent references.</a:t>
            </a:r>
          </a:p>
          <a:p>
            <a:r>
              <a:rPr lang="en-US" sz="1200" kern="1200" baseline="0" dirty="0">
                <a:solidFill>
                  <a:schemeClr val="tx1"/>
                </a:solidFill>
                <a:latin typeface="+mn-lt"/>
                <a:ea typeface="+mn-ea"/>
                <a:cs typeface="+mn-cs"/>
              </a:rPr>
              <a:t>Thus, the page fault rate should be low. As the size of the page is increased, each</a:t>
            </a:r>
          </a:p>
          <a:p>
            <a:r>
              <a:rPr lang="en-US" sz="1200" kern="1200" baseline="0" dirty="0">
                <a:solidFill>
                  <a:schemeClr val="tx1"/>
                </a:solidFill>
                <a:latin typeface="+mn-lt"/>
                <a:ea typeface="+mn-ea"/>
                <a:cs typeface="+mn-cs"/>
              </a:rPr>
              <a:t>individual page will contain locations further and further from any particular recent</a:t>
            </a:r>
          </a:p>
          <a:p>
            <a:r>
              <a:rPr lang="en-US" sz="1200" kern="1200" baseline="0" dirty="0">
                <a:solidFill>
                  <a:schemeClr val="tx1"/>
                </a:solidFill>
                <a:latin typeface="+mn-lt"/>
                <a:ea typeface="+mn-ea"/>
                <a:cs typeface="+mn-cs"/>
              </a:rPr>
              <a:t>reference. Thus the effect of the principle of locality is weakened and the page fault</a:t>
            </a:r>
          </a:p>
          <a:p>
            <a:r>
              <a:rPr lang="en-US" sz="1200" kern="1200" baseline="0" dirty="0">
                <a:solidFill>
                  <a:schemeClr val="tx1"/>
                </a:solidFill>
                <a:latin typeface="+mn-lt"/>
                <a:ea typeface="+mn-ea"/>
                <a:cs typeface="+mn-cs"/>
              </a:rPr>
              <a:t>rate begins to rise. Eventually, however, the page fault rate will begin to fall as the</a:t>
            </a:r>
          </a:p>
          <a:p>
            <a:r>
              <a:rPr lang="en-US" sz="1200" kern="1200" baseline="0" dirty="0">
                <a:solidFill>
                  <a:schemeClr val="tx1"/>
                </a:solidFill>
                <a:latin typeface="+mn-lt"/>
                <a:ea typeface="+mn-ea"/>
                <a:cs typeface="+mn-cs"/>
              </a:rPr>
              <a:t>size of a page approaches the size of the entire process (point </a:t>
            </a:r>
            <a:r>
              <a:rPr lang="en-US" sz="1200" i="1" kern="1200" baseline="0" dirty="0">
                <a:solidFill>
                  <a:schemeClr val="tx1"/>
                </a:solidFill>
                <a:latin typeface="+mn-lt"/>
                <a:ea typeface="+mn-ea"/>
                <a:cs typeface="+mn-cs"/>
              </a:rPr>
              <a:t>P in the diagram).</a:t>
            </a:r>
          </a:p>
          <a:p>
            <a:r>
              <a:rPr lang="en-US" sz="1200" kern="1200" baseline="0" dirty="0">
                <a:solidFill>
                  <a:schemeClr val="tx1"/>
                </a:solidFill>
                <a:latin typeface="+mn-lt"/>
                <a:ea typeface="+mn-ea"/>
                <a:cs typeface="+mn-cs"/>
              </a:rPr>
              <a:t>When a single page encompasses the entire process, there will be no page faults.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further complication is that the page fault rate is also determined by the</a:t>
            </a:r>
          </a:p>
          <a:p>
            <a:r>
              <a:rPr lang="en-US" sz="1200" kern="1200" baseline="0" dirty="0">
                <a:solidFill>
                  <a:schemeClr val="tx1"/>
                </a:solidFill>
                <a:latin typeface="+mn-lt"/>
                <a:ea typeface="+mn-ea"/>
                <a:cs typeface="+mn-cs"/>
              </a:rPr>
              <a:t>number of frames allocated to a process. Figure 8.10b shows that, for a fixed page</a:t>
            </a:r>
          </a:p>
          <a:p>
            <a:r>
              <a:rPr lang="en-US" sz="1200" kern="1200" baseline="0" dirty="0">
                <a:solidFill>
                  <a:schemeClr val="tx1"/>
                </a:solidFill>
                <a:latin typeface="+mn-lt"/>
                <a:ea typeface="+mn-ea"/>
                <a:cs typeface="+mn-cs"/>
              </a:rPr>
              <a:t>size, the fault rate drops as the number of pages maintained in main memory grows. </a:t>
            </a:r>
          </a:p>
          <a:p>
            <a:r>
              <a:rPr lang="en-US" sz="1200" kern="1200" baseline="0" dirty="0">
                <a:solidFill>
                  <a:schemeClr val="tx1"/>
                </a:solidFill>
                <a:latin typeface="+mn-lt"/>
                <a:ea typeface="+mn-ea"/>
                <a:cs typeface="+mn-cs"/>
              </a:rPr>
              <a:t>Thus, a software policy (the amount of memory to allocate to each process) interacts</a:t>
            </a:r>
          </a:p>
          <a:p>
            <a:r>
              <a:rPr lang="en-US" sz="1200" kern="1200" baseline="0" dirty="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225205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Table 8.3 lists the page sizes used on some machines.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419283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Finally, the design issue of page size is related to the size of physical main memory</a:t>
            </a:r>
          </a:p>
          <a:p>
            <a:r>
              <a:rPr lang="en-US" sz="1200" kern="1200" baseline="0" dirty="0">
                <a:solidFill>
                  <a:schemeClr val="tx1"/>
                </a:solidFill>
                <a:latin typeface="+mn-lt"/>
                <a:ea typeface="+mn-ea"/>
                <a:cs typeface="+mn-cs"/>
              </a:rPr>
              <a:t>and program size. At the same time that main memory is getting larger, the address</a:t>
            </a:r>
          </a:p>
          <a:p>
            <a:r>
              <a:rPr lang="en-US" sz="1200" kern="1200" baseline="0" dirty="0">
                <a:solidFill>
                  <a:schemeClr val="tx1"/>
                </a:solidFill>
                <a:latin typeface="+mn-lt"/>
                <a:ea typeface="+mn-ea"/>
                <a:cs typeface="+mn-cs"/>
              </a:rPr>
              <a:t>space used by applications is also growing. The trend is most obvious on personal</a:t>
            </a:r>
          </a:p>
          <a:p>
            <a:r>
              <a:rPr lang="en-US" sz="1200" kern="1200" baseline="0" dirty="0">
                <a:solidFill>
                  <a:schemeClr val="tx1"/>
                </a:solidFill>
                <a:latin typeface="+mn-lt"/>
                <a:ea typeface="+mn-ea"/>
                <a:cs typeface="+mn-cs"/>
              </a:rPr>
              <a:t>computers and workstations, where applications are becoming increasingly complex.</a:t>
            </a:r>
          </a:p>
          <a:p>
            <a:r>
              <a:rPr lang="en-US" sz="1200" kern="1200" baseline="0" dirty="0">
                <a:solidFill>
                  <a:schemeClr val="tx1"/>
                </a:solidFill>
                <a:latin typeface="+mn-lt"/>
                <a:ea typeface="+mn-ea"/>
                <a:cs typeface="+mn-cs"/>
              </a:rPr>
              <a:t>Furthermore, contemporary programming techniques used in large programs tend to</a:t>
            </a:r>
          </a:p>
          <a:p>
            <a:r>
              <a:rPr lang="en-US" sz="1200" kern="1200" baseline="0" dirty="0">
                <a:solidFill>
                  <a:schemeClr val="tx1"/>
                </a:solidFill>
                <a:latin typeface="+mn-lt"/>
                <a:ea typeface="+mn-ea"/>
                <a:cs typeface="+mn-cs"/>
              </a:rPr>
              <a:t>decrease the locality of references within a process [HUCK93]. For example,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Object-oriented techniques encourage the use of many small program and</a:t>
            </a:r>
          </a:p>
          <a:p>
            <a:r>
              <a:rPr lang="en-US" sz="1200" kern="1200" baseline="0" dirty="0">
                <a:solidFill>
                  <a:schemeClr val="tx1"/>
                </a:solidFill>
                <a:latin typeface="+mn-lt"/>
                <a:ea typeface="+mn-ea"/>
                <a:cs typeface="+mn-cs"/>
              </a:rPr>
              <a:t>data modules with references scattered over a relatively large number of objects</a:t>
            </a:r>
          </a:p>
          <a:p>
            <a:r>
              <a:rPr lang="en-US" sz="1200" kern="1200" baseline="0" dirty="0">
                <a:solidFill>
                  <a:schemeClr val="tx1"/>
                </a:solidFill>
                <a:latin typeface="+mn-lt"/>
                <a:ea typeface="+mn-ea"/>
                <a:cs typeface="+mn-cs"/>
              </a:rPr>
              <a:t>over a relatively short period of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Multithreaded applications may result in abrupt changes in the instruction</a:t>
            </a:r>
          </a:p>
          <a:p>
            <a:r>
              <a:rPr lang="en-US" sz="1200" kern="1200" baseline="0" dirty="0">
                <a:solidFill>
                  <a:schemeClr val="tx1"/>
                </a:solidFill>
                <a:latin typeface="+mn-lt"/>
                <a:ea typeface="+mn-ea"/>
                <a:cs typeface="+mn-cs"/>
              </a:rPr>
              <a:t>stream and in scattered memory references.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a given size of TLB, as the memory size of processes grows and as locality</a:t>
            </a:r>
          </a:p>
          <a:p>
            <a:r>
              <a:rPr lang="en-US" sz="1200" kern="1200" baseline="0" dirty="0">
                <a:solidFill>
                  <a:schemeClr val="tx1"/>
                </a:solidFill>
                <a:latin typeface="+mn-lt"/>
                <a:ea typeface="+mn-ea"/>
                <a:cs typeface="+mn-cs"/>
              </a:rPr>
              <a:t>decreases, the hit ratio on TLB accesses declines. Under these circumstances, the</a:t>
            </a:r>
          </a:p>
          <a:p>
            <a:r>
              <a:rPr lang="en-US" sz="1200" kern="1200" baseline="0" dirty="0">
                <a:solidFill>
                  <a:schemeClr val="tx1"/>
                </a:solidFill>
                <a:latin typeface="+mn-lt"/>
                <a:ea typeface="+mn-ea"/>
                <a:cs typeface="+mn-cs"/>
              </a:rPr>
              <a:t>TLB can become a performance bottleneck (e.g., see [CHEN92]).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way to improve TLB performance is to use a larger TLB with more</a:t>
            </a:r>
          </a:p>
          <a:p>
            <a:r>
              <a:rPr lang="en-US" sz="1200" kern="1200" baseline="0" dirty="0">
                <a:solidFill>
                  <a:schemeClr val="tx1"/>
                </a:solidFill>
                <a:latin typeface="+mn-lt"/>
                <a:ea typeface="+mn-ea"/>
                <a:cs typeface="+mn-cs"/>
              </a:rPr>
              <a:t>entries. However, TLB size interacts with other aspects of the hardware design,</a:t>
            </a:r>
          </a:p>
          <a:p>
            <a:r>
              <a:rPr lang="en-US" sz="1200" kern="1200" baseline="0" dirty="0">
                <a:solidFill>
                  <a:schemeClr val="tx1"/>
                </a:solidFill>
                <a:latin typeface="+mn-lt"/>
                <a:ea typeface="+mn-ea"/>
                <a:cs typeface="+mn-cs"/>
              </a:rPr>
              <a:t>such as the main memory cache and the number of memory accesses per instruction</a:t>
            </a:r>
          </a:p>
          <a:p>
            <a:r>
              <a:rPr lang="en-US" sz="1200" kern="1200" baseline="0" dirty="0">
                <a:solidFill>
                  <a:schemeClr val="tx1"/>
                </a:solidFill>
                <a:latin typeface="+mn-lt"/>
                <a:ea typeface="+mn-ea"/>
                <a:cs typeface="+mn-cs"/>
              </a:rPr>
              <a:t>cycle [TALL92]. The upshot is that TLB size is unlikely to grow as rapidly as main</a:t>
            </a:r>
          </a:p>
          <a:p>
            <a:r>
              <a:rPr lang="en-US" sz="1200" kern="1200" baseline="0" dirty="0">
                <a:solidFill>
                  <a:schemeClr val="tx1"/>
                </a:solidFill>
                <a:latin typeface="+mn-lt"/>
                <a:ea typeface="+mn-ea"/>
                <a:cs typeface="+mn-cs"/>
              </a:rPr>
              <a:t>memory size. An alternative is to use larger page sizes so that each page table entry</a:t>
            </a:r>
          </a:p>
          <a:p>
            <a:r>
              <a:rPr lang="en-US" sz="1200" kern="1200" baseline="0" dirty="0">
                <a:solidFill>
                  <a:schemeClr val="tx1"/>
                </a:solidFill>
                <a:latin typeface="+mn-lt"/>
                <a:ea typeface="+mn-ea"/>
                <a:cs typeface="+mn-cs"/>
              </a:rPr>
              <a:t>in the TLB refers to a larger block of memory. But we have just seen that the use of</a:t>
            </a:r>
          </a:p>
          <a:p>
            <a:r>
              <a:rPr lang="en-US" sz="1200" kern="1200" baseline="0" dirty="0">
                <a:solidFill>
                  <a:schemeClr val="tx1"/>
                </a:solidFill>
                <a:latin typeface="+mn-lt"/>
                <a:ea typeface="+mn-ea"/>
                <a:cs typeface="+mn-cs"/>
              </a:rPr>
              <a:t>large page sizes can lead to performance degradation.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Accordingly, a number of designers have investigated the use of multiple</a:t>
            </a:r>
          </a:p>
          <a:p>
            <a:r>
              <a:rPr lang="en-US" sz="1200" kern="1200" baseline="0" dirty="0">
                <a:solidFill>
                  <a:schemeClr val="tx1"/>
                </a:solidFill>
                <a:latin typeface="+mn-lt"/>
                <a:ea typeface="+mn-ea"/>
                <a:cs typeface="+mn-cs"/>
              </a:rPr>
              <a:t>page sizes [TALL92, KHAL93], and several microprocessor architectures support</a:t>
            </a:r>
          </a:p>
          <a:p>
            <a:r>
              <a:rPr lang="en-US" sz="1200" kern="1200" baseline="0" dirty="0">
                <a:solidFill>
                  <a:schemeClr val="tx1"/>
                </a:solidFill>
                <a:latin typeface="+mn-lt"/>
                <a:ea typeface="+mn-ea"/>
                <a:cs typeface="+mn-cs"/>
              </a:rPr>
              <a:t>multiple pages sizes, including MIPS R4000, Alpha, </a:t>
            </a:r>
            <a:r>
              <a:rPr lang="en-US" sz="1200" kern="1200" baseline="0" dirty="0" err="1">
                <a:solidFill>
                  <a:schemeClr val="tx1"/>
                </a:solidFill>
                <a:latin typeface="+mn-lt"/>
                <a:ea typeface="+mn-ea"/>
                <a:cs typeface="+mn-cs"/>
              </a:rPr>
              <a:t>UltraSPARC</a:t>
            </a:r>
            <a:r>
              <a:rPr lang="en-US" sz="1200" kern="1200" baseline="0" dirty="0">
                <a:solidFill>
                  <a:schemeClr val="tx1"/>
                </a:solidFill>
                <a:latin typeface="+mn-lt"/>
                <a:ea typeface="+mn-ea"/>
                <a:cs typeface="+mn-cs"/>
              </a:rPr>
              <a:t>, Pentium, and</a:t>
            </a:r>
          </a:p>
          <a:p>
            <a:r>
              <a:rPr lang="en-US" sz="1200" kern="1200" baseline="0" dirty="0">
                <a:solidFill>
                  <a:schemeClr val="tx1"/>
                </a:solidFill>
                <a:latin typeface="+mn-lt"/>
                <a:ea typeface="+mn-ea"/>
                <a:cs typeface="+mn-cs"/>
              </a:rPr>
              <a:t>IA-64. Multiple page sizes provide the flexibility needed to use a TLB effectively.</a:t>
            </a:r>
          </a:p>
          <a:p>
            <a:r>
              <a:rPr lang="en-US" sz="1200" kern="1200" baseline="0" dirty="0">
                <a:solidFill>
                  <a:schemeClr val="tx1"/>
                </a:solidFill>
                <a:latin typeface="+mn-lt"/>
                <a:ea typeface="+mn-ea"/>
                <a:cs typeface="+mn-cs"/>
              </a:rPr>
              <a:t>For example, large contiguous regions in the address space of a process, such as program</a:t>
            </a:r>
          </a:p>
          <a:p>
            <a:r>
              <a:rPr lang="en-US" sz="1200" kern="1200" baseline="0" dirty="0">
                <a:solidFill>
                  <a:schemeClr val="tx1"/>
                </a:solidFill>
                <a:latin typeface="+mn-lt"/>
                <a:ea typeface="+mn-ea"/>
                <a:cs typeface="+mn-cs"/>
              </a:rPr>
              <a:t>instructions, may be mapped using a small number of large pages rather than</a:t>
            </a:r>
          </a:p>
          <a:p>
            <a:r>
              <a:rPr lang="en-US" sz="1200" kern="1200" baseline="0" dirty="0">
                <a:solidFill>
                  <a:schemeClr val="tx1"/>
                </a:solidFill>
                <a:latin typeface="+mn-lt"/>
                <a:ea typeface="+mn-ea"/>
                <a:cs typeface="+mn-cs"/>
              </a:rPr>
              <a:t>a large number of small pages, while thread stacks may be mapped using the small</a:t>
            </a:r>
          </a:p>
          <a:p>
            <a:r>
              <a:rPr lang="en-US" sz="1200" kern="1200" baseline="0" dirty="0">
                <a:solidFill>
                  <a:schemeClr val="tx1"/>
                </a:solidFill>
                <a:latin typeface="+mn-lt"/>
                <a:ea typeface="+mn-ea"/>
                <a:cs typeface="+mn-cs"/>
              </a:rPr>
              <a:t>page size. However, most commercial operating systems still support only one page</a:t>
            </a:r>
          </a:p>
          <a:p>
            <a:r>
              <a:rPr lang="en-US" sz="1200" kern="1200" baseline="0" dirty="0">
                <a:solidFill>
                  <a:schemeClr val="tx1"/>
                </a:solidFill>
                <a:latin typeface="+mn-lt"/>
                <a:ea typeface="+mn-ea"/>
                <a:cs typeface="+mn-cs"/>
              </a:rPr>
              <a:t>size, regardless of the capability of the underlying hardware. The reason for this is</a:t>
            </a:r>
          </a:p>
          <a:p>
            <a:r>
              <a:rPr lang="en-US" sz="1200" kern="1200" baseline="0" dirty="0">
                <a:solidFill>
                  <a:schemeClr val="tx1"/>
                </a:solidFill>
                <a:latin typeface="+mn-lt"/>
                <a:ea typeface="+mn-ea"/>
                <a:cs typeface="+mn-cs"/>
              </a:rPr>
              <a:t>that page size affects many aspects of the operating system; thus, a change to multiple</a:t>
            </a:r>
          </a:p>
          <a:p>
            <a:r>
              <a:rPr lang="en-US" sz="1200" kern="1200" baseline="0" dirty="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418004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NZ" dirty="0"/>
              <a:t>Segmentation allows the programmer to view memory as consisting of multiple address spaces or segments. </a:t>
            </a:r>
          </a:p>
          <a:p>
            <a:r>
              <a:rPr lang="en-NZ" dirty="0"/>
              <a:t>Segments may be of unequal, indeed dynamic, size. </a:t>
            </a:r>
          </a:p>
          <a:p>
            <a:r>
              <a:rPr lang="en-NZ" dirty="0"/>
              <a:t>Memory references consist of a form of address (segment number, offset).</a:t>
            </a:r>
          </a:p>
          <a:p>
            <a:endParaRPr lang="en-NZ" dirty="0"/>
          </a:p>
          <a:p>
            <a:r>
              <a:rPr lang="en-NZ" dirty="0"/>
              <a:t>This organization has a number of advantages to the programmer over a nonsegmented address space:</a:t>
            </a:r>
          </a:p>
          <a:p>
            <a:endParaRPr lang="en-NZ" dirty="0"/>
          </a:p>
          <a:p>
            <a:pPr marL="228600" indent="-228600">
              <a:buAutoNum type="arabicPeriod"/>
            </a:pPr>
            <a:r>
              <a:rPr lang="en-NZ" b="1" dirty="0"/>
              <a:t>It simplifies the handling of growing data structures</a:t>
            </a:r>
            <a:r>
              <a:rPr lang="en-NZ" dirty="0"/>
              <a:t>. </a:t>
            </a:r>
          </a:p>
          <a:p>
            <a:pPr marL="685800" lvl="1" indent="-228600">
              <a:buFont typeface="Arial" pitchFamily="34" charset="0"/>
              <a:buChar char="•"/>
            </a:pPr>
            <a:r>
              <a:rPr lang="en-NZ" dirty="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a:p>
          <a:p>
            <a:r>
              <a:rPr lang="en-NZ" dirty="0"/>
              <a:t>2. </a:t>
            </a:r>
            <a:r>
              <a:rPr lang="en-NZ" b="1" dirty="0"/>
              <a:t>It allows programs to be altered and recompiled independently, </a:t>
            </a:r>
          </a:p>
          <a:p>
            <a:pPr lvl="1">
              <a:buFont typeface="Arial" pitchFamily="34" charset="0"/>
              <a:buChar char="•"/>
            </a:pPr>
            <a:r>
              <a:rPr lang="en-NZ" b="1" dirty="0"/>
              <a:t> </a:t>
            </a:r>
            <a:r>
              <a:rPr lang="en-NZ" dirty="0"/>
              <a:t>without requiring the entire set of programs to be relinked and reloaded.</a:t>
            </a:r>
          </a:p>
          <a:p>
            <a:pPr lvl="1">
              <a:buFont typeface="Arial" pitchFamily="34" charset="0"/>
              <a:buChar char="•"/>
            </a:pPr>
            <a:r>
              <a:rPr lang="en-NZ" dirty="0"/>
              <a:t> Again, this is accomplished using multiple segments.</a:t>
            </a:r>
          </a:p>
          <a:p>
            <a:pPr lvl="1">
              <a:buFont typeface="Arial" pitchFamily="34" charset="0"/>
              <a:buNone/>
            </a:pPr>
            <a:endParaRPr lang="en-NZ" dirty="0"/>
          </a:p>
          <a:p>
            <a:r>
              <a:rPr lang="en-NZ" dirty="0"/>
              <a:t>3. </a:t>
            </a:r>
            <a:r>
              <a:rPr lang="en-NZ" b="1" dirty="0"/>
              <a:t>It lends itself to sharing among processes</a:t>
            </a:r>
            <a:r>
              <a:rPr lang="en-NZ" dirty="0"/>
              <a:t>. </a:t>
            </a:r>
          </a:p>
          <a:p>
            <a:pPr lvl="1">
              <a:buFont typeface="Arial" pitchFamily="34" charset="0"/>
              <a:buChar char="•"/>
            </a:pPr>
            <a:r>
              <a:rPr lang="en-NZ" dirty="0"/>
              <a:t> A programmer can place a utility program or a useful table of data in a segment that can be referenced by other processes.</a:t>
            </a:r>
          </a:p>
          <a:p>
            <a:pPr lvl="1">
              <a:buFont typeface="Arial" pitchFamily="34" charset="0"/>
              <a:buNone/>
            </a:pPr>
            <a:endParaRPr lang="en-NZ" dirty="0"/>
          </a:p>
          <a:p>
            <a:r>
              <a:rPr lang="en-NZ" dirty="0"/>
              <a:t>4. </a:t>
            </a:r>
            <a:r>
              <a:rPr lang="en-NZ" b="1" dirty="0"/>
              <a:t>It lends itself to protection.</a:t>
            </a:r>
          </a:p>
          <a:p>
            <a:pPr lvl="1">
              <a:buFont typeface="Arial" pitchFamily="34" charset="0"/>
              <a:buChar char="•"/>
            </a:pPr>
            <a:r>
              <a:rPr lang="en-NZ" b="1" dirty="0"/>
              <a:t> </a:t>
            </a:r>
            <a:r>
              <a:rPr lang="en-NZ" dirty="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241944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a:solidFill>
                  <a:schemeClr val="tx1"/>
                </a:solidFill>
                <a:latin typeface="+mn-lt"/>
                <a:ea typeface="+mn-ea"/>
                <a:cs typeface="+mn-cs"/>
              </a:rPr>
              <a:t>In the discussion of simple segmentation, we indicated that each</a:t>
            </a:r>
          </a:p>
          <a:p>
            <a:r>
              <a:rPr lang="en-US" sz="1200" kern="1200" baseline="0" dirty="0">
                <a:solidFill>
                  <a:schemeClr val="tx1"/>
                </a:solidFill>
                <a:latin typeface="+mn-lt"/>
                <a:ea typeface="+mn-ea"/>
                <a:cs typeface="+mn-cs"/>
              </a:rPr>
              <a:t>process has its own segment table, and when all of its segments are loaded into main</a:t>
            </a:r>
          </a:p>
          <a:p>
            <a:r>
              <a:rPr lang="en-US" sz="1200" kern="1200" baseline="0" dirty="0">
                <a:solidFill>
                  <a:schemeClr val="tx1"/>
                </a:solidFill>
                <a:latin typeface="+mn-lt"/>
                <a:ea typeface="+mn-ea"/>
                <a:cs typeface="+mn-cs"/>
              </a:rPr>
              <a:t>memory, the segment table for a process is created and loaded into main memory.</a:t>
            </a:r>
          </a:p>
          <a:p>
            <a:r>
              <a:rPr lang="en-US" sz="1200" kern="1200" baseline="0" dirty="0">
                <a:solidFill>
                  <a:schemeClr val="tx1"/>
                </a:solidFill>
                <a:latin typeface="+mn-lt"/>
                <a:ea typeface="+mn-ea"/>
                <a:cs typeface="+mn-cs"/>
              </a:rPr>
              <a:t>Each segment table entry contains the starting address of the corresponding segment</a:t>
            </a:r>
          </a:p>
          <a:p>
            <a:r>
              <a:rPr lang="en-US" sz="1200" kern="1200" baseline="0" dirty="0">
                <a:solidFill>
                  <a:schemeClr val="tx1"/>
                </a:solidFill>
                <a:latin typeface="+mn-lt"/>
                <a:ea typeface="+mn-ea"/>
                <a:cs typeface="+mn-cs"/>
              </a:rPr>
              <a:t>in main memory, as well as the length of the segment. The same device, a segment</a:t>
            </a:r>
          </a:p>
          <a:p>
            <a:r>
              <a:rPr lang="en-US" sz="1200" kern="1200" baseline="0" dirty="0">
                <a:solidFill>
                  <a:schemeClr val="tx1"/>
                </a:solidFill>
                <a:latin typeface="+mn-lt"/>
                <a:ea typeface="+mn-ea"/>
                <a:cs typeface="+mn-cs"/>
              </a:rPr>
              <a:t>table, is needed when we consider a virtual memory scheme based on segmentation.</a:t>
            </a:r>
          </a:p>
          <a:p>
            <a:r>
              <a:rPr lang="en-US" sz="1200" kern="1200" baseline="0" dirty="0">
                <a:solidFill>
                  <a:schemeClr val="tx1"/>
                </a:solidFill>
                <a:latin typeface="+mn-lt"/>
                <a:ea typeface="+mn-ea"/>
                <a:cs typeface="+mn-cs"/>
              </a:rPr>
              <a:t>Again, it is typical to associate a unique segment table with each process. In this</a:t>
            </a:r>
          </a:p>
          <a:p>
            <a:r>
              <a:rPr lang="en-US" sz="1200" kern="1200" baseline="0" dirty="0">
                <a:solidFill>
                  <a:schemeClr val="tx1"/>
                </a:solidFill>
                <a:latin typeface="+mn-lt"/>
                <a:ea typeface="+mn-ea"/>
                <a:cs typeface="+mn-cs"/>
              </a:rPr>
              <a:t>case, however, the segment table entries become more complex ( Figure 8.1b ).</a:t>
            </a:r>
          </a:p>
          <a:p>
            <a:r>
              <a:rPr lang="en-US" sz="1200" kern="1200" baseline="0" dirty="0">
                <a:solidFill>
                  <a:schemeClr val="tx1"/>
                </a:solidFill>
                <a:latin typeface="+mn-lt"/>
                <a:ea typeface="+mn-ea"/>
                <a:cs typeface="+mn-cs"/>
              </a:rPr>
              <a:t>Because only some of the segments of a process may be in main memory, a bit is</a:t>
            </a:r>
          </a:p>
          <a:p>
            <a:r>
              <a:rPr lang="en-US" sz="1200" kern="1200" baseline="0" dirty="0">
                <a:solidFill>
                  <a:schemeClr val="tx1"/>
                </a:solidFill>
                <a:latin typeface="+mn-lt"/>
                <a:ea typeface="+mn-ea"/>
                <a:cs typeface="+mn-cs"/>
              </a:rPr>
              <a:t>needed in each segment table entry to indicate whether the corresponding segment</a:t>
            </a:r>
          </a:p>
          <a:p>
            <a:r>
              <a:rPr lang="en-US" sz="1200" kern="1200" baseline="0" dirty="0">
                <a:solidFill>
                  <a:schemeClr val="tx1"/>
                </a:solidFill>
                <a:latin typeface="+mn-lt"/>
                <a:ea typeface="+mn-ea"/>
                <a:cs typeface="+mn-cs"/>
              </a:rPr>
              <a:t>is present in main memory or not. If the bit indicates that the segment is in memory,</a:t>
            </a:r>
          </a:p>
          <a:p>
            <a:r>
              <a:rPr lang="en-US" sz="1200" kern="1200" baseline="0" dirty="0">
                <a:solidFill>
                  <a:schemeClr val="tx1"/>
                </a:solidFill>
                <a:latin typeface="+mn-lt"/>
                <a:ea typeface="+mn-ea"/>
                <a:cs typeface="+mn-cs"/>
              </a:rPr>
              <a:t>then the entry also includes the starting address and length of that segment.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control bit in the segmentation table entry is a modify bit, indicating</a:t>
            </a:r>
          </a:p>
          <a:p>
            <a:r>
              <a:rPr lang="en-US" sz="1200" kern="1200" baseline="0" dirty="0">
                <a:solidFill>
                  <a:schemeClr val="tx1"/>
                </a:solidFill>
                <a:latin typeface="+mn-lt"/>
                <a:ea typeface="+mn-ea"/>
                <a:cs typeface="+mn-cs"/>
              </a:rPr>
              <a:t>whether the contents of the corresponding segment have been altered since the segment</a:t>
            </a:r>
          </a:p>
          <a:p>
            <a:r>
              <a:rPr lang="en-US" sz="1200" kern="1200" baseline="0" dirty="0">
                <a:solidFill>
                  <a:schemeClr val="tx1"/>
                </a:solidFill>
                <a:latin typeface="+mn-lt"/>
                <a:ea typeface="+mn-ea"/>
                <a:cs typeface="+mn-cs"/>
              </a:rPr>
              <a:t>was last loaded into main memory. If there has been no change, then it is not</a:t>
            </a:r>
          </a:p>
          <a:p>
            <a:r>
              <a:rPr lang="en-US" sz="1200" kern="1200" baseline="0" dirty="0">
                <a:solidFill>
                  <a:schemeClr val="tx1"/>
                </a:solidFill>
                <a:latin typeface="+mn-lt"/>
                <a:ea typeface="+mn-ea"/>
                <a:cs typeface="+mn-cs"/>
              </a:rPr>
              <a:t>necessary to write the segment out when it comes time to replace the segment in the</a:t>
            </a:r>
          </a:p>
          <a:p>
            <a:r>
              <a:rPr lang="en-US" sz="1200" kern="1200" baseline="0" dirty="0">
                <a:solidFill>
                  <a:schemeClr val="tx1"/>
                </a:solidFill>
                <a:latin typeface="+mn-lt"/>
                <a:ea typeface="+mn-ea"/>
                <a:cs typeface="+mn-cs"/>
              </a:rPr>
              <a:t>frame that it currently occupies. Other control bits may also be present. For example,</a:t>
            </a:r>
          </a:p>
          <a:p>
            <a:r>
              <a:rPr lang="en-US" sz="1200" kern="1200" baseline="0" dirty="0">
                <a:solidFill>
                  <a:schemeClr val="tx1"/>
                </a:solidFill>
                <a:latin typeface="+mn-lt"/>
                <a:ea typeface="+mn-ea"/>
                <a:cs typeface="+mn-cs"/>
              </a:rPr>
              <a:t>if protection or sharing is managed at the segment level, then bits for that purpose</a:t>
            </a:r>
          </a:p>
          <a:p>
            <a:r>
              <a:rPr lang="en-US" sz="1200" kern="1200" baseline="0" dirty="0">
                <a:solidFill>
                  <a:schemeClr val="tx1"/>
                </a:solidFill>
                <a:latin typeface="+mn-lt"/>
                <a:ea typeface="+mn-ea"/>
                <a:cs typeface="+mn-cs"/>
              </a:rPr>
              <a:t>will be required.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3894104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basic mechanism for reading a word from memory involves the translation</a:t>
            </a:r>
          </a:p>
          <a:p>
            <a:r>
              <a:rPr lang="en-US" sz="1200" kern="1200" baseline="0" dirty="0">
                <a:solidFill>
                  <a:schemeClr val="tx1"/>
                </a:solidFill>
                <a:latin typeface="+mn-lt"/>
                <a:ea typeface="+mn-ea"/>
                <a:cs typeface="+mn-cs"/>
              </a:rPr>
              <a:t>of a virtual, or logical, address, consisting of segment number and offset, into a physical</a:t>
            </a:r>
          </a:p>
          <a:p>
            <a:r>
              <a:rPr lang="en-US" sz="1200" kern="1200" baseline="0" dirty="0">
                <a:solidFill>
                  <a:schemeClr val="tx1"/>
                </a:solidFill>
                <a:latin typeface="+mn-lt"/>
                <a:ea typeface="+mn-ea"/>
                <a:cs typeface="+mn-cs"/>
              </a:rPr>
              <a:t>address, using a segment table. Because the segment table is of variable length,</a:t>
            </a:r>
          </a:p>
          <a:p>
            <a:r>
              <a:rPr lang="en-US" sz="1200" kern="1200" baseline="0" dirty="0">
                <a:solidFill>
                  <a:schemeClr val="tx1"/>
                </a:solidFill>
                <a:latin typeface="+mn-lt"/>
                <a:ea typeface="+mn-ea"/>
                <a:cs typeface="+mn-cs"/>
              </a:rPr>
              <a:t>depending on the size of the process, we cannot expect to hold it in registers. Instead,</a:t>
            </a:r>
          </a:p>
          <a:p>
            <a:r>
              <a:rPr lang="en-US" sz="1200" kern="1200" baseline="0" dirty="0">
                <a:solidFill>
                  <a:schemeClr val="tx1"/>
                </a:solidFill>
                <a:latin typeface="+mn-lt"/>
                <a:ea typeface="+mn-ea"/>
                <a:cs typeface="+mn-cs"/>
              </a:rPr>
              <a:t>it must be in main memory to be accessed. Figure 8.11 suggests a hardware implementation</a:t>
            </a:r>
          </a:p>
          <a:p>
            <a:r>
              <a:rPr lang="en-US" sz="1200" kern="1200" baseline="0" dirty="0">
                <a:solidFill>
                  <a:schemeClr val="tx1"/>
                </a:solidFill>
                <a:latin typeface="+mn-lt"/>
                <a:ea typeface="+mn-ea"/>
                <a:cs typeface="+mn-cs"/>
              </a:rPr>
              <a:t>of this scheme (note similarity to Figure 8.2 ). When a particular process</a:t>
            </a:r>
          </a:p>
          <a:p>
            <a:r>
              <a:rPr lang="en-US" sz="1200" kern="1200" baseline="0" dirty="0">
                <a:solidFill>
                  <a:schemeClr val="tx1"/>
                </a:solidFill>
                <a:latin typeface="+mn-lt"/>
                <a:ea typeface="+mn-ea"/>
                <a:cs typeface="+mn-cs"/>
              </a:rPr>
              <a:t>is running, a register holds the starting address of the segment table for that process.</a:t>
            </a:r>
          </a:p>
          <a:p>
            <a:r>
              <a:rPr lang="en-US" sz="1200" kern="1200" baseline="0" dirty="0">
                <a:solidFill>
                  <a:schemeClr val="tx1"/>
                </a:solidFill>
                <a:latin typeface="+mn-lt"/>
                <a:ea typeface="+mn-ea"/>
                <a:cs typeface="+mn-cs"/>
              </a:rPr>
              <a:t>The segment number of a virtual address is used to index that table and look up the</a:t>
            </a:r>
          </a:p>
          <a:p>
            <a:r>
              <a:rPr lang="en-US" sz="1200" kern="1200" baseline="0" dirty="0">
                <a:solidFill>
                  <a:schemeClr val="tx1"/>
                </a:solidFill>
                <a:latin typeface="+mn-lt"/>
                <a:ea typeface="+mn-ea"/>
                <a:cs typeface="+mn-cs"/>
              </a:rPr>
              <a:t>corresponding main memory address for the start of the segment. This is added to</a:t>
            </a:r>
          </a:p>
          <a:p>
            <a:r>
              <a:rPr lang="en-US" sz="1200" kern="1200" baseline="0" dirty="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3356462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Both paging and segmentation have their strengths. Paging, which is transparent</a:t>
            </a:r>
          </a:p>
          <a:p>
            <a:r>
              <a:rPr lang="en-US" sz="1200" kern="1200" baseline="0" dirty="0">
                <a:solidFill>
                  <a:schemeClr val="tx1"/>
                </a:solidFill>
                <a:latin typeface="+mn-lt"/>
                <a:ea typeface="+mn-ea"/>
                <a:cs typeface="+mn-cs"/>
              </a:rPr>
              <a:t>to the programmer, eliminates external fragmentation and thus provides efficient</a:t>
            </a:r>
          </a:p>
          <a:p>
            <a:r>
              <a:rPr lang="en-US" sz="1200" kern="1200" baseline="0" dirty="0">
                <a:solidFill>
                  <a:schemeClr val="tx1"/>
                </a:solidFill>
                <a:latin typeface="+mn-lt"/>
                <a:ea typeface="+mn-ea"/>
                <a:cs typeface="+mn-cs"/>
              </a:rPr>
              <a:t>use of main memory. In addition, because the pieces that are moved in and out of</a:t>
            </a:r>
          </a:p>
          <a:p>
            <a:r>
              <a:rPr lang="en-US" sz="1200" kern="1200" baseline="0" dirty="0">
                <a:solidFill>
                  <a:schemeClr val="tx1"/>
                </a:solidFill>
                <a:latin typeface="+mn-lt"/>
                <a:ea typeface="+mn-ea"/>
                <a:cs typeface="+mn-cs"/>
              </a:rPr>
              <a:t>main memory are of fixed, equal size, it is possible to develop sophisticated memory</a:t>
            </a:r>
          </a:p>
          <a:p>
            <a:r>
              <a:rPr lang="en-US" sz="1200" kern="1200" baseline="0" dirty="0">
                <a:solidFill>
                  <a:schemeClr val="tx1"/>
                </a:solidFill>
                <a:latin typeface="+mn-lt"/>
                <a:ea typeface="+mn-ea"/>
                <a:cs typeface="+mn-cs"/>
              </a:rPr>
              <a:t>management algorithms that exploit the behavior of programs, as we shall see.</a:t>
            </a:r>
          </a:p>
          <a:p>
            <a:r>
              <a:rPr lang="en-US" sz="1200" kern="1200" baseline="0" dirty="0">
                <a:solidFill>
                  <a:schemeClr val="tx1"/>
                </a:solidFill>
                <a:latin typeface="+mn-lt"/>
                <a:ea typeface="+mn-ea"/>
                <a:cs typeface="+mn-cs"/>
              </a:rPr>
              <a:t>Segmentation, which is visible to the programmer, has the strengths listed earlier,</a:t>
            </a:r>
          </a:p>
          <a:p>
            <a:r>
              <a:rPr lang="en-US" sz="1200" kern="1200" baseline="0" dirty="0">
                <a:solidFill>
                  <a:schemeClr val="tx1"/>
                </a:solidFill>
                <a:latin typeface="+mn-lt"/>
                <a:ea typeface="+mn-ea"/>
                <a:cs typeface="+mn-cs"/>
              </a:rPr>
              <a:t>including the ability to handle growing data structures, modularity, and support</a:t>
            </a:r>
          </a:p>
          <a:p>
            <a:r>
              <a:rPr lang="en-US" sz="1200" kern="1200" baseline="0" dirty="0">
                <a:solidFill>
                  <a:schemeClr val="tx1"/>
                </a:solidFill>
                <a:latin typeface="+mn-lt"/>
                <a:ea typeface="+mn-ea"/>
                <a:cs typeface="+mn-cs"/>
              </a:rPr>
              <a:t>for sharing and protection. To combine the advantages of both, some systems are</a:t>
            </a:r>
          </a:p>
          <a:p>
            <a:r>
              <a:rPr lang="en-US" sz="1200" kern="1200" baseline="0" dirty="0">
                <a:solidFill>
                  <a:schemeClr val="tx1"/>
                </a:solidFill>
                <a:latin typeface="+mn-lt"/>
                <a:ea typeface="+mn-ea"/>
                <a:cs typeface="+mn-cs"/>
              </a:rPr>
              <a:t>equipped with processor hardware and operating system software to provide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 combined paging/segmentation system, a user’s address space is broken</a:t>
            </a:r>
          </a:p>
          <a:p>
            <a:r>
              <a:rPr lang="en-US" sz="1200" kern="1200" baseline="0" dirty="0">
                <a:solidFill>
                  <a:schemeClr val="tx1"/>
                </a:solidFill>
                <a:latin typeface="+mn-lt"/>
                <a:ea typeface="+mn-ea"/>
                <a:cs typeface="+mn-cs"/>
              </a:rPr>
              <a:t>up into a number of segments, at the discretion of the programmer. Each segment</a:t>
            </a:r>
          </a:p>
          <a:p>
            <a:r>
              <a:rPr lang="en-US" sz="1200" kern="1200" baseline="0" dirty="0">
                <a:solidFill>
                  <a:schemeClr val="tx1"/>
                </a:solidFill>
                <a:latin typeface="+mn-lt"/>
                <a:ea typeface="+mn-ea"/>
                <a:cs typeface="+mn-cs"/>
              </a:rPr>
              <a:t>is, in turn, broken up into a number of fixed-size pages, which are equal in length to</a:t>
            </a:r>
          </a:p>
          <a:p>
            <a:r>
              <a:rPr lang="en-US" sz="1200" kern="1200" baseline="0" dirty="0">
                <a:solidFill>
                  <a:schemeClr val="tx1"/>
                </a:solidFill>
                <a:latin typeface="+mn-lt"/>
                <a:ea typeface="+mn-ea"/>
                <a:cs typeface="+mn-cs"/>
              </a:rPr>
              <a:t>a main memory frame. If a segment has length less than that of a page, the segment</a:t>
            </a:r>
          </a:p>
          <a:p>
            <a:r>
              <a:rPr lang="en-US" sz="1200" kern="1200" baseline="0" dirty="0">
                <a:solidFill>
                  <a:schemeClr val="tx1"/>
                </a:solidFill>
                <a:latin typeface="+mn-lt"/>
                <a:ea typeface="+mn-ea"/>
                <a:cs typeface="+mn-cs"/>
              </a:rPr>
              <a:t>occupies just one page. From the programmer’s point of view, a logical address still</a:t>
            </a:r>
          </a:p>
          <a:p>
            <a:r>
              <a:rPr lang="en-US" sz="1200" kern="1200" baseline="0" dirty="0">
                <a:solidFill>
                  <a:schemeClr val="tx1"/>
                </a:solidFill>
                <a:latin typeface="+mn-lt"/>
                <a:ea typeface="+mn-ea"/>
                <a:cs typeface="+mn-cs"/>
              </a:rPr>
              <a:t>consists of a segment number and a segment offset. From the system’s point of view,</a:t>
            </a:r>
          </a:p>
          <a:p>
            <a:r>
              <a:rPr lang="en-US" sz="1200" kern="1200" baseline="0" dirty="0">
                <a:solidFill>
                  <a:schemeClr val="tx1"/>
                </a:solidFill>
                <a:latin typeface="+mn-lt"/>
                <a:ea typeface="+mn-ea"/>
                <a:cs typeface="+mn-cs"/>
              </a:rPr>
              <a:t>the segment offset is viewed as a page number and page offset for a page within the</a:t>
            </a:r>
          </a:p>
          <a:p>
            <a:r>
              <a:rPr lang="en-US" sz="1200" kern="1200" baseline="0" dirty="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extLst>
      <p:ext uri="{BB962C8B-B14F-4D97-AF65-F5344CB8AC3E}">
        <p14:creationId xmlns:p14="http://schemas.microsoft.com/office/powerpoint/2010/main" val="4969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8.12 suggests a structure to support combined paging/segmentation</a:t>
            </a:r>
          </a:p>
          <a:p>
            <a:r>
              <a:rPr lang="en-US" sz="1200" kern="1200" baseline="0" dirty="0">
                <a:solidFill>
                  <a:schemeClr val="tx1"/>
                </a:solidFill>
                <a:latin typeface="+mn-lt"/>
                <a:ea typeface="+mn-ea"/>
                <a:cs typeface="+mn-cs"/>
              </a:rPr>
              <a:t>(note similarity to Figure 8.4 ). Associated with each process is a segment table and</a:t>
            </a:r>
          </a:p>
          <a:p>
            <a:r>
              <a:rPr lang="en-US" sz="1200" kern="1200" baseline="0" dirty="0">
                <a:solidFill>
                  <a:schemeClr val="tx1"/>
                </a:solidFill>
                <a:latin typeface="+mn-lt"/>
                <a:ea typeface="+mn-ea"/>
                <a:cs typeface="+mn-cs"/>
              </a:rPr>
              <a:t>a number of page tables, one per process segment. When a particular process is</a:t>
            </a:r>
          </a:p>
          <a:p>
            <a:r>
              <a:rPr lang="en-US" sz="1200" kern="1200" baseline="0" dirty="0">
                <a:solidFill>
                  <a:schemeClr val="tx1"/>
                </a:solidFill>
                <a:latin typeface="+mn-lt"/>
                <a:ea typeface="+mn-ea"/>
                <a:cs typeface="+mn-cs"/>
              </a:rPr>
              <a:t>running, a register holds the starting address of the segment table for that process.</a:t>
            </a:r>
          </a:p>
          <a:p>
            <a:r>
              <a:rPr lang="en-US" sz="1200" kern="1200" baseline="0" dirty="0">
                <a:solidFill>
                  <a:schemeClr val="tx1"/>
                </a:solidFill>
                <a:latin typeface="+mn-lt"/>
                <a:ea typeface="+mn-ea"/>
                <a:cs typeface="+mn-cs"/>
              </a:rPr>
              <a:t>Presented with a virtual address, the processor uses the segment number portion to</a:t>
            </a:r>
          </a:p>
          <a:p>
            <a:r>
              <a:rPr lang="en-US" sz="1200" kern="1200" baseline="0" dirty="0">
                <a:solidFill>
                  <a:schemeClr val="tx1"/>
                </a:solidFill>
                <a:latin typeface="+mn-lt"/>
                <a:ea typeface="+mn-ea"/>
                <a:cs typeface="+mn-cs"/>
              </a:rPr>
              <a:t>index into the process segment table to find the page table for that segment. Then</a:t>
            </a:r>
          </a:p>
          <a:p>
            <a:r>
              <a:rPr lang="en-US" sz="1200" kern="1200" baseline="0" dirty="0">
                <a:solidFill>
                  <a:schemeClr val="tx1"/>
                </a:solidFill>
                <a:latin typeface="+mn-lt"/>
                <a:ea typeface="+mn-ea"/>
                <a:cs typeface="+mn-cs"/>
              </a:rPr>
              <a:t>the page number portion of the virtual address is used to index the page table and</a:t>
            </a:r>
          </a:p>
          <a:p>
            <a:r>
              <a:rPr lang="en-US" sz="1200" kern="1200" baseline="0" dirty="0">
                <a:solidFill>
                  <a:schemeClr val="tx1"/>
                </a:solidFill>
                <a:latin typeface="+mn-lt"/>
                <a:ea typeface="+mn-ea"/>
                <a:cs typeface="+mn-cs"/>
              </a:rPr>
              <a:t>look up the corresponding frame number. This is combined with the offset portion</a:t>
            </a:r>
          </a:p>
          <a:p>
            <a:r>
              <a:rPr lang="en-US" sz="1200" kern="1200" baseline="0" dirty="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extLst>
      <p:ext uri="{BB962C8B-B14F-4D97-AF65-F5344CB8AC3E}">
        <p14:creationId xmlns:p14="http://schemas.microsoft.com/office/powerpoint/2010/main" val="4125536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Segmentation lends itself to the implementation of protection and sharing policies.</a:t>
            </a:r>
          </a:p>
          <a:p>
            <a:r>
              <a:rPr lang="en-US" sz="1200" kern="1200" baseline="0" dirty="0">
                <a:solidFill>
                  <a:schemeClr val="tx1"/>
                </a:solidFill>
                <a:latin typeface="+mn-lt"/>
                <a:ea typeface="+mn-ea"/>
                <a:cs typeface="+mn-cs"/>
              </a:rPr>
              <a:t>Because each segment table entry includes a length as well as a base address, a program</a:t>
            </a:r>
          </a:p>
          <a:p>
            <a:r>
              <a:rPr lang="en-US" sz="1200" kern="1200" baseline="0" dirty="0">
                <a:solidFill>
                  <a:schemeClr val="tx1"/>
                </a:solidFill>
                <a:latin typeface="+mn-lt"/>
                <a:ea typeface="+mn-ea"/>
                <a:cs typeface="+mn-cs"/>
              </a:rPr>
              <a:t>cannot inadvertently access a main memory location beyond the limits of a</a:t>
            </a:r>
          </a:p>
          <a:p>
            <a:r>
              <a:rPr lang="en-US" sz="1200" kern="1200" baseline="0" dirty="0">
                <a:solidFill>
                  <a:schemeClr val="tx1"/>
                </a:solidFill>
                <a:latin typeface="+mn-lt"/>
                <a:ea typeface="+mn-ea"/>
                <a:cs typeface="+mn-cs"/>
              </a:rPr>
              <a:t>segment. To achieve sharing, it is possible for a segment to be referenced in the segment</a:t>
            </a:r>
          </a:p>
          <a:p>
            <a:r>
              <a:rPr lang="en-US" sz="1200" kern="1200" baseline="0" dirty="0">
                <a:solidFill>
                  <a:schemeClr val="tx1"/>
                </a:solidFill>
                <a:latin typeface="+mn-lt"/>
                <a:ea typeface="+mn-ea"/>
                <a:cs typeface="+mn-cs"/>
              </a:rPr>
              <a:t>tables of more than one process. The same mechanisms are, of course, available</a:t>
            </a:r>
          </a:p>
          <a:p>
            <a:r>
              <a:rPr lang="en-US" sz="1200" kern="1200" baseline="0" dirty="0">
                <a:solidFill>
                  <a:schemeClr val="tx1"/>
                </a:solidFill>
                <a:latin typeface="+mn-lt"/>
                <a:ea typeface="+mn-ea"/>
                <a:cs typeface="+mn-cs"/>
              </a:rPr>
              <a:t>in a paging system. However, in this case the page structure of programs and</a:t>
            </a:r>
          </a:p>
          <a:p>
            <a:r>
              <a:rPr lang="en-US" sz="1200" kern="1200" baseline="0" dirty="0">
                <a:solidFill>
                  <a:schemeClr val="tx1"/>
                </a:solidFill>
                <a:latin typeface="+mn-lt"/>
                <a:ea typeface="+mn-ea"/>
                <a:cs typeface="+mn-cs"/>
              </a:rPr>
              <a:t>data is not visible to the programmer, making the specification of protection and</a:t>
            </a:r>
          </a:p>
          <a:p>
            <a:r>
              <a:rPr lang="en-US" sz="1200" kern="1200" baseline="0" dirty="0">
                <a:solidFill>
                  <a:schemeClr val="tx1"/>
                </a:solidFill>
                <a:latin typeface="+mn-lt"/>
                <a:ea typeface="+mn-ea"/>
                <a:cs typeface="+mn-cs"/>
              </a:rPr>
              <a:t>sharing requirements more awkward.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extLst>
      <p:ext uri="{BB962C8B-B14F-4D97-AF65-F5344CB8AC3E}">
        <p14:creationId xmlns:p14="http://schemas.microsoft.com/office/powerpoint/2010/main" val="175409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a:t>Figure 8.13 illustrates the types of protection relationships that can be enforced in such a system.</a:t>
            </a:r>
          </a:p>
          <a:p>
            <a:endParaRPr lang="en-NZ" b="0" dirty="0"/>
          </a:p>
          <a:p>
            <a:r>
              <a:rPr lang="en-US" sz="1200" b="0" kern="1200" baseline="0" dirty="0">
                <a:solidFill>
                  <a:schemeClr val="tx1"/>
                </a:solidFill>
                <a:latin typeface="+mn-lt"/>
                <a:ea typeface="+mn-ea"/>
                <a:cs typeface="+mn-cs"/>
              </a:rPr>
              <a:t>More sophisticated mechanisms can also be provided. A common scheme is</a:t>
            </a:r>
          </a:p>
          <a:p>
            <a:r>
              <a:rPr lang="en-US" sz="1200" b="0" kern="1200" baseline="0" dirty="0">
                <a:solidFill>
                  <a:schemeClr val="tx1"/>
                </a:solidFill>
                <a:latin typeface="+mn-lt"/>
                <a:ea typeface="+mn-ea"/>
                <a:cs typeface="+mn-cs"/>
              </a:rPr>
              <a:t>to use a ring-protection structure, of the type we referred to in Chapter 3 ( Figure</a:t>
            </a:r>
          </a:p>
          <a:p>
            <a:r>
              <a:rPr lang="en-US" sz="1200" b="0" kern="1200" baseline="0" dirty="0">
                <a:solidFill>
                  <a:schemeClr val="tx1"/>
                </a:solidFill>
                <a:latin typeface="+mn-lt"/>
                <a:ea typeface="+mn-ea"/>
                <a:cs typeface="+mn-cs"/>
              </a:rPr>
              <a:t>3.18 ). In this scheme, lower-numbered, or inner, rings enjoy greater privilege than</a:t>
            </a:r>
          </a:p>
          <a:p>
            <a:r>
              <a:rPr lang="en-US" sz="1200" b="0" kern="1200" baseline="0" dirty="0">
                <a:solidFill>
                  <a:schemeClr val="tx1"/>
                </a:solidFill>
                <a:latin typeface="+mn-lt"/>
                <a:ea typeface="+mn-ea"/>
                <a:cs typeface="+mn-cs"/>
              </a:rPr>
              <a:t>higher-numbered, or outer, rings. Typically, ring 0 is reserved for kernel functions</a:t>
            </a:r>
          </a:p>
          <a:p>
            <a:r>
              <a:rPr lang="en-US" sz="1200" b="0" kern="1200" baseline="0" dirty="0">
                <a:solidFill>
                  <a:schemeClr val="tx1"/>
                </a:solidFill>
                <a:latin typeface="+mn-lt"/>
                <a:ea typeface="+mn-ea"/>
                <a:cs typeface="+mn-cs"/>
              </a:rPr>
              <a:t>of the operating system, with applications at a higher level. Some utilities or operating</a:t>
            </a:r>
          </a:p>
          <a:p>
            <a:r>
              <a:rPr lang="en-US" sz="1200" b="0" kern="1200" baseline="0" dirty="0">
                <a:solidFill>
                  <a:schemeClr val="tx1"/>
                </a:solidFill>
                <a:latin typeface="+mn-lt"/>
                <a:ea typeface="+mn-ea"/>
                <a:cs typeface="+mn-cs"/>
              </a:rPr>
              <a:t>system services may occupy an intermediate ring. Basic principles of the ring</a:t>
            </a:r>
          </a:p>
          <a:p>
            <a:r>
              <a:rPr lang="en-US" sz="1200" b="0" kern="1200" baseline="0" dirty="0">
                <a:solidFill>
                  <a:schemeClr val="tx1"/>
                </a:solidFill>
                <a:latin typeface="+mn-lt"/>
                <a:ea typeface="+mn-ea"/>
                <a:cs typeface="+mn-cs"/>
              </a:rPr>
              <a:t>system are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program may access only data that reside on the same ring or a less privileged</a:t>
            </a:r>
          </a:p>
          <a:p>
            <a:r>
              <a:rPr lang="en-US" sz="1200" b="0" kern="1200" baseline="0" dirty="0">
                <a:solidFill>
                  <a:schemeClr val="tx1"/>
                </a:solidFill>
                <a:latin typeface="+mn-lt"/>
                <a:ea typeface="+mn-ea"/>
                <a:cs typeface="+mn-cs"/>
              </a:rPr>
              <a:t>ring.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program may call services residing on the same or a more privileged ring.</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307635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D3E7D47-F9AE-4F88-8C1B-9167DA66B310}" type="slidenum">
              <a:rPr lang="en-US" altLang="zh-CN" smtClean="0"/>
              <a:pPr/>
              <a:t>14</a:t>
            </a:fld>
            <a:endParaRPr lang="en-US" altLang="zh-CN"/>
          </a:p>
        </p:txBody>
      </p:sp>
    </p:spTree>
    <p:extLst>
      <p:ext uri="{BB962C8B-B14F-4D97-AF65-F5344CB8AC3E}">
        <p14:creationId xmlns:p14="http://schemas.microsoft.com/office/powerpoint/2010/main" val="3368528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The design of the memory management portion of an operating system depends on</a:t>
            </a:r>
          </a:p>
          <a:p>
            <a:r>
              <a:rPr lang="en-US" sz="1200" kern="1200" baseline="0" dirty="0">
                <a:solidFill>
                  <a:schemeClr val="tx1"/>
                </a:solidFill>
                <a:latin typeface="+mn-lt"/>
                <a:ea typeface="+mn-ea"/>
                <a:cs typeface="+mn-cs"/>
              </a:rPr>
              <a:t>three fundamental areas of choice: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or not to use virtual memory techniques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use of paging or segmentation or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algorithms employed for various aspects of memory management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made in the first two areas depend on the hardware platform available.</a:t>
            </a:r>
          </a:p>
          <a:p>
            <a:r>
              <a:rPr lang="en-US" sz="1200" kern="1200" baseline="0" dirty="0">
                <a:solidFill>
                  <a:schemeClr val="tx1"/>
                </a:solidFill>
                <a:latin typeface="+mn-lt"/>
                <a:ea typeface="+mn-ea"/>
                <a:cs typeface="+mn-cs"/>
              </a:rPr>
              <a:t>Thus, earlier UNIX implementations did not provide virtual memory because the</a:t>
            </a:r>
          </a:p>
          <a:p>
            <a:r>
              <a:rPr lang="en-US" sz="1200" kern="1200" baseline="0" dirty="0">
                <a:solidFill>
                  <a:schemeClr val="tx1"/>
                </a:solidFill>
                <a:latin typeface="+mn-lt"/>
                <a:ea typeface="+mn-ea"/>
                <a:cs typeface="+mn-cs"/>
              </a:rPr>
              <a:t>processors on which the system ran did not support paging or segmentation. Neither</a:t>
            </a:r>
          </a:p>
          <a:p>
            <a:r>
              <a:rPr lang="en-US" sz="1200" kern="1200" baseline="0" dirty="0">
                <a:solidFill>
                  <a:schemeClr val="tx1"/>
                </a:solidFill>
                <a:latin typeface="+mn-lt"/>
                <a:ea typeface="+mn-ea"/>
                <a:cs typeface="+mn-cs"/>
              </a:rPr>
              <a:t>of these techniques is practical without hardware support for address translation</a:t>
            </a:r>
          </a:p>
          <a:p>
            <a:r>
              <a:rPr lang="en-US" sz="1200" kern="1200" baseline="0" dirty="0">
                <a:solidFill>
                  <a:schemeClr val="tx1"/>
                </a:solidFill>
                <a:latin typeface="+mn-lt"/>
                <a:ea typeface="+mn-ea"/>
                <a:cs typeface="+mn-cs"/>
              </a:rPr>
              <a:t>and other basic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Two additional comments about the first two items in the preceding list: First,</a:t>
            </a:r>
          </a:p>
          <a:p>
            <a:r>
              <a:rPr lang="en-US" sz="1200" kern="1200" baseline="0" dirty="0">
                <a:solidFill>
                  <a:schemeClr val="tx1"/>
                </a:solidFill>
                <a:latin typeface="+mn-lt"/>
                <a:ea typeface="+mn-ea"/>
                <a:cs typeface="+mn-cs"/>
              </a:rPr>
              <a:t>with the exception of operating systems for some of the older personal computers,</a:t>
            </a:r>
          </a:p>
          <a:p>
            <a:r>
              <a:rPr lang="en-US" sz="1200" kern="1200" baseline="0" dirty="0">
                <a:solidFill>
                  <a:schemeClr val="tx1"/>
                </a:solidFill>
                <a:latin typeface="+mn-lt"/>
                <a:ea typeface="+mn-ea"/>
                <a:cs typeface="+mn-cs"/>
              </a:rPr>
              <a:t>such as MS-DOS, and specialized systems, all important operating systems provide</a:t>
            </a:r>
          </a:p>
          <a:p>
            <a:r>
              <a:rPr lang="en-US" sz="1200" kern="1200" baseline="0" dirty="0">
                <a:solidFill>
                  <a:schemeClr val="tx1"/>
                </a:solidFill>
                <a:latin typeface="+mn-lt"/>
                <a:ea typeface="+mn-ea"/>
                <a:cs typeface="+mn-cs"/>
              </a:rPr>
              <a:t>virtual memory. Second, pure segmentation systems are becoming increasingly rare.</a:t>
            </a:r>
          </a:p>
          <a:p>
            <a:r>
              <a:rPr lang="en-US" sz="1200" kern="1200" baseline="0" dirty="0">
                <a:solidFill>
                  <a:schemeClr val="tx1"/>
                </a:solidFill>
                <a:latin typeface="+mn-lt"/>
                <a:ea typeface="+mn-ea"/>
                <a:cs typeface="+mn-cs"/>
              </a:rPr>
              <a:t>When segmentation is combined with paging, most of the memory management</a:t>
            </a:r>
          </a:p>
          <a:p>
            <a:r>
              <a:rPr lang="en-US" sz="1200" kern="1200" baseline="0" dirty="0">
                <a:solidFill>
                  <a:schemeClr val="tx1"/>
                </a:solidFill>
                <a:latin typeface="+mn-lt"/>
                <a:ea typeface="+mn-ea"/>
                <a:cs typeface="+mn-cs"/>
              </a:rPr>
              <a:t>issues confronting the operating system designer are in the area of paging. Thus,</a:t>
            </a:r>
          </a:p>
          <a:p>
            <a:r>
              <a:rPr lang="en-US" sz="1200" kern="1200" baseline="0" dirty="0">
                <a:solidFill>
                  <a:schemeClr val="tx1"/>
                </a:solidFill>
                <a:latin typeface="+mn-lt"/>
                <a:ea typeface="+mn-ea"/>
                <a:cs typeface="+mn-cs"/>
              </a:rPr>
              <a:t>we can concentrate in this section on the issues associated with paging.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related to the third item are the domain of operating system software</a:t>
            </a:r>
          </a:p>
          <a:p>
            <a:r>
              <a:rPr lang="en-US" sz="1200" kern="1200" baseline="0" dirty="0">
                <a:solidFill>
                  <a:schemeClr val="tx1"/>
                </a:solidFill>
                <a:latin typeface="+mn-lt"/>
                <a:ea typeface="+mn-ea"/>
                <a:cs typeface="+mn-cs"/>
              </a:rPr>
              <a:t>and are the subject of this section.</a:t>
            </a:r>
            <a:endParaRPr lang="en-NZ" baseline="0" dirty="0"/>
          </a:p>
          <a:p>
            <a:pPr lvl="0"/>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extLst>
      <p:ext uri="{BB962C8B-B14F-4D97-AF65-F5344CB8AC3E}">
        <p14:creationId xmlns:p14="http://schemas.microsoft.com/office/powerpoint/2010/main" val="3605214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Table 8.4 lists the key design elements that</a:t>
            </a:r>
          </a:p>
          <a:p>
            <a:r>
              <a:rPr lang="en-US" sz="1200" kern="1200" baseline="0" dirty="0">
                <a:solidFill>
                  <a:schemeClr val="tx1"/>
                </a:solidFill>
                <a:latin typeface="+mn-lt"/>
                <a:ea typeface="+mn-ea"/>
                <a:cs typeface="+mn-cs"/>
              </a:rPr>
              <a:t>we examine. In each case, the key issue is one of performance: We would like to</a:t>
            </a:r>
          </a:p>
          <a:p>
            <a:r>
              <a:rPr lang="en-US" sz="1200" kern="1200" baseline="0" dirty="0">
                <a:solidFill>
                  <a:schemeClr val="tx1"/>
                </a:solidFill>
                <a:latin typeface="+mn-lt"/>
                <a:ea typeface="+mn-ea"/>
                <a:cs typeface="+mn-cs"/>
              </a:rPr>
              <a:t>minimize the rate at which page faults occur, because page faults cause considerable</a:t>
            </a:r>
          </a:p>
          <a:p>
            <a:r>
              <a:rPr lang="en-US" sz="1200" kern="1200" baseline="0" dirty="0">
                <a:solidFill>
                  <a:schemeClr val="tx1"/>
                </a:solidFill>
                <a:latin typeface="+mn-lt"/>
                <a:ea typeface="+mn-ea"/>
                <a:cs typeface="+mn-cs"/>
              </a:rPr>
              <a:t>software overhead. At a minimum, the overhead includes deciding which resident</a:t>
            </a:r>
          </a:p>
          <a:p>
            <a:r>
              <a:rPr lang="en-US" sz="1200" kern="1200" baseline="0" dirty="0">
                <a:solidFill>
                  <a:schemeClr val="tx1"/>
                </a:solidFill>
                <a:latin typeface="+mn-lt"/>
                <a:ea typeface="+mn-ea"/>
                <a:cs typeface="+mn-cs"/>
              </a:rPr>
              <a:t>page or pages to replace, and the I/O of exchanging pages. Also, the operating system</a:t>
            </a:r>
          </a:p>
          <a:p>
            <a:r>
              <a:rPr lang="en-US" sz="1200" kern="1200" baseline="0" dirty="0">
                <a:solidFill>
                  <a:schemeClr val="tx1"/>
                </a:solidFill>
                <a:latin typeface="+mn-lt"/>
                <a:ea typeface="+mn-ea"/>
                <a:cs typeface="+mn-cs"/>
              </a:rPr>
              <a:t>must schedule another process to run during the page I/O, causing a process</a:t>
            </a:r>
          </a:p>
          <a:p>
            <a:r>
              <a:rPr lang="en-US" sz="1200" kern="1200" baseline="0" dirty="0">
                <a:solidFill>
                  <a:schemeClr val="tx1"/>
                </a:solidFill>
                <a:latin typeface="+mn-lt"/>
                <a:ea typeface="+mn-ea"/>
                <a:cs typeface="+mn-cs"/>
              </a:rPr>
              <a:t>switch. Accordingly, we would like to arrange matters so that, during the time that</a:t>
            </a:r>
          </a:p>
          <a:p>
            <a:r>
              <a:rPr lang="en-US" sz="1200" kern="1200" baseline="0" dirty="0">
                <a:solidFill>
                  <a:schemeClr val="tx1"/>
                </a:solidFill>
                <a:latin typeface="+mn-lt"/>
                <a:ea typeface="+mn-ea"/>
                <a:cs typeface="+mn-cs"/>
              </a:rPr>
              <a:t>a process is executing, the probability of referencing a word on a missing page is</a:t>
            </a:r>
          </a:p>
          <a:p>
            <a:r>
              <a:rPr lang="en-US" sz="1200" kern="1200" baseline="0" dirty="0">
                <a:solidFill>
                  <a:schemeClr val="tx1"/>
                </a:solidFill>
                <a:latin typeface="+mn-lt"/>
                <a:ea typeface="+mn-ea"/>
                <a:cs typeface="+mn-cs"/>
              </a:rPr>
              <a:t>minimized. In all of the areas referred to in Table 8.4 , there is no definitive policy</a:t>
            </a:r>
          </a:p>
          <a:p>
            <a:r>
              <a:rPr lang="en-US" sz="1200" kern="1200" baseline="0" dirty="0">
                <a:solidFill>
                  <a:schemeClr val="tx1"/>
                </a:solidFill>
                <a:latin typeface="+mn-lt"/>
                <a:ea typeface="+mn-ea"/>
                <a:cs typeface="+mn-cs"/>
              </a:rPr>
              <a:t>that works best.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we shall see, the task of memory management in a paging environment</a:t>
            </a:r>
          </a:p>
          <a:p>
            <a:r>
              <a:rPr lang="en-US" sz="1200" kern="1200" baseline="0" dirty="0">
                <a:solidFill>
                  <a:schemeClr val="tx1"/>
                </a:solidFill>
                <a:latin typeface="+mn-lt"/>
                <a:ea typeface="+mn-ea"/>
                <a:cs typeface="+mn-cs"/>
              </a:rPr>
              <a:t>is fiendishly complex. Furthermore, the performance of any particular set</a:t>
            </a:r>
          </a:p>
          <a:p>
            <a:r>
              <a:rPr lang="en-US" sz="1200" kern="1200" baseline="0" dirty="0">
                <a:solidFill>
                  <a:schemeClr val="tx1"/>
                </a:solidFill>
                <a:latin typeface="+mn-lt"/>
                <a:ea typeface="+mn-ea"/>
                <a:cs typeface="+mn-cs"/>
              </a:rPr>
              <a:t>of policies depends on main memory size, the relative speed of main and secondary</a:t>
            </a:r>
          </a:p>
          <a:p>
            <a:r>
              <a:rPr lang="en-US" sz="1200" kern="1200" baseline="0" dirty="0">
                <a:solidFill>
                  <a:schemeClr val="tx1"/>
                </a:solidFill>
                <a:latin typeface="+mn-lt"/>
                <a:ea typeface="+mn-ea"/>
                <a:cs typeface="+mn-cs"/>
              </a:rPr>
              <a:t>memory, the size and number of processes competing for resources, and the execution</a:t>
            </a:r>
          </a:p>
          <a:p>
            <a:r>
              <a:rPr lang="en-US" sz="1200" kern="1200" baseline="0" dirty="0">
                <a:solidFill>
                  <a:schemeClr val="tx1"/>
                </a:solidFill>
                <a:latin typeface="+mn-lt"/>
                <a:ea typeface="+mn-ea"/>
                <a:cs typeface="+mn-cs"/>
              </a:rPr>
              <a:t>behavior of individual programs. This latter characteristic depends on the nature</a:t>
            </a:r>
          </a:p>
          <a:p>
            <a:r>
              <a:rPr lang="en-US" sz="1200" kern="1200" baseline="0" dirty="0">
                <a:solidFill>
                  <a:schemeClr val="tx1"/>
                </a:solidFill>
                <a:latin typeface="+mn-lt"/>
                <a:ea typeface="+mn-ea"/>
                <a:cs typeface="+mn-cs"/>
              </a:rPr>
              <a:t>of the application, the programming language and compiler employed, the style of</a:t>
            </a:r>
          </a:p>
          <a:p>
            <a:r>
              <a:rPr lang="en-US" sz="1200" kern="1200" baseline="0" dirty="0">
                <a:solidFill>
                  <a:schemeClr val="tx1"/>
                </a:solidFill>
                <a:latin typeface="+mn-lt"/>
                <a:ea typeface="+mn-ea"/>
                <a:cs typeface="+mn-cs"/>
              </a:rPr>
              <a:t>the programmer who wrote it, and, for an interactive program, the dynamic behavior</a:t>
            </a:r>
          </a:p>
          <a:p>
            <a:r>
              <a:rPr lang="en-US" sz="1200" kern="1200" baseline="0" dirty="0">
                <a:solidFill>
                  <a:schemeClr val="tx1"/>
                </a:solidFill>
                <a:latin typeface="+mn-lt"/>
                <a:ea typeface="+mn-ea"/>
                <a:cs typeface="+mn-cs"/>
              </a:rPr>
              <a:t>of the user. Thus, the reader must expect no final answers here or anywhere. For</a:t>
            </a:r>
          </a:p>
          <a:p>
            <a:r>
              <a:rPr lang="en-US" sz="1200" kern="1200" baseline="0" dirty="0">
                <a:solidFill>
                  <a:schemeClr val="tx1"/>
                </a:solidFill>
                <a:latin typeface="+mn-lt"/>
                <a:ea typeface="+mn-ea"/>
                <a:cs typeface="+mn-cs"/>
              </a:rPr>
              <a:t>smaller systems, the operating system designer should attempt to choose a set of policies</a:t>
            </a:r>
          </a:p>
          <a:p>
            <a:r>
              <a:rPr lang="en-US" sz="1200" kern="1200" baseline="0" dirty="0">
                <a:solidFill>
                  <a:schemeClr val="tx1"/>
                </a:solidFill>
                <a:latin typeface="+mn-lt"/>
                <a:ea typeface="+mn-ea"/>
                <a:cs typeface="+mn-cs"/>
              </a:rPr>
              <a:t>that seems “good” over a wide range of conditions, based on the current state of</a:t>
            </a:r>
          </a:p>
          <a:p>
            <a:r>
              <a:rPr lang="en-US" sz="1200" kern="1200" baseline="0" dirty="0">
                <a:solidFill>
                  <a:schemeClr val="tx1"/>
                </a:solidFill>
                <a:latin typeface="+mn-lt"/>
                <a:ea typeface="+mn-ea"/>
                <a:cs typeface="+mn-cs"/>
              </a:rPr>
              <a:t>knowledge. For larger systems, particularly mainframes, the operating system should</a:t>
            </a:r>
          </a:p>
          <a:p>
            <a:r>
              <a:rPr lang="en-US" sz="1200" kern="1200" baseline="0" dirty="0">
                <a:solidFill>
                  <a:schemeClr val="tx1"/>
                </a:solidFill>
                <a:latin typeface="+mn-lt"/>
                <a:ea typeface="+mn-ea"/>
                <a:cs typeface="+mn-cs"/>
              </a:rPr>
              <a:t>be equipped with monitoring and control tools that allow the site manager to tune</a:t>
            </a:r>
          </a:p>
          <a:p>
            <a:r>
              <a:rPr lang="en-US" sz="1200" kern="1200" baseline="0" dirty="0">
                <a:solidFill>
                  <a:schemeClr val="tx1"/>
                </a:solidFill>
                <a:latin typeface="+mn-lt"/>
                <a:ea typeface="+mn-ea"/>
                <a:cs typeface="+mn-cs"/>
              </a:rPr>
              <a:t>the operating system to get “good” results based on site conditions.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extLst>
      <p:ext uri="{BB962C8B-B14F-4D97-AF65-F5344CB8AC3E}">
        <p14:creationId xmlns:p14="http://schemas.microsoft.com/office/powerpoint/2010/main" val="1298117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fetch policy determines when a page should be brought into main memory. The</a:t>
            </a:r>
          </a:p>
          <a:p>
            <a:r>
              <a:rPr lang="en-US" sz="1200" kern="1200" baseline="0" dirty="0">
                <a:solidFill>
                  <a:schemeClr val="tx1"/>
                </a:solidFill>
                <a:latin typeface="+mn-lt"/>
                <a:ea typeface="+mn-ea"/>
                <a:cs typeface="+mn-cs"/>
              </a:rPr>
              <a:t>two common alternatives are demand paging and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3761084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a:t>
            </a:r>
            <a:r>
              <a:rPr lang="en-US" sz="1200" b="1" kern="1200" baseline="0" dirty="0">
                <a:solidFill>
                  <a:schemeClr val="tx1"/>
                </a:solidFill>
                <a:latin typeface="+mn-lt"/>
                <a:ea typeface="+mn-ea"/>
                <a:cs typeface="+mn-cs"/>
              </a:rPr>
              <a:t>demand paging ,</a:t>
            </a:r>
          </a:p>
          <a:p>
            <a:r>
              <a:rPr lang="en-US" sz="1200" kern="1200" baseline="0" dirty="0">
                <a:solidFill>
                  <a:schemeClr val="tx1"/>
                </a:solidFill>
                <a:latin typeface="+mn-lt"/>
                <a:ea typeface="+mn-ea"/>
                <a:cs typeface="+mn-cs"/>
              </a:rPr>
              <a:t>a page is brought into main memory only when a reference is made to a location on</a:t>
            </a:r>
          </a:p>
          <a:p>
            <a:r>
              <a:rPr lang="en-US" sz="1200" kern="1200" baseline="0" dirty="0">
                <a:solidFill>
                  <a:schemeClr val="tx1"/>
                </a:solidFill>
                <a:latin typeface="+mn-lt"/>
                <a:ea typeface="+mn-ea"/>
                <a:cs typeface="+mn-cs"/>
              </a:rPr>
              <a:t>that page. If the other elements of memory management policy are good, the following</a:t>
            </a:r>
          </a:p>
          <a:p>
            <a:r>
              <a:rPr lang="en-US" sz="1200" kern="1200" baseline="0" dirty="0">
                <a:solidFill>
                  <a:schemeClr val="tx1"/>
                </a:solidFill>
                <a:latin typeface="+mn-lt"/>
                <a:ea typeface="+mn-ea"/>
                <a:cs typeface="+mn-cs"/>
              </a:rPr>
              <a:t>should happen. When a process is first started, there will be a flurry of page</a:t>
            </a:r>
          </a:p>
          <a:p>
            <a:r>
              <a:rPr lang="en-US" sz="1200" kern="1200" baseline="0" dirty="0">
                <a:solidFill>
                  <a:schemeClr val="tx1"/>
                </a:solidFill>
                <a:latin typeface="+mn-lt"/>
                <a:ea typeface="+mn-ea"/>
                <a:cs typeface="+mn-cs"/>
              </a:rPr>
              <a:t>faults. As more and more pages are brought in, the principle of locality suggests that</a:t>
            </a:r>
          </a:p>
          <a:p>
            <a:r>
              <a:rPr lang="en-US" sz="1200" kern="1200" baseline="0" dirty="0">
                <a:solidFill>
                  <a:schemeClr val="tx1"/>
                </a:solidFill>
                <a:latin typeface="+mn-lt"/>
                <a:ea typeface="+mn-ea"/>
                <a:cs typeface="+mn-cs"/>
              </a:rPr>
              <a:t>most future references will be to pages that have recently been brought in. Thus,</a:t>
            </a:r>
          </a:p>
          <a:p>
            <a:r>
              <a:rPr lang="en-US" sz="1200" kern="1200" baseline="0" dirty="0">
                <a:solidFill>
                  <a:schemeClr val="tx1"/>
                </a:solidFill>
                <a:latin typeface="+mn-lt"/>
                <a:ea typeface="+mn-ea"/>
                <a:cs typeface="+mn-cs"/>
              </a:rPr>
              <a:t>after a time, matters should settle down and the number of page faults should drop</a:t>
            </a:r>
          </a:p>
          <a:p>
            <a:r>
              <a:rPr lang="en-US" sz="1200" kern="1200" baseline="0" dirty="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extLst>
      <p:ext uri="{BB962C8B-B14F-4D97-AF65-F5344CB8AC3E}">
        <p14:creationId xmlns:p14="http://schemas.microsoft.com/office/powerpoint/2010/main" val="83663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With </a:t>
            </a:r>
            <a:r>
              <a:rPr lang="en-US" sz="1200" b="1" kern="1200" baseline="0" dirty="0" err="1">
                <a:solidFill>
                  <a:schemeClr val="tx1"/>
                </a:solidFill>
                <a:latin typeface="+mn-lt"/>
                <a:ea typeface="+mn-ea"/>
                <a:cs typeface="+mn-cs"/>
              </a:rPr>
              <a:t>prepaging</a:t>
            </a:r>
            <a:r>
              <a:rPr lang="en-US" sz="1200" b="1" kern="1200" baseline="0" dirty="0">
                <a:solidFill>
                  <a:schemeClr val="tx1"/>
                </a:solidFill>
                <a:latin typeface="+mn-lt"/>
                <a:ea typeface="+mn-ea"/>
                <a:cs typeface="+mn-cs"/>
              </a:rPr>
              <a:t> , </a:t>
            </a:r>
            <a:r>
              <a:rPr lang="en-US" sz="1200" b="0" kern="1200" baseline="0" dirty="0">
                <a:solidFill>
                  <a:schemeClr val="tx1"/>
                </a:solidFill>
                <a:latin typeface="+mn-lt"/>
                <a:ea typeface="+mn-ea"/>
                <a:cs typeface="+mn-cs"/>
              </a:rPr>
              <a:t>pages other than the one demanded by a page fault are</a:t>
            </a:r>
          </a:p>
          <a:p>
            <a:r>
              <a:rPr lang="en-US" sz="1200" kern="1200" baseline="0" dirty="0">
                <a:solidFill>
                  <a:schemeClr val="tx1"/>
                </a:solidFill>
                <a:latin typeface="+mn-lt"/>
                <a:ea typeface="+mn-ea"/>
                <a:cs typeface="+mn-cs"/>
              </a:rPr>
              <a:t>brought in.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exploits the characteristics of most secondary memory</a:t>
            </a:r>
          </a:p>
          <a:p>
            <a:r>
              <a:rPr lang="en-US" sz="1200" kern="1200" baseline="0" dirty="0">
                <a:solidFill>
                  <a:schemeClr val="tx1"/>
                </a:solidFill>
                <a:latin typeface="+mn-lt"/>
                <a:ea typeface="+mn-ea"/>
                <a:cs typeface="+mn-cs"/>
              </a:rPr>
              <a:t>devices, such as disks, which have seek times and rotational latency. If the pages of</a:t>
            </a:r>
          </a:p>
          <a:p>
            <a:r>
              <a:rPr lang="en-US" sz="1200" kern="1200" baseline="0" dirty="0">
                <a:solidFill>
                  <a:schemeClr val="tx1"/>
                </a:solidFill>
                <a:latin typeface="+mn-lt"/>
                <a:ea typeface="+mn-ea"/>
                <a:cs typeface="+mn-cs"/>
              </a:rPr>
              <a:t>a process are stored contiguously in secondary memory, then it is more efficient to</a:t>
            </a:r>
          </a:p>
          <a:p>
            <a:r>
              <a:rPr lang="en-US" sz="1200" kern="1200" baseline="0" dirty="0">
                <a:solidFill>
                  <a:schemeClr val="tx1"/>
                </a:solidFill>
                <a:latin typeface="+mn-lt"/>
                <a:ea typeface="+mn-ea"/>
                <a:cs typeface="+mn-cs"/>
              </a:rPr>
              <a:t>bring in a number of contiguous pages at one time rather than bringing them in one</a:t>
            </a:r>
          </a:p>
          <a:p>
            <a:r>
              <a:rPr lang="en-US" sz="1200" kern="1200" baseline="0" dirty="0">
                <a:solidFill>
                  <a:schemeClr val="tx1"/>
                </a:solidFill>
                <a:latin typeface="+mn-lt"/>
                <a:ea typeface="+mn-ea"/>
                <a:cs typeface="+mn-cs"/>
              </a:rPr>
              <a:t>at a time over an extended period. Of course, this policy is ineffective if most of the</a:t>
            </a:r>
          </a:p>
          <a:p>
            <a:r>
              <a:rPr lang="en-US" sz="1200" kern="1200" baseline="0" dirty="0">
                <a:solidFill>
                  <a:schemeClr val="tx1"/>
                </a:solidFill>
                <a:latin typeface="+mn-lt"/>
                <a:ea typeface="+mn-ea"/>
                <a:cs typeface="+mn-cs"/>
              </a:rPr>
              <a:t>extra pages that are brought in are not referenced.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policy could be employed either when a process first starts up,</a:t>
            </a:r>
          </a:p>
          <a:p>
            <a:r>
              <a:rPr lang="en-US" sz="1200" kern="1200" baseline="0" dirty="0">
                <a:solidFill>
                  <a:schemeClr val="tx1"/>
                </a:solidFill>
                <a:latin typeface="+mn-lt"/>
                <a:ea typeface="+mn-ea"/>
                <a:cs typeface="+mn-cs"/>
              </a:rPr>
              <a:t>in which case the programmer would somehow have to designate desired pages, or</a:t>
            </a:r>
          </a:p>
          <a:p>
            <a:r>
              <a:rPr lang="en-US" sz="1200" kern="1200" baseline="0" dirty="0">
                <a:solidFill>
                  <a:schemeClr val="tx1"/>
                </a:solidFill>
                <a:latin typeface="+mn-lt"/>
                <a:ea typeface="+mn-ea"/>
                <a:cs typeface="+mn-cs"/>
              </a:rPr>
              <a:t>every time a page fault occurs. This latter course would seem preferable because</a:t>
            </a:r>
          </a:p>
          <a:p>
            <a:r>
              <a:rPr lang="en-US" sz="1200" kern="1200" baseline="0" dirty="0">
                <a:solidFill>
                  <a:schemeClr val="tx1"/>
                </a:solidFill>
                <a:latin typeface="+mn-lt"/>
                <a:ea typeface="+mn-ea"/>
                <a:cs typeface="+mn-cs"/>
              </a:rPr>
              <a:t>it is invisible to the programmer. However, the utility of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has not been</a:t>
            </a:r>
          </a:p>
          <a:p>
            <a:r>
              <a:rPr lang="en-US" sz="1200" kern="1200" baseline="0" dirty="0">
                <a:solidFill>
                  <a:schemeClr val="tx1"/>
                </a:solidFill>
                <a:latin typeface="+mn-lt"/>
                <a:ea typeface="+mn-ea"/>
                <a:cs typeface="+mn-cs"/>
              </a:rPr>
              <a:t>established [MAEK87].</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should not be confused with swapping. When a process is swapped</a:t>
            </a:r>
          </a:p>
          <a:p>
            <a:r>
              <a:rPr lang="en-US" sz="1200" kern="1200" baseline="0" dirty="0">
                <a:solidFill>
                  <a:schemeClr val="tx1"/>
                </a:solidFill>
                <a:latin typeface="+mn-lt"/>
                <a:ea typeface="+mn-ea"/>
                <a:cs typeface="+mn-cs"/>
              </a:rPr>
              <a:t>out of memory and put in a suspended state, all of its resident pages are moved out.</a:t>
            </a:r>
          </a:p>
          <a:p>
            <a:r>
              <a:rPr lang="en-US" sz="1200" kern="1200" baseline="0" dirty="0">
                <a:solidFill>
                  <a:schemeClr val="tx1"/>
                </a:solidFill>
                <a:latin typeface="+mn-lt"/>
                <a:ea typeface="+mn-ea"/>
                <a:cs typeface="+mn-cs"/>
              </a:rPr>
              <a:t>When the process is resumed, all of the pages that were previously in main memory</a:t>
            </a:r>
          </a:p>
          <a:p>
            <a:r>
              <a:rPr lang="en-US" sz="1200" kern="1200" baseline="0" dirty="0">
                <a:solidFill>
                  <a:schemeClr val="tx1"/>
                </a:solidFill>
                <a:latin typeface="+mn-lt"/>
                <a:ea typeface="+mn-ea"/>
                <a:cs typeface="+mn-cs"/>
              </a:rPr>
              <a:t>are returned to main memory.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extLst>
      <p:ext uri="{BB962C8B-B14F-4D97-AF65-F5344CB8AC3E}">
        <p14:creationId xmlns:p14="http://schemas.microsoft.com/office/powerpoint/2010/main" val="79281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The placement policy determines where in real memory a process piece is to reside.</a:t>
            </a:r>
          </a:p>
          <a:p>
            <a:r>
              <a:rPr lang="en-US" sz="1200" kern="1200" baseline="0" dirty="0">
                <a:solidFill>
                  <a:schemeClr val="tx1"/>
                </a:solidFill>
                <a:latin typeface="+mn-lt"/>
                <a:ea typeface="+mn-ea"/>
                <a:cs typeface="+mn-cs"/>
              </a:rPr>
              <a:t>In a pure segmentation system, the placement policy is an important design issue;</a:t>
            </a:r>
          </a:p>
          <a:p>
            <a:r>
              <a:rPr lang="en-US" sz="1200" kern="1200" baseline="0" dirty="0">
                <a:solidFill>
                  <a:schemeClr val="tx1"/>
                </a:solidFill>
                <a:latin typeface="+mn-lt"/>
                <a:ea typeface="+mn-ea"/>
                <a:cs typeface="+mn-cs"/>
              </a:rPr>
              <a:t>policies such as best-fit, first-fit, and so on, which were discussed in Chapter 7 , are</a:t>
            </a:r>
          </a:p>
          <a:p>
            <a:r>
              <a:rPr lang="en-US" sz="1200" kern="1200" baseline="0" dirty="0">
                <a:solidFill>
                  <a:schemeClr val="tx1"/>
                </a:solidFill>
                <a:latin typeface="+mn-lt"/>
                <a:ea typeface="+mn-ea"/>
                <a:cs typeface="+mn-cs"/>
              </a:rPr>
              <a:t>possible alternatives. However, for a system that uses either pure paging or paging</a:t>
            </a:r>
          </a:p>
          <a:p>
            <a:r>
              <a:rPr lang="en-US" sz="1200" kern="1200" baseline="0" dirty="0">
                <a:solidFill>
                  <a:schemeClr val="tx1"/>
                </a:solidFill>
                <a:latin typeface="+mn-lt"/>
                <a:ea typeface="+mn-ea"/>
                <a:cs typeface="+mn-cs"/>
              </a:rPr>
              <a:t>combined with segmentation, placement is usually irrelevant because the address</a:t>
            </a:r>
          </a:p>
          <a:p>
            <a:r>
              <a:rPr lang="en-US" sz="1200" kern="1200" baseline="0" dirty="0">
                <a:solidFill>
                  <a:schemeClr val="tx1"/>
                </a:solidFill>
                <a:latin typeface="+mn-lt"/>
                <a:ea typeface="+mn-ea"/>
                <a:cs typeface="+mn-cs"/>
              </a:rPr>
              <a:t>translation hardware and the main memory access hardware can perform their</a:t>
            </a:r>
          </a:p>
          <a:p>
            <a:r>
              <a:rPr lang="en-US" sz="1200" kern="1200" baseline="0" dirty="0">
                <a:solidFill>
                  <a:schemeClr val="tx1"/>
                </a:solidFill>
                <a:latin typeface="+mn-lt"/>
                <a:ea typeface="+mn-ea"/>
                <a:cs typeface="+mn-cs"/>
              </a:rPr>
              <a:t>functions for any page-frame combination with equal efficiency.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one area in which placement does become a concern, and this is a</a:t>
            </a:r>
          </a:p>
          <a:p>
            <a:r>
              <a:rPr lang="en-US" sz="1200" kern="1200" baseline="0" dirty="0">
                <a:solidFill>
                  <a:schemeClr val="tx1"/>
                </a:solidFill>
                <a:latin typeface="+mn-lt"/>
                <a:ea typeface="+mn-ea"/>
                <a:cs typeface="+mn-cs"/>
              </a:rPr>
              <a:t>subject of research and development. On a so-called </a:t>
            </a:r>
            <a:r>
              <a:rPr lang="en-US" sz="1200" kern="1200" baseline="0" dirty="0" err="1">
                <a:solidFill>
                  <a:schemeClr val="tx1"/>
                </a:solidFill>
                <a:latin typeface="+mn-lt"/>
                <a:ea typeface="+mn-ea"/>
                <a:cs typeface="+mn-cs"/>
              </a:rPr>
              <a:t>nonuniform</a:t>
            </a:r>
            <a:r>
              <a:rPr lang="en-US" sz="1200" kern="1200" baseline="0" dirty="0">
                <a:solidFill>
                  <a:schemeClr val="tx1"/>
                </a:solidFill>
                <a:latin typeface="+mn-lt"/>
                <a:ea typeface="+mn-ea"/>
                <a:cs typeface="+mn-cs"/>
              </a:rPr>
              <a:t> memory access</a:t>
            </a:r>
          </a:p>
          <a:p>
            <a:r>
              <a:rPr lang="en-US" sz="1200" kern="1200" baseline="0" dirty="0">
                <a:solidFill>
                  <a:schemeClr val="tx1"/>
                </a:solidFill>
                <a:latin typeface="+mn-lt"/>
                <a:ea typeface="+mn-ea"/>
                <a:cs typeface="+mn-cs"/>
              </a:rPr>
              <a:t>(NUMA) multiprocessor, the distributed, shared memory of the machine can be</a:t>
            </a:r>
          </a:p>
          <a:p>
            <a:r>
              <a:rPr lang="en-US" sz="1200" kern="1200" baseline="0" dirty="0">
                <a:solidFill>
                  <a:schemeClr val="tx1"/>
                </a:solidFill>
                <a:latin typeface="+mn-lt"/>
                <a:ea typeface="+mn-ea"/>
                <a:cs typeface="+mn-cs"/>
              </a:rPr>
              <a:t>referenced by any processor on the machine, but the time for accessing a particular</a:t>
            </a:r>
          </a:p>
          <a:p>
            <a:r>
              <a:rPr lang="en-US" sz="1200" kern="1200" baseline="0" dirty="0">
                <a:solidFill>
                  <a:schemeClr val="tx1"/>
                </a:solidFill>
                <a:latin typeface="+mn-lt"/>
                <a:ea typeface="+mn-ea"/>
                <a:cs typeface="+mn-cs"/>
              </a:rPr>
              <a:t>physical location varies with the distance between the processor and the memory</a:t>
            </a:r>
          </a:p>
          <a:p>
            <a:r>
              <a:rPr lang="en-US" sz="1200" kern="1200" baseline="0" dirty="0">
                <a:solidFill>
                  <a:schemeClr val="tx1"/>
                </a:solidFill>
                <a:latin typeface="+mn-lt"/>
                <a:ea typeface="+mn-ea"/>
                <a:cs typeface="+mn-cs"/>
              </a:rPr>
              <a:t>module. Thus, performance depends heavily on the extent to which data reside</a:t>
            </a:r>
          </a:p>
          <a:p>
            <a:r>
              <a:rPr lang="en-US" sz="1200" kern="1200" baseline="0" dirty="0">
                <a:solidFill>
                  <a:schemeClr val="tx1"/>
                </a:solidFill>
                <a:latin typeface="+mn-lt"/>
                <a:ea typeface="+mn-ea"/>
                <a:cs typeface="+mn-cs"/>
              </a:rPr>
              <a:t>close to the processors that use them [LARO92, BOLO89, COX89]. For NUMA</a:t>
            </a:r>
          </a:p>
          <a:p>
            <a:r>
              <a:rPr lang="en-US" sz="1200" kern="1200" baseline="0" dirty="0">
                <a:solidFill>
                  <a:schemeClr val="tx1"/>
                </a:solidFill>
                <a:latin typeface="+mn-lt"/>
                <a:ea typeface="+mn-ea"/>
                <a:cs typeface="+mn-cs"/>
              </a:rPr>
              <a:t>systems, an automatic placement strategy is desirable to assign pages to the memory</a:t>
            </a:r>
          </a:p>
          <a:p>
            <a:r>
              <a:rPr lang="en-US" sz="1200" kern="1200" baseline="0" dirty="0">
                <a:solidFill>
                  <a:schemeClr val="tx1"/>
                </a:solidFill>
                <a:latin typeface="+mn-lt"/>
                <a:ea typeface="+mn-ea"/>
                <a:cs typeface="+mn-cs"/>
              </a:rPr>
              <a:t>module that provides the best performance.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extLst>
      <p:ext uri="{BB962C8B-B14F-4D97-AF65-F5344CB8AC3E}">
        <p14:creationId xmlns:p14="http://schemas.microsoft.com/office/powerpoint/2010/main" val="167929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a:t>Figure 8.13 illustrates the types of protection relationships that can be enforced in such a system.</a:t>
            </a:r>
          </a:p>
          <a:p>
            <a:endParaRPr lang="en-NZ" b="0" dirty="0"/>
          </a:p>
          <a:p>
            <a:r>
              <a:rPr lang="en-US" sz="1200" b="0" kern="1200" baseline="0" dirty="0">
                <a:solidFill>
                  <a:schemeClr val="tx1"/>
                </a:solidFill>
                <a:latin typeface="+mn-lt"/>
                <a:ea typeface="+mn-ea"/>
                <a:cs typeface="+mn-cs"/>
              </a:rPr>
              <a:t>More sophisticated mechanisms can also be provided. A common scheme is</a:t>
            </a:r>
          </a:p>
          <a:p>
            <a:r>
              <a:rPr lang="en-US" sz="1200" b="0" kern="1200" baseline="0" dirty="0">
                <a:solidFill>
                  <a:schemeClr val="tx1"/>
                </a:solidFill>
                <a:latin typeface="+mn-lt"/>
                <a:ea typeface="+mn-ea"/>
                <a:cs typeface="+mn-cs"/>
              </a:rPr>
              <a:t>to use a ring-protection structure, of the type we referred to in Chapter 3 ( Figure</a:t>
            </a:r>
          </a:p>
          <a:p>
            <a:r>
              <a:rPr lang="en-US" sz="1200" b="0" kern="1200" baseline="0" dirty="0">
                <a:solidFill>
                  <a:schemeClr val="tx1"/>
                </a:solidFill>
                <a:latin typeface="+mn-lt"/>
                <a:ea typeface="+mn-ea"/>
                <a:cs typeface="+mn-cs"/>
              </a:rPr>
              <a:t>3.18 ). In this scheme, lower-numbered, or inner, rings enjoy greater privilege than</a:t>
            </a:r>
          </a:p>
          <a:p>
            <a:r>
              <a:rPr lang="en-US" sz="1200" b="0" kern="1200" baseline="0" dirty="0">
                <a:solidFill>
                  <a:schemeClr val="tx1"/>
                </a:solidFill>
                <a:latin typeface="+mn-lt"/>
                <a:ea typeface="+mn-ea"/>
                <a:cs typeface="+mn-cs"/>
              </a:rPr>
              <a:t>higher-numbered, or outer, rings. Typically, ring 0 is reserved for kernel functions</a:t>
            </a:r>
          </a:p>
          <a:p>
            <a:r>
              <a:rPr lang="en-US" sz="1200" b="0" kern="1200" baseline="0" dirty="0">
                <a:solidFill>
                  <a:schemeClr val="tx1"/>
                </a:solidFill>
                <a:latin typeface="+mn-lt"/>
                <a:ea typeface="+mn-ea"/>
                <a:cs typeface="+mn-cs"/>
              </a:rPr>
              <a:t>of the operating system, with applications at a higher level. Some utilities or operating</a:t>
            </a:r>
          </a:p>
          <a:p>
            <a:r>
              <a:rPr lang="en-US" sz="1200" b="0" kern="1200" baseline="0" dirty="0">
                <a:solidFill>
                  <a:schemeClr val="tx1"/>
                </a:solidFill>
                <a:latin typeface="+mn-lt"/>
                <a:ea typeface="+mn-ea"/>
                <a:cs typeface="+mn-cs"/>
              </a:rPr>
              <a:t>system services may occupy an intermediate ring. Basic principles of the ring</a:t>
            </a:r>
          </a:p>
          <a:p>
            <a:r>
              <a:rPr lang="en-US" sz="1200" b="0" kern="1200" baseline="0" dirty="0">
                <a:solidFill>
                  <a:schemeClr val="tx1"/>
                </a:solidFill>
                <a:latin typeface="+mn-lt"/>
                <a:ea typeface="+mn-ea"/>
                <a:cs typeface="+mn-cs"/>
              </a:rPr>
              <a:t>system are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program may access only data that reside on the same ring or a less privileged</a:t>
            </a:r>
          </a:p>
          <a:p>
            <a:r>
              <a:rPr lang="en-US" sz="1200" b="0" kern="1200" baseline="0" dirty="0">
                <a:solidFill>
                  <a:schemeClr val="tx1"/>
                </a:solidFill>
                <a:latin typeface="+mn-lt"/>
                <a:ea typeface="+mn-ea"/>
                <a:cs typeface="+mn-cs"/>
              </a:rPr>
              <a:t>ring.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program may call services residing on the same or a more privileged ring.</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extLst>
      <p:ext uri="{BB962C8B-B14F-4D97-AF65-F5344CB8AC3E}">
        <p14:creationId xmlns:p14="http://schemas.microsoft.com/office/powerpoint/2010/main" val="1223056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One restriction on replacement policy needs to be mentioned</a:t>
            </a:r>
          </a:p>
          <a:p>
            <a:r>
              <a:rPr lang="en-US" sz="1200" kern="1200" baseline="0" dirty="0">
                <a:solidFill>
                  <a:schemeClr val="tx1"/>
                </a:solidFill>
                <a:latin typeface="+mn-lt"/>
                <a:ea typeface="+mn-ea"/>
                <a:cs typeface="+mn-cs"/>
              </a:rPr>
              <a:t>before looking at various algorithms: Some of the frames in main memory may be</a:t>
            </a:r>
          </a:p>
          <a:p>
            <a:r>
              <a:rPr lang="en-US" sz="1200" kern="1200" baseline="0" dirty="0">
                <a:solidFill>
                  <a:schemeClr val="tx1"/>
                </a:solidFill>
                <a:latin typeface="+mn-lt"/>
                <a:ea typeface="+mn-ea"/>
                <a:cs typeface="+mn-cs"/>
              </a:rPr>
              <a:t>locked. When a frame is locked, the page currently stored in that frame may not be</a:t>
            </a:r>
          </a:p>
          <a:p>
            <a:r>
              <a:rPr lang="en-US" sz="1200" kern="1200" baseline="0" dirty="0">
                <a:solidFill>
                  <a:schemeClr val="tx1"/>
                </a:solidFill>
                <a:latin typeface="+mn-lt"/>
                <a:ea typeface="+mn-ea"/>
                <a:cs typeface="+mn-cs"/>
              </a:rPr>
              <a:t>replaced. Much of the kernel of the OS, as well as key control structures, are held in</a:t>
            </a:r>
          </a:p>
          <a:p>
            <a:r>
              <a:rPr lang="en-US" sz="1200" kern="1200" baseline="0" dirty="0">
                <a:solidFill>
                  <a:schemeClr val="tx1"/>
                </a:solidFill>
                <a:latin typeface="+mn-lt"/>
                <a:ea typeface="+mn-ea"/>
                <a:cs typeface="+mn-cs"/>
              </a:rPr>
              <a:t>locked frames. In addition, I/O buffers and other time-critical areas may be locked</a:t>
            </a:r>
          </a:p>
          <a:p>
            <a:r>
              <a:rPr lang="en-US" sz="1200" kern="1200" baseline="0" dirty="0">
                <a:solidFill>
                  <a:schemeClr val="tx1"/>
                </a:solidFill>
                <a:latin typeface="+mn-lt"/>
                <a:ea typeface="+mn-ea"/>
                <a:cs typeface="+mn-cs"/>
              </a:rPr>
              <a:t>into main memory frames. Locking is achieved by associating a lock bit with each</a:t>
            </a:r>
          </a:p>
          <a:p>
            <a:r>
              <a:rPr lang="en-US" sz="1200" kern="1200" baseline="0" dirty="0">
                <a:solidFill>
                  <a:schemeClr val="tx1"/>
                </a:solidFill>
                <a:latin typeface="+mn-lt"/>
                <a:ea typeface="+mn-ea"/>
                <a:cs typeface="+mn-cs"/>
              </a:rPr>
              <a:t>frame. This bit may be kept in a frame table as well as being included in the current</a:t>
            </a:r>
          </a:p>
          <a:p>
            <a:r>
              <a:rPr lang="en-US" sz="1200" kern="1200" baseline="0" dirty="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111618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Regardless of the resident set management strategy (discussed</a:t>
            </a:r>
          </a:p>
          <a:p>
            <a:r>
              <a:rPr lang="en-US" sz="1200" kern="1200" baseline="0" dirty="0">
                <a:solidFill>
                  <a:schemeClr val="tx1"/>
                </a:solidFill>
                <a:latin typeface="+mn-lt"/>
                <a:ea typeface="+mn-ea"/>
                <a:cs typeface="+mn-cs"/>
              </a:rPr>
              <a:t>in the next subsection), there are certain basic algorithms that are used for the</a:t>
            </a:r>
          </a:p>
          <a:p>
            <a:r>
              <a:rPr lang="en-US" sz="1200" kern="1200" baseline="0" dirty="0">
                <a:solidFill>
                  <a:schemeClr val="tx1"/>
                </a:solidFill>
                <a:latin typeface="+mn-lt"/>
                <a:ea typeface="+mn-ea"/>
                <a:cs typeface="+mn-cs"/>
              </a:rPr>
              <a:t>selection of a page to replace. Replacement algorithms that have been discussed in</a:t>
            </a:r>
          </a:p>
          <a:p>
            <a:r>
              <a:rPr lang="en-US" sz="1200" kern="1200" baseline="0" dirty="0">
                <a:solidFill>
                  <a:schemeClr val="tx1"/>
                </a:solidFill>
                <a:latin typeface="+mn-lt"/>
                <a:ea typeface="+mn-ea"/>
                <a:cs typeface="+mn-cs"/>
              </a:rPr>
              <a:t>the literature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Optimal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Least recently used (LRU)</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First-in-first-out (FIFO)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extLst>
      <p:ext uri="{BB962C8B-B14F-4D97-AF65-F5344CB8AC3E}">
        <p14:creationId xmlns:p14="http://schemas.microsoft.com/office/powerpoint/2010/main" val="517637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least recently used (LRU) policy replaces the page in memory that has</a:t>
            </a:r>
          </a:p>
          <a:p>
            <a:r>
              <a:rPr lang="en-US" sz="1200" kern="1200" baseline="0" dirty="0">
                <a:solidFill>
                  <a:schemeClr val="tx1"/>
                </a:solidFill>
                <a:latin typeface="+mn-lt"/>
                <a:ea typeface="+mn-ea"/>
                <a:cs typeface="+mn-cs"/>
              </a:rPr>
              <a:t>not been referenced for the longest time. By the principle of locality, this should</a:t>
            </a:r>
          </a:p>
          <a:p>
            <a:r>
              <a:rPr lang="en-US" sz="1200" kern="1200" baseline="0" dirty="0">
                <a:solidFill>
                  <a:schemeClr val="tx1"/>
                </a:solidFill>
                <a:latin typeface="+mn-lt"/>
                <a:ea typeface="+mn-ea"/>
                <a:cs typeface="+mn-cs"/>
              </a:rPr>
              <a:t>be the page least likely to be referenced in the near future. And, in fact, the LRU</a:t>
            </a:r>
          </a:p>
          <a:p>
            <a:r>
              <a:rPr lang="en-US" sz="1200" kern="1200" baseline="0" dirty="0">
                <a:solidFill>
                  <a:schemeClr val="tx1"/>
                </a:solidFill>
                <a:latin typeface="+mn-lt"/>
                <a:ea typeface="+mn-ea"/>
                <a:cs typeface="+mn-cs"/>
              </a:rPr>
              <a:t>policy does nearly as well as the optimal policy. The problem with this approach is</a:t>
            </a:r>
          </a:p>
          <a:p>
            <a:r>
              <a:rPr lang="en-US" sz="1200" kern="1200" baseline="0" dirty="0">
                <a:solidFill>
                  <a:schemeClr val="tx1"/>
                </a:solidFill>
                <a:latin typeface="+mn-lt"/>
                <a:ea typeface="+mn-ea"/>
                <a:cs typeface="+mn-cs"/>
              </a:rPr>
              <a:t>the difficulty in implementation. One approach would be to tag each page with the</a:t>
            </a:r>
          </a:p>
          <a:p>
            <a:r>
              <a:rPr lang="en-US" sz="1200" kern="1200" baseline="0" dirty="0">
                <a:solidFill>
                  <a:schemeClr val="tx1"/>
                </a:solidFill>
                <a:latin typeface="+mn-lt"/>
                <a:ea typeface="+mn-ea"/>
                <a:cs typeface="+mn-cs"/>
              </a:rPr>
              <a:t>time of its last reference; this would have to be done at each memory reference,</a:t>
            </a:r>
          </a:p>
          <a:p>
            <a:r>
              <a:rPr lang="en-US" sz="1200" kern="1200" baseline="0" dirty="0">
                <a:solidFill>
                  <a:schemeClr val="tx1"/>
                </a:solidFill>
                <a:latin typeface="+mn-lt"/>
                <a:ea typeface="+mn-ea"/>
                <a:cs typeface="+mn-cs"/>
              </a:rPr>
              <a:t>both instruction and data. Even if the hardware would support such a scheme, the</a:t>
            </a:r>
          </a:p>
          <a:p>
            <a:r>
              <a:rPr lang="en-US" sz="1200" kern="1200" baseline="0" dirty="0">
                <a:solidFill>
                  <a:schemeClr val="tx1"/>
                </a:solidFill>
                <a:latin typeface="+mn-lt"/>
                <a:ea typeface="+mn-ea"/>
                <a:cs typeface="+mn-cs"/>
              </a:rPr>
              <a:t>overhead would be tremendous. Alternatively, one could maintain a stack of page</a:t>
            </a:r>
          </a:p>
          <a:p>
            <a:r>
              <a:rPr lang="en-US" sz="1200" kern="1200" baseline="0" dirty="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extLst>
      <p:ext uri="{BB962C8B-B14F-4D97-AF65-F5344CB8AC3E}">
        <p14:creationId xmlns:p14="http://schemas.microsoft.com/office/powerpoint/2010/main" val="243208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D3E7D47-F9AE-4F88-8C1B-9167DA66B310}" type="slidenum">
              <a:rPr lang="en-US" altLang="zh-CN" smtClean="0"/>
              <a:pPr/>
              <a:t>20</a:t>
            </a:fld>
            <a:endParaRPr lang="en-US" altLang="zh-CN"/>
          </a:p>
        </p:txBody>
      </p:sp>
    </p:spTree>
    <p:extLst>
      <p:ext uri="{BB962C8B-B14F-4D97-AF65-F5344CB8AC3E}">
        <p14:creationId xmlns:p14="http://schemas.microsoft.com/office/powerpoint/2010/main" val="4106210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least recently used (LRU) policy replaces the page in memory that has</a:t>
            </a:r>
          </a:p>
          <a:p>
            <a:r>
              <a:rPr lang="en-US" sz="1200" kern="1200" baseline="0" dirty="0">
                <a:solidFill>
                  <a:schemeClr val="tx1"/>
                </a:solidFill>
                <a:latin typeface="+mn-lt"/>
                <a:ea typeface="+mn-ea"/>
                <a:cs typeface="+mn-cs"/>
              </a:rPr>
              <a:t>not been referenced for the longest time. By the principle of locality, this should</a:t>
            </a:r>
          </a:p>
          <a:p>
            <a:r>
              <a:rPr lang="en-US" sz="1200" kern="1200" baseline="0" dirty="0">
                <a:solidFill>
                  <a:schemeClr val="tx1"/>
                </a:solidFill>
                <a:latin typeface="+mn-lt"/>
                <a:ea typeface="+mn-ea"/>
                <a:cs typeface="+mn-cs"/>
              </a:rPr>
              <a:t>be the page least likely to be referenced in the near future. And, in fact, the LRU</a:t>
            </a:r>
          </a:p>
          <a:p>
            <a:r>
              <a:rPr lang="en-US" sz="1200" kern="1200" baseline="0" dirty="0">
                <a:solidFill>
                  <a:schemeClr val="tx1"/>
                </a:solidFill>
                <a:latin typeface="+mn-lt"/>
                <a:ea typeface="+mn-ea"/>
                <a:cs typeface="+mn-cs"/>
              </a:rPr>
              <a:t>policy does nearly as well as the optimal policy. The problem with this approach is</a:t>
            </a:r>
          </a:p>
          <a:p>
            <a:r>
              <a:rPr lang="en-US" sz="1200" kern="1200" baseline="0" dirty="0">
                <a:solidFill>
                  <a:schemeClr val="tx1"/>
                </a:solidFill>
                <a:latin typeface="+mn-lt"/>
                <a:ea typeface="+mn-ea"/>
                <a:cs typeface="+mn-cs"/>
              </a:rPr>
              <a:t>the difficulty in implementation. One approach would be to tag each page with the</a:t>
            </a:r>
          </a:p>
          <a:p>
            <a:r>
              <a:rPr lang="en-US" sz="1200" kern="1200" baseline="0" dirty="0">
                <a:solidFill>
                  <a:schemeClr val="tx1"/>
                </a:solidFill>
                <a:latin typeface="+mn-lt"/>
                <a:ea typeface="+mn-ea"/>
                <a:cs typeface="+mn-cs"/>
              </a:rPr>
              <a:t>time of its last reference; this would have to be done at each memory reference,</a:t>
            </a:r>
          </a:p>
          <a:p>
            <a:r>
              <a:rPr lang="en-US" sz="1200" kern="1200" baseline="0" dirty="0">
                <a:solidFill>
                  <a:schemeClr val="tx1"/>
                </a:solidFill>
                <a:latin typeface="+mn-lt"/>
                <a:ea typeface="+mn-ea"/>
                <a:cs typeface="+mn-cs"/>
              </a:rPr>
              <a:t>both instruction and data. Even if the hardware would support such a scheme, the</a:t>
            </a:r>
          </a:p>
          <a:p>
            <a:r>
              <a:rPr lang="en-US" sz="1200" kern="1200" baseline="0" dirty="0">
                <a:solidFill>
                  <a:schemeClr val="tx1"/>
                </a:solidFill>
                <a:latin typeface="+mn-lt"/>
                <a:ea typeface="+mn-ea"/>
                <a:cs typeface="+mn-cs"/>
              </a:rPr>
              <a:t>overhead would be tremendous. Alternatively, one could maintain a stack of page</a:t>
            </a:r>
          </a:p>
          <a:p>
            <a:r>
              <a:rPr lang="en-US" sz="1200" kern="1200" baseline="0" dirty="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extLst>
      <p:ext uri="{BB962C8B-B14F-4D97-AF65-F5344CB8AC3E}">
        <p14:creationId xmlns:p14="http://schemas.microsoft.com/office/powerpoint/2010/main" val="3697991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first-in-first-out (FIFO) </a:t>
            </a:r>
            <a:r>
              <a:rPr lang="en-US" sz="1200" b="0" kern="1200" baseline="0" dirty="0">
                <a:solidFill>
                  <a:schemeClr val="tx1"/>
                </a:solidFill>
                <a:latin typeface="+mn-lt"/>
                <a:ea typeface="+mn-ea"/>
                <a:cs typeface="+mn-cs"/>
              </a:rPr>
              <a:t>policy treats the page frames allocated to a process</a:t>
            </a:r>
          </a:p>
          <a:p>
            <a:r>
              <a:rPr lang="en-US" sz="1200" kern="1200" baseline="0" dirty="0">
                <a:solidFill>
                  <a:schemeClr val="tx1"/>
                </a:solidFill>
                <a:latin typeface="+mn-lt"/>
                <a:ea typeface="+mn-ea"/>
                <a:cs typeface="+mn-cs"/>
              </a:rPr>
              <a:t>as a circular buffer, and pages are removed in round-robin style. All that is</a:t>
            </a:r>
          </a:p>
          <a:p>
            <a:r>
              <a:rPr lang="en-US" sz="1200" kern="1200" baseline="0" dirty="0">
                <a:solidFill>
                  <a:schemeClr val="tx1"/>
                </a:solidFill>
                <a:latin typeface="+mn-lt"/>
                <a:ea typeface="+mn-ea"/>
                <a:cs typeface="+mn-cs"/>
              </a:rPr>
              <a:t>required is a pointer that circles through the page frames of the process. This is</a:t>
            </a:r>
          </a:p>
          <a:p>
            <a:r>
              <a:rPr lang="en-US" sz="1200" kern="1200" baseline="0" dirty="0">
                <a:solidFill>
                  <a:schemeClr val="tx1"/>
                </a:solidFill>
                <a:latin typeface="+mn-lt"/>
                <a:ea typeface="+mn-ea"/>
                <a:cs typeface="+mn-cs"/>
              </a:rPr>
              <a:t>therefore one of the simplest page replacement policies to implement. The logic</a:t>
            </a:r>
          </a:p>
          <a:p>
            <a:r>
              <a:rPr lang="en-US" sz="1200" kern="1200" baseline="0" dirty="0">
                <a:solidFill>
                  <a:schemeClr val="tx1"/>
                </a:solidFill>
                <a:latin typeface="+mn-lt"/>
                <a:ea typeface="+mn-ea"/>
                <a:cs typeface="+mn-cs"/>
              </a:rPr>
              <a:t>behind this choice, other than its simplicity, is that one is replacing the page that</a:t>
            </a:r>
          </a:p>
          <a:p>
            <a:r>
              <a:rPr lang="en-US" sz="1200" kern="1200" baseline="0" dirty="0">
                <a:solidFill>
                  <a:schemeClr val="tx1"/>
                </a:solidFill>
                <a:latin typeface="+mn-lt"/>
                <a:ea typeface="+mn-ea"/>
                <a:cs typeface="+mn-cs"/>
              </a:rPr>
              <a:t>has been in memory the longest: A page fetched into memory a long time ago may</a:t>
            </a:r>
          </a:p>
          <a:p>
            <a:r>
              <a:rPr lang="en-US" sz="1200" kern="1200" baseline="0" dirty="0">
                <a:solidFill>
                  <a:schemeClr val="tx1"/>
                </a:solidFill>
                <a:latin typeface="+mn-lt"/>
                <a:ea typeface="+mn-ea"/>
                <a:cs typeface="+mn-cs"/>
              </a:rPr>
              <a:t>have now fallen out of use. This reasoning will often be wrong, because there will</a:t>
            </a:r>
          </a:p>
          <a:p>
            <a:r>
              <a:rPr lang="en-US" sz="1200" kern="1200" baseline="0" dirty="0">
                <a:solidFill>
                  <a:schemeClr val="tx1"/>
                </a:solidFill>
                <a:latin typeface="+mn-lt"/>
                <a:ea typeface="+mn-ea"/>
                <a:cs typeface="+mn-cs"/>
              </a:rPr>
              <a:t>often be regions of program or data that are heavily used throughout the life of a</a:t>
            </a:r>
          </a:p>
          <a:p>
            <a:r>
              <a:rPr lang="en-US" sz="1200" kern="1200" baseline="0" dirty="0">
                <a:solidFill>
                  <a:schemeClr val="tx1"/>
                </a:solidFill>
                <a:latin typeface="+mn-lt"/>
                <a:ea typeface="+mn-ea"/>
                <a:cs typeface="+mn-cs"/>
              </a:rPr>
              <a:t>program. Those pages will be repeatedly paged in and out by the FIFO algorithm.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extLst>
      <p:ext uri="{BB962C8B-B14F-4D97-AF65-F5344CB8AC3E}">
        <p14:creationId xmlns:p14="http://schemas.microsoft.com/office/powerpoint/2010/main" val="298200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simplest form of clock policy requires the association of an additional</a:t>
            </a:r>
          </a:p>
          <a:p>
            <a:r>
              <a:rPr lang="en-US" sz="1200" kern="1200" baseline="0" dirty="0">
                <a:solidFill>
                  <a:schemeClr val="tx1"/>
                </a:solidFill>
                <a:latin typeface="+mn-lt"/>
                <a:ea typeface="+mn-ea"/>
                <a:cs typeface="+mn-cs"/>
              </a:rPr>
              <a:t>bit with each frame, referred to as the use bit. When a page is first loaded into a</a:t>
            </a:r>
          </a:p>
          <a:p>
            <a:r>
              <a:rPr lang="en-US" sz="1200" kern="1200" baseline="0" dirty="0">
                <a:solidFill>
                  <a:schemeClr val="tx1"/>
                </a:solidFill>
                <a:latin typeface="+mn-lt"/>
                <a:ea typeface="+mn-ea"/>
                <a:cs typeface="+mn-cs"/>
              </a:rPr>
              <a:t>frame in memory, the use bit for that frame is set to 1. Whenever the page is subsequently</a:t>
            </a:r>
          </a:p>
          <a:p>
            <a:r>
              <a:rPr lang="en-US" sz="1200" kern="1200" baseline="0" dirty="0">
                <a:solidFill>
                  <a:schemeClr val="tx1"/>
                </a:solidFill>
                <a:latin typeface="+mn-lt"/>
                <a:ea typeface="+mn-ea"/>
                <a:cs typeface="+mn-cs"/>
              </a:rPr>
              <a:t>referenced (after the reference that generated the page fault), its use bit is</a:t>
            </a:r>
          </a:p>
          <a:p>
            <a:r>
              <a:rPr lang="en-US" sz="1200" kern="1200" baseline="0" dirty="0">
                <a:solidFill>
                  <a:schemeClr val="tx1"/>
                </a:solidFill>
                <a:latin typeface="+mn-lt"/>
                <a:ea typeface="+mn-ea"/>
                <a:cs typeface="+mn-cs"/>
              </a:rPr>
              <a:t>set to 1. For the page replacement algorithm, the set of frames that are candidates</a:t>
            </a:r>
          </a:p>
          <a:p>
            <a:r>
              <a:rPr lang="en-US" sz="1200" kern="1200" baseline="0" dirty="0">
                <a:solidFill>
                  <a:schemeClr val="tx1"/>
                </a:solidFill>
                <a:latin typeface="+mn-lt"/>
                <a:ea typeface="+mn-ea"/>
                <a:cs typeface="+mn-cs"/>
              </a:rPr>
              <a:t>for replacement (this process: local scope; all of main memory: global scope  ) is</a:t>
            </a:r>
          </a:p>
          <a:p>
            <a:r>
              <a:rPr lang="en-US" sz="1200" kern="1200" baseline="0" dirty="0">
                <a:solidFill>
                  <a:schemeClr val="tx1"/>
                </a:solidFill>
                <a:latin typeface="+mn-lt"/>
                <a:ea typeface="+mn-ea"/>
                <a:cs typeface="+mn-cs"/>
              </a:rPr>
              <a:t>considered to be a circular buffer, with which a pointer is associated. When a page</a:t>
            </a:r>
          </a:p>
          <a:p>
            <a:r>
              <a:rPr lang="en-US" sz="1200" kern="1200" baseline="0" dirty="0">
                <a:solidFill>
                  <a:schemeClr val="tx1"/>
                </a:solidFill>
                <a:latin typeface="+mn-lt"/>
                <a:ea typeface="+mn-ea"/>
                <a:cs typeface="+mn-cs"/>
              </a:rPr>
              <a:t>is replaced, the pointer is set to indicate the next frame in the buffer after the one</a:t>
            </a:r>
          </a:p>
          <a:p>
            <a:r>
              <a:rPr lang="en-US" sz="1200" kern="1200" baseline="0" dirty="0">
                <a:solidFill>
                  <a:schemeClr val="tx1"/>
                </a:solidFill>
                <a:latin typeface="+mn-lt"/>
                <a:ea typeface="+mn-ea"/>
                <a:cs typeface="+mn-cs"/>
              </a:rPr>
              <a:t>just updated. When it comes time to replace a page, the operating system scans</a:t>
            </a:r>
          </a:p>
          <a:p>
            <a:r>
              <a:rPr lang="en-US" sz="1200" kern="1200" baseline="0" dirty="0">
                <a:solidFill>
                  <a:schemeClr val="tx1"/>
                </a:solidFill>
                <a:latin typeface="+mn-lt"/>
                <a:ea typeface="+mn-ea"/>
                <a:cs typeface="+mn-cs"/>
              </a:rPr>
              <a:t>the buffer to find a frame with a use bit set to 0. Each time it encounters a frame</a:t>
            </a:r>
          </a:p>
          <a:p>
            <a:r>
              <a:rPr lang="en-US" sz="1200" kern="1200" baseline="0" dirty="0">
                <a:solidFill>
                  <a:schemeClr val="tx1"/>
                </a:solidFill>
                <a:latin typeface="+mn-lt"/>
                <a:ea typeface="+mn-ea"/>
                <a:cs typeface="+mn-cs"/>
              </a:rPr>
              <a:t>with a use bit of 1, it resets that bit to 0 and continues on. If any of the frames in</a:t>
            </a:r>
          </a:p>
          <a:p>
            <a:r>
              <a:rPr lang="en-US" sz="1200" kern="1200" baseline="0" dirty="0">
                <a:solidFill>
                  <a:schemeClr val="tx1"/>
                </a:solidFill>
                <a:latin typeface="+mn-lt"/>
                <a:ea typeface="+mn-ea"/>
                <a:cs typeface="+mn-cs"/>
              </a:rPr>
              <a:t>the buffer have a use bit of 0 at the beginning of this process, the first such frame</a:t>
            </a:r>
          </a:p>
          <a:p>
            <a:r>
              <a:rPr lang="en-US" sz="1200" kern="1200" baseline="0" dirty="0">
                <a:solidFill>
                  <a:schemeClr val="tx1"/>
                </a:solidFill>
                <a:latin typeface="+mn-lt"/>
                <a:ea typeface="+mn-ea"/>
                <a:cs typeface="+mn-cs"/>
              </a:rPr>
              <a:t>encountered is chosen for replacement. If all of the frames have a use bit of 1, then</a:t>
            </a:r>
          </a:p>
          <a:p>
            <a:r>
              <a:rPr lang="en-US" sz="1200" kern="1200" baseline="0" dirty="0">
                <a:solidFill>
                  <a:schemeClr val="tx1"/>
                </a:solidFill>
                <a:latin typeface="+mn-lt"/>
                <a:ea typeface="+mn-ea"/>
                <a:cs typeface="+mn-cs"/>
              </a:rPr>
              <a:t>the pointer will make one complete cycle through the buffer, setting all the use bits</a:t>
            </a:r>
          </a:p>
          <a:p>
            <a:r>
              <a:rPr lang="en-US" sz="1200" kern="1200" baseline="0" dirty="0">
                <a:solidFill>
                  <a:schemeClr val="tx1"/>
                </a:solidFill>
                <a:latin typeface="+mn-lt"/>
                <a:ea typeface="+mn-ea"/>
                <a:cs typeface="+mn-cs"/>
              </a:rPr>
              <a:t>to 0, and stop at its original position, replacing the page in that frame. We can see</a:t>
            </a:r>
          </a:p>
          <a:p>
            <a:r>
              <a:rPr lang="en-US" sz="1200" kern="1200" baseline="0" dirty="0">
                <a:solidFill>
                  <a:schemeClr val="tx1"/>
                </a:solidFill>
                <a:latin typeface="+mn-lt"/>
                <a:ea typeface="+mn-ea"/>
                <a:cs typeface="+mn-cs"/>
              </a:rPr>
              <a:t>that this policy is similar to FIFO, except that, in the clock policy, any frame with</a:t>
            </a:r>
          </a:p>
          <a:p>
            <a:r>
              <a:rPr lang="en-US" sz="1200" kern="1200" baseline="0" dirty="0">
                <a:solidFill>
                  <a:schemeClr val="tx1"/>
                </a:solidFill>
                <a:latin typeface="+mn-lt"/>
                <a:ea typeface="+mn-ea"/>
                <a:cs typeface="+mn-cs"/>
              </a:rPr>
              <a:t>a use bit of 1 is passed over by the algorithm. The policy is referred to as a clock</a:t>
            </a:r>
          </a:p>
          <a:p>
            <a:r>
              <a:rPr lang="en-US" sz="1200" kern="1200" baseline="0" dirty="0">
                <a:solidFill>
                  <a:schemeClr val="tx1"/>
                </a:solidFill>
                <a:latin typeface="+mn-lt"/>
                <a:ea typeface="+mn-ea"/>
                <a:cs typeface="+mn-cs"/>
              </a:rPr>
              <a:t>policy because we can visualize the page frames as laid out in a circle. A number of</a:t>
            </a:r>
          </a:p>
          <a:p>
            <a:r>
              <a:rPr lang="en-US" sz="1200" kern="1200" baseline="0" dirty="0">
                <a:solidFill>
                  <a:schemeClr val="tx1"/>
                </a:solidFill>
                <a:latin typeface="+mn-lt"/>
                <a:ea typeface="+mn-ea"/>
                <a:cs typeface="+mn-cs"/>
              </a:rPr>
              <a:t>operating systems have employed some variation of this simple clock policy (e.g.,</a:t>
            </a:r>
          </a:p>
          <a:p>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[CORB68]).</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extLst>
      <p:ext uri="{BB962C8B-B14F-4D97-AF65-F5344CB8AC3E}">
        <p14:creationId xmlns:p14="http://schemas.microsoft.com/office/powerpoint/2010/main" val="3985315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8.15 provides an example of the simple clock policy mechanism. A circular</a:t>
            </a:r>
          </a:p>
          <a:p>
            <a:r>
              <a:rPr lang="en-US" sz="1200" kern="1200" baseline="0" dirty="0">
                <a:solidFill>
                  <a:schemeClr val="tx1"/>
                </a:solidFill>
                <a:latin typeface="+mn-lt"/>
                <a:ea typeface="+mn-ea"/>
                <a:cs typeface="+mn-cs"/>
              </a:rPr>
              <a:t>buffer of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main memory frames is available for page replacement. Just prior</a:t>
            </a:r>
          </a:p>
          <a:p>
            <a:r>
              <a:rPr lang="en-US" sz="1200" kern="1200" baseline="0" dirty="0">
                <a:solidFill>
                  <a:schemeClr val="tx1"/>
                </a:solidFill>
                <a:latin typeface="+mn-lt"/>
                <a:ea typeface="+mn-ea"/>
                <a:cs typeface="+mn-cs"/>
              </a:rPr>
              <a:t>to the replacement of a page from the buffer with incoming page 727 , the next frame</a:t>
            </a:r>
          </a:p>
          <a:p>
            <a:r>
              <a:rPr lang="en-US" sz="1200" kern="1200" baseline="0" dirty="0">
                <a:solidFill>
                  <a:schemeClr val="tx1"/>
                </a:solidFill>
                <a:latin typeface="+mn-lt"/>
                <a:ea typeface="+mn-ea"/>
                <a:cs typeface="+mn-cs"/>
              </a:rPr>
              <a:t>pointer points at frame 2, which contains page 45 . The clock policy is now executed.</a:t>
            </a:r>
          </a:p>
          <a:p>
            <a:r>
              <a:rPr lang="en-US" sz="1200" kern="1200" baseline="0" dirty="0">
                <a:solidFill>
                  <a:schemeClr val="tx1"/>
                </a:solidFill>
                <a:latin typeface="+mn-lt"/>
                <a:ea typeface="+mn-ea"/>
                <a:cs typeface="+mn-cs"/>
              </a:rPr>
              <a:t>Because the use bit for page 45 in frame 2 is equal to 1, this page is not replaced.</a:t>
            </a:r>
          </a:p>
          <a:p>
            <a:r>
              <a:rPr lang="en-US" sz="1200" kern="1200" baseline="0" dirty="0">
                <a:solidFill>
                  <a:schemeClr val="tx1"/>
                </a:solidFill>
                <a:latin typeface="+mn-lt"/>
                <a:ea typeface="+mn-ea"/>
                <a:cs typeface="+mn-cs"/>
              </a:rPr>
              <a:t>Instead, the use bit is set to 0 and the pointer advances. Similarly, page 191 in frame</a:t>
            </a:r>
          </a:p>
          <a:p>
            <a:r>
              <a:rPr lang="en-US" sz="1200" kern="1200" baseline="0" dirty="0">
                <a:solidFill>
                  <a:schemeClr val="tx1"/>
                </a:solidFill>
                <a:latin typeface="+mn-lt"/>
                <a:ea typeface="+mn-ea"/>
                <a:cs typeface="+mn-cs"/>
              </a:rPr>
              <a:t>3 is not replaced; its use bit is set to 0 and the pointer advances. In the next frame,</a:t>
            </a:r>
          </a:p>
          <a:p>
            <a:r>
              <a:rPr lang="en-US" sz="1200" kern="1200" baseline="0" dirty="0">
                <a:solidFill>
                  <a:schemeClr val="tx1"/>
                </a:solidFill>
                <a:latin typeface="+mn-lt"/>
                <a:ea typeface="+mn-ea"/>
                <a:cs typeface="+mn-cs"/>
              </a:rPr>
              <a:t>frame 4, the use bit is set to 0. Therefore, page 556 is replaced with page 727 . The</a:t>
            </a:r>
          </a:p>
          <a:p>
            <a:r>
              <a:rPr lang="en-US" sz="1200" kern="1200" baseline="0" dirty="0">
                <a:solidFill>
                  <a:schemeClr val="tx1"/>
                </a:solidFill>
                <a:latin typeface="+mn-lt"/>
                <a:ea typeface="+mn-ea"/>
                <a:cs typeface="+mn-cs"/>
              </a:rPr>
              <a:t>use bit is set to 1 for this frame and the pointer advances to frame 5, completing the</a:t>
            </a:r>
          </a:p>
          <a:p>
            <a:r>
              <a:rPr lang="en-US" sz="1200" kern="1200" baseline="0" dirty="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extLst>
      <p:ext uri="{BB962C8B-B14F-4D97-AF65-F5344CB8AC3E}">
        <p14:creationId xmlns:p14="http://schemas.microsoft.com/office/powerpoint/2010/main" val="422362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optimal policy </a:t>
            </a:r>
            <a:r>
              <a:rPr lang="en-US" sz="1200" b="0" kern="1200" baseline="0" dirty="0">
                <a:solidFill>
                  <a:schemeClr val="tx1"/>
                </a:solidFill>
                <a:latin typeface="+mn-lt"/>
                <a:ea typeface="+mn-ea"/>
                <a:cs typeface="+mn-cs"/>
              </a:rPr>
              <a:t>selects for replacement that page for which the time to the next</a:t>
            </a:r>
          </a:p>
          <a:p>
            <a:r>
              <a:rPr lang="en-US" sz="1200" kern="1200" baseline="0" dirty="0">
                <a:solidFill>
                  <a:schemeClr val="tx1"/>
                </a:solidFill>
                <a:latin typeface="+mn-lt"/>
                <a:ea typeface="+mn-ea"/>
                <a:cs typeface="+mn-cs"/>
              </a:rPr>
              <a:t>reference is the longest. It can be shown that this policy results in the fewest number of</a:t>
            </a:r>
          </a:p>
          <a:p>
            <a:r>
              <a:rPr lang="en-US" sz="1200" kern="1200" baseline="0" dirty="0">
                <a:solidFill>
                  <a:schemeClr val="tx1"/>
                </a:solidFill>
                <a:latin typeface="+mn-lt"/>
                <a:ea typeface="+mn-ea"/>
                <a:cs typeface="+mn-cs"/>
              </a:rPr>
              <a:t>page faults [BELA66]. Clearly, this policy is impossible to implement, because it would</a:t>
            </a:r>
          </a:p>
          <a:p>
            <a:r>
              <a:rPr lang="en-US" sz="1200" kern="1200" baseline="0" dirty="0">
                <a:solidFill>
                  <a:schemeClr val="tx1"/>
                </a:solidFill>
                <a:latin typeface="+mn-lt"/>
                <a:ea typeface="+mn-ea"/>
                <a:cs typeface="+mn-cs"/>
              </a:rPr>
              <a:t>require the operating system to have perfect knowledge of future events. However, it</a:t>
            </a:r>
          </a:p>
          <a:p>
            <a:r>
              <a:rPr lang="en-US" sz="1200" kern="1200" baseline="0" dirty="0">
                <a:solidFill>
                  <a:schemeClr val="tx1"/>
                </a:solidFill>
                <a:latin typeface="+mn-lt"/>
                <a:ea typeface="+mn-ea"/>
                <a:cs typeface="+mn-cs"/>
              </a:rPr>
              <a:t>does serve as a standard against which to judge real-world algorithms.</a:t>
            </a:r>
            <a:endParaRPr lang="en-US" dirty="0"/>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8.14 gives an example of the optimal policy. The example assumes a</a:t>
            </a:r>
          </a:p>
          <a:p>
            <a:r>
              <a:rPr lang="en-US" sz="1200" kern="1200" baseline="0" dirty="0">
                <a:solidFill>
                  <a:schemeClr val="tx1"/>
                </a:solidFill>
                <a:latin typeface="+mn-lt"/>
                <a:ea typeface="+mn-ea"/>
                <a:cs typeface="+mn-cs"/>
              </a:rPr>
              <a:t>fixed frame allocation (fixed resident set size) for this process of three frames. The</a:t>
            </a:r>
          </a:p>
          <a:p>
            <a:r>
              <a:rPr lang="en-US" sz="1200" kern="1200" baseline="0" dirty="0">
                <a:solidFill>
                  <a:schemeClr val="tx1"/>
                </a:solidFill>
                <a:latin typeface="+mn-lt"/>
                <a:ea typeface="+mn-ea"/>
                <a:cs typeface="+mn-cs"/>
              </a:rPr>
              <a:t>execution of the process requires reference to five distinct pages. The page address</a:t>
            </a:r>
          </a:p>
          <a:p>
            <a:r>
              <a:rPr lang="en-US" sz="1200" kern="1200" baseline="0" dirty="0">
                <a:solidFill>
                  <a:schemeClr val="tx1"/>
                </a:solidFill>
                <a:latin typeface="+mn-lt"/>
                <a:ea typeface="+mn-ea"/>
                <a:cs typeface="+mn-cs"/>
              </a:rPr>
              <a:t>stream formed by executing the program is</a:t>
            </a:r>
          </a:p>
          <a:p>
            <a:r>
              <a:rPr lang="en-US" sz="1200" kern="1200" baseline="0" dirty="0">
                <a:solidFill>
                  <a:schemeClr val="tx1"/>
                </a:solidFill>
                <a:latin typeface="+mn-lt"/>
                <a:ea typeface="+mn-ea"/>
                <a:cs typeface="+mn-cs"/>
              </a:rPr>
              <a:t>2 3 2 1 5 2 4 5 3 2 5 2</a:t>
            </a:r>
          </a:p>
          <a:p>
            <a:r>
              <a:rPr lang="en-US" sz="1200" kern="1200" baseline="0" dirty="0">
                <a:solidFill>
                  <a:schemeClr val="tx1"/>
                </a:solidFill>
                <a:latin typeface="+mn-lt"/>
                <a:ea typeface="+mn-ea"/>
                <a:cs typeface="+mn-cs"/>
              </a:rPr>
              <a:t>which means that the first page referenced is 2, the second page referenced is 3, and</a:t>
            </a:r>
          </a:p>
          <a:p>
            <a:r>
              <a:rPr lang="en-US" sz="1200" kern="1200" baseline="0" dirty="0">
                <a:solidFill>
                  <a:schemeClr val="tx1"/>
                </a:solidFill>
                <a:latin typeface="+mn-lt"/>
                <a:ea typeface="+mn-ea"/>
                <a:cs typeface="+mn-cs"/>
              </a:rPr>
              <a:t>so on. The optimal policy produces three page faults after the frame allocation has</a:t>
            </a:r>
          </a:p>
          <a:p>
            <a:r>
              <a:rPr lang="en-US" sz="1200" kern="1200" baseline="0" dirty="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extLst>
      <p:ext uri="{BB962C8B-B14F-4D97-AF65-F5344CB8AC3E}">
        <p14:creationId xmlns:p14="http://schemas.microsoft.com/office/powerpoint/2010/main" val="1356653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Figure 8.16 shows the results of an experiment reported in [BAER80], which</a:t>
            </a:r>
          </a:p>
          <a:p>
            <a:r>
              <a:rPr lang="en-US" sz="1200" kern="1200" baseline="0" dirty="0">
                <a:solidFill>
                  <a:schemeClr val="tx1"/>
                </a:solidFill>
                <a:latin typeface="+mn-lt"/>
                <a:ea typeface="+mn-ea"/>
                <a:cs typeface="+mn-cs"/>
              </a:rPr>
              <a:t>compares the four algorithms that we have been discussing; it is assumed that the</a:t>
            </a:r>
          </a:p>
          <a:p>
            <a:r>
              <a:rPr lang="en-US" sz="1200" kern="1200" baseline="0" dirty="0">
                <a:solidFill>
                  <a:schemeClr val="tx1"/>
                </a:solidFill>
                <a:latin typeface="+mn-lt"/>
                <a:ea typeface="+mn-ea"/>
                <a:cs typeface="+mn-cs"/>
              </a:rPr>
              <a:t>number of page frames assigned to a process is fixed. The results are based on the</a:t>
            </a:r>
          </a:p>
          <a:p>
            <a:r>
              <a:rPr lang="en-US" sz="1200" kern="1200" baseline="0" dirty="0">
                <a:solidFill>
                  <a:schemeClr val="tx1"/>
                </a:solidFill>
                <a:latin typeface="+mn-lt"/>
                <a:ea typeface="+mn-ea"/>
                <a:cs typeface="+mn-cs"/>
              </a:rPr>
              <a:t>execution of 0.25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10</a:t>
            </a:r>
            <a:r>
              <a:rPr lang="en-US" sz="1200" kern="1200" baseline="30000" dirty="0">
                <a:solidFill>
                  <a:schemeClr val="tx1"/>
                </a:solidFill>
                <a:latin typeface="+mn-lt"/>
                <a:ea typeface="+mn-ea"/>
                <a:cs typeface="+mn-cs"/>
              </a:rPr>
              <a:t>6</a:t>
            </a:r>
            <a:r>
              <a:rPr lang="en-US" sz="1200" kern="1200" baseline="0" dirty="0">
                <a:solidFill>
                  <a:schemeClr val="tx1"/>
                </a:solidFill>
                <a:latin typeface="+mn-lt"/>
                <a:ea typeface="+mn-ea"/>
                <a:cs typeface="+mn-cs"/>
              </a:rPr>
              <a:t> references in a FORTRAN program, using a page size of 256</a:t>
            </a:r>
          </a:p>
          <a:p>
            <a:r>
              <a:rPr lang="en-US" sz="1200" kern="1200" baseline="0" dirty="0">
                <a:solidFill>
                  <a:schemeClr val="tx1"/>
                </a:solidFill>
                <a:latin typeface="+mn-lt"/>
                <a:ea typeface="+mn-ea"/>
                <a:cs typeface="+mn-cs"/>
              </a:rPr>
              <a:t>words. Baer ran the experiment with frame allocations of 6, 8, 10, 12, and 14 frames.</a:t>
            </a:r>
          </a:p>
          <a:p>
            <a:r>
              <a:rPr lang="en-US" sz="1200" kern="1200" baseline="0" dirty="0">
                <a:solidFill>
                  <a:schemeClr val="tx1"/>
                </a:solidFill>
                <a:latin typeface="+mn-lt"/>
                <a:ea typeface="+mn-ea"/>
                <a:cs typeface="+mn-cs"/>
              </a:rPr>
              <a:t>The differences among the four policies are most striking at small allocations, with</a:t>
            </a:r>
          </a:p>
          <a:p>
            <a:r>
              <a:rPr lang="en-US" sz="1200" kern="1200" baseline="0" dirty="0">
                <a:solidFill>
                  <a:schemeClr val="tx1"/>
                </a:solidFill>
                <a:latin typeface="+mn-lt"/>
                <a:ea typeface="+mn-ea"/>
                <a:cs typeface="+mn-cs"/>
              </a:rPr>
              <a:t>FIFO being over a factor of 2 worse than optimal. All four curves have the same shape</a:t>
            </a:r>
          </a:p>
          <a:p>
            <a:r>
              <a:rPr lang="en-US" sz="1200" kern="1200" baseline="0" dirty="0">
                <a:solidFill>
                  <a:schemeClr val="tx1"/>
                </a:solidFill>
                <a:latin typeface="+mn-lt"/>
                <a:ea typeface="+mn-ea"/>
                <a:cs typeface="+mn-cs"/>
              </a:rPr>
              <a:t>as the idealized behavior shown in Figure 8.10b . In order to run efficiently, we would</a:t>
            </a:r>
          </a:p>
          <a:p>
            <a:r>
              <a:rPr lang="en-US" sz="1200" kern="1200" baseline="0" dirty="0">
                <a:solidFill>
                  <a:schemeClr val="tx1"/>
                </a:solidFill>
                <a:latin typeface="+mn-lt"/>
                <a:ea typeface="+mn-ea"/>
                <a:cs typeface="+mn-cs"/>
              </a:rPr>
              <a:t>like to be to the right of the knee of the curve (with a small page fault rate) while</a:t>
            </a:r>
          </a:p>
          <a:p>
            <a:r>
              <a:rPr lang="en-US" sz="1200" kern="1200" baseline="0" dirty="0">
                <a:solidFill>
                  <a:schemeClr val="tx1"/>
                </a:solidFill>
                <a:latin typeface="+mn-lt"/>
                <a:ea typeface="+mn-ea"/>
                <a:cs typeface="+mn-cs"/>
              </a:rPr>
              <a:t>keeping a small frame allocation (to the left of the knee of the curve). These two constraints</a:t>
            </a:r>
          </a:p>
          <a:p>
            <a:r>
              <a:rPr lang="en-US" sz="1200" kern="1200" baseline="0" dirty="0">
                <a:solidFill>
                  <a:schemeClr val="tx1"/>
                </a:solidFill>
                <a:latin typeface="+mn-lt"/>
                <a:ea typeface="+mn-ea"/>
                <a:cs typeface="+mn-cs"/>
              </a:rPr>
              <a:t>indicate that a desirable mode of operation would be at the knee of the curve.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clock algorithm has also been compared to these other algorithms when</a:t>
            </a:r>
          </a:p>
          <a:p>
            <a:r>
              <a:rPr lang="en-US" sz="1200" kern="1200" baseline="0" dirty="0">
                <a:solidFill>
                  <a:schemeClr val="tx1"/>
                </a:solidFill>
                <a:latin typeface="+mn-lt"/>
                <a:ea typeface="+mn-ea"/>
                <a:cs typeface="+mn-cs"/>
              </a:rPr>
              <a:t>a variable allocation and either global or local replacement scope (see the following</a:t>
            </a:r>
          </a:p>
          <a:p>
            <a:r>
              <a:rPr lang="en-US" sz="1200" kern="1200" baseline="0" dirty="0">
                <a:solidFill>
                  <a:schemeClr val="tx1"/>
                </a:solidFill>
                <a:latin typeface="+mn-lt"/>
                <a:ea typeface="+mn-ea"/>
                <a:cs typeface="+mn-cs"/>
              </a:rPr>
              <a:t>discussion of replacement policy) is used [CARR81]. The clock algorithm</a:t>
            </a:r>
          </a:p>
          <a:p>
            <a:r>
              <a:rPr lang="en-US" sz="1200" kern="1200" baseline="0" dirty="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extLst>
      <p:ext uri="{BB962C8B-B14F-4D97-AF65-F5344CB8AC3E}">
        <p14:creationId xmlns:p14="http://schemas.microsoft.com/office/powerpoint/2010/main" val="3008243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i="0" kern="1200" baseline="0" dirty="0">
                <a:solidFill>
                  <a:schemeClr val="tx1"/>
                </a:solidFill>
                <a:latin typeface="+mn-lt"/>
                <a:ea typeface="+mn-ea"/>
                <a:cs typeface="+mn-cs"/>
              </a:rPr>
              <a:t>Although LRU and the clock policies are superior to FIFO,</a:t>
            </a:r>
          </a:p>
          <a:p>
            <a:r>
              <a:rPr lang="en-US" sz="1200" kern="1200" baseline="0" dirty="0">
                <a:solidFill>
                  <a:schemeClr val="tx1"/>
                </a:solidFill>
                <a:latin typeface="+mn-lt"/>
                <a:ea typeface="+mn-ea"/>
                <a:cs typeface="+mn-cs"/>
              </a:rPr>
              <a:t>they both involve complexity and overhead not suffered with FIFO. In addition,</a:t>
            </a:r>
          </a:p>
          <a:p>
            <a:r>
              <a:rPr lang="en-US" sz="1200" kern="1200" baseline="0" dirty="0">
                <a:solidFill>
                  <a:schemeClr val="tx1"/>
                </a:solidFill>
                <a:latin typeface="+mn-lt"/>
                <a:ea typeface="+mn-ea"/>
                <a:cs typeface="+mn-cs"/>
              </a:rPr>
              <a:t>there is the related issue that the cost of replacing a page that has been modified is</a:t>
            </a:r>
          </a:p>
          <a:p>
            <a:r>
              <a:rPr lang="en-US" sz="1200" kern="1200" baseline="0" dirty="0">
                <a:solidFill>
                  <a:schemeClr val="tx1"/>
                </a:solidFill>
                <a:latin typeface="+mn-lt"/>
                <a:ea typeface="+mn-ea"/>
                <a:cs typeface="+mn-cs"/>
              </a:rPr>
              <a:t>greater than for one that has not, because the former must be written back out to</a:t>
            </a:r>
          </a:p>
          <a:p>
            <a:r>
              <a:rPr lang="en-US" sz="1200" kern="1200" baseline="0" dirty="0">
                <a:solidFill>
                  <a:schemeClr val="tx1"/>
                </a:solidFill>
                <a:latin typeface="+mn-lt"/>
                <a:ea typeface="+mn-ea"/>
                <a:cs typeface="+mn-cs"/>
              </a:rPr>
              <a:t>secondary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 interesting strategy that can improve paging performance and allow</a:t>
            </a:r>
          </a:p>
          <a:p>
            <a:r>
              <a:rPr lang="en-US" sz="1200" kern="1200" baseline="0" dirty="0">
                <a:solidFill>
                  <a:schemeClr val="tx1"/>
                </a:solidFill>
                <a:latin typeface="+mn-lt"/>
                <a:ea typeface="+mn-ea"/>
                <a:cs typeface="+mn-cs"/>
              </a:rPr>
              <a:t>the use of a simpler page replacement policy is page buffering. The VAX VMS</a:t>
            </a:r>
          </a:p>
          <a:p>
            <a:r>
              <a:rPr lang="en-US" sz="1200" kern="1200" baseline="0" dirty="0">
                <a:solidFill>
                  <a:schemeClr val="tx1"/>
                </a:solidFill>
                <a:latin typeface="+mn-lt"/>
                <a:ea typeface="+mn-ea"/>
                <a:cs typeface="+mn-cs"/>
              </a:rPr>
              <a:t>approach is representative. The page replacement algorithm is simple FIFO. To</a:t>
            </a:r>
          </a:p>
          <a:p>
            <a:r>
              <a:rPr lang="en-US" sz="1200" kern="1200" baseline="0" dirty="0">
                <a:solidFill>
                  <a:schemeClr val="tx1"/>
                </a:solidFill>
                <a:latin typeface="+mn-lt"/>
                <a:ea typeface="+mn-ea"/>
                <a:cs typeface="+mn-cs"/>
              </a:rPr>
              <a:t>improve performance, a replaced page is not lost but rather is assigned to one of</a:t>
            </a:r>
          </a:p>
          <a:p>
            <a:r>
              <a:rPr lang="en-US" sz="1200" kern="1200" baseline="0" dirty="0">
                <a:solidFill>
                  <a:schemeClr val="tx1"/>
                </a:solidFill>
                <a:latin typeface="+mn-lt"/>
                <a:ea typeface="+mn-ea"/>
                <a:cs typeface="+mn-cs"/>
              </a:rPr>
              <a:t>two lists: the free page list if the page has not been modified, or the modified page</a:t>
            </a:r>
          </a:p>
          <a:p>
            <a:r>
              <a:rPr lang="en-US" sz="1200" kern="1200" baseline="0" dirty="0">
                <a:solidFill>
                  <a:schemeClr val="tx1"/>
                </a:solidFill>
                <a:latin typeface="+mn-lt"/>
                <a:ea typeface="+mn-ea"/>
                <a:cs typeface="+mn-cs"/>
              </a:rPr>
              <a:t>list if it has. Note that the page is not physically moved about in main memory;</a:t>
            </a:r>
          </a:p>
          <a:p>
            <a:r>
              <a:rPr lang="en-US" sz="1200" kern="1200" baseline="0" dirty="0">
                <a:solidFill>
                  <a:schemeClr val="tx1"/>
                </a:solidFill>
                <a:latin typeface="+mn-lt"/>
                <a:ea typeface="+mn-ea"/>
                <a:cs typeface="+mn-cs"/>
              </a:rPr>
              <a:t>instead, the entry in the page table for this page is removed and placed in either the</a:t>
            </a:r>
          </a:p>
          <a:p>
            <a:r>
              <a:rPr lang="en-US" sz="1200" kern="1200" baseline="0" dirty="0">
                <a:solidFill>
                  <a:schemeClr val="tx1"/>
                </a:solidFill>
                <a:latin typeface="+mn-lt"/>
                <a:ea typeface="+mn-ea"/>
                <a:cs typeface="+mn-cs"/>
              </a:rPr>
              <a:t>free or modified page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free page list is a list of page frames available for reading in pages. VMS</a:t>
            </a:r>
          </a:p>
          <a:p>
            <a:r>
              <a:rPr lang="en-US" sz="1200" kern="1200" baseline="0" dirty="0">
                <a:solidFill>
                  <a:schemeClr val="tx1"/>
                </a:solidFill>
                <a:latin typeface="+mn-lt"/>
                <a:ea typeface="+mn-ea"/>
                <a:cs typeface="+mn-cs"/>
              </a:rPr>
              <a:t>tries to keep some small number of frames free at all times. When a page is to be</a:t>
            </a:r>
          </a:p>
          <a:p>
            <a:r>
              <a:rPr lang="en-US" sz="1200" kern="1200" baseline="0" dirty="0">
                <a:solidFill>
                  <a:schemeClr val="tx1"/>
                </a:solidFill>
                <a:latin typeface="+mn-lt"/>
                <a:ea typeface="+mn-ea"/>
                <a:cs typeface="+mn-cs"/>
              </a:rPr>
              <a:t>read in, the page frame at the head of the list is used, destroying the page that was</a:t>
            </a:r>
          </a:p>
          <a:p>
            <a:r>
              <a:rPr lang="en-US" sz="1200" kern="1200" baseline="0" dirty="0">
                <a:solidFill>
                  <a:schemeClr val="tx1"/>
                </a:solidFill>
                <a:latin typeface="+mn-lt"/>
                <a:ea typeface="+mn-ea"/>
                <a:cs typeface="+mn-cs"/>
              </a:rPr>
              <a:t>there. When an unmodified page is to be replaced, it remains in memory and its</a:t>
            </a:r>
          </a:p>
          <a:p>
            <a:r>
              <a:rPr lang="en-US" sz="1200" kern="1200" baseline="0" dirty="0">
                <a:solidFill>
                  <a:schemeClr val="tx1"/>
                </a:solidFill>
                <a:latin typeface="+mn-lt"/>
                <a:ea typeface="+mn-ea"/>
                <a:cs typeface="+mn-cs"/>
              </a:rPr>
              <a:t>page frame is added to the tail of the free page list. Similarly, when a modified page</a:t>
            </a:r>
          </a:p>
          <a:p>
            <a:r>
              <a:rPr lang="en-US" sz="1200" kern="1200" baseline="0" dirty="0">
                <a:solidFill>
                  <a:schemeClr val="tx1"/>
                </a:solidFill>
                <a:latin typeface="+mn-lt"/>
                <a:ea typeface="+mn-ea"/>
                <a:cs typeface="+mn-cs"/>
              </a:rPr>
              <a:t>is to be written out and replaced, its page frame is added to the tail of the modified</a:t>
            </a:r>
          </a:p>
          <a:p>
            <a:r>
              <a:rPr lang="en-US" sz="1200" kern="1200" baseline="0" dirty="0">
                <a:solidFill>
                  <a:schemeClr val="tx1"/>
                </a:solidFill>
                <a:latin typeface="+mn-lt"/>
                <a:ea typeface="+mn-ea"/>
                <a:cs typeface="+mn-cs"/>
              </a:rPr>
              <a:t>page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important aspect of these maneuvers is that the page to be replaced</a:t>
            </a:r>
          </a:p>
          <a:p>
            <a:r>
              <a:rPr lang="en-US" sz="1200" kern="1200" baseline="0" dirty="0">
                <a:solidFill>
                  <a:schemeClr val="tx1"/>
                </a:solidFill>
                <a:latin typeface="+mn-lt"/>
                <a:ea typeface="+mn-ea"/>
                <a:cs typeface="+mn-cs"/>
              </a:rPr>
              <a:t>remains in memory. Thus if the process references that page, it is returned to the</a:t>
            </a:r>
          </a:p>
          <a:p>
            <a:r>
              <a:rPr lang="en-US" sz="1200" kern="1200" baseline="0" dirty="0">
                <a:solidFill>
                  <a:schemeClr val="tx1"/>
                </a:solidFill>
                <a:latin typeface="+mn-lt"/>
                <a:ea typeface="+mn-ea"/>
                <a:cs typeface="+mn-cs"/>
              </a:rPr>
              <a:t>resident set of that process at little cost. In effect, the free and modified page lists act</a:t>
            </a:r>
          </a:p>
          <a:p>
            <a:r>
              <a:rPr lang="en-US" sz="1200" kern="1200" baseline="0" dirty="0">
                <a:solidFill>
                  <a:schemeClr val="tx1"/>
                </a:solidFill>
                <a:latin typeface="+mn-lt"/>
                <a:ea typeface="+mn-ea"/>
                <a:cs typeface="+mn-cs"/>
              </a:rPr>
              <a:t>as a cache of pages. The modified page list serves another useful function: Modified</a:t>
            </a:r>
          </a:p>
          <a:p>
            <a:r>
              <a:rPr lang="en-US" sz="1200" kern="1200" baseline="0" dirty="0">
                <a:solidFill>
                  <a:schemeClr val="tx1"/>
                </a:solidFill>
                <a:latin typeface="+mn-lt"/>
                <a:ea typeface="+mn-ea"/>
                <a:cs typeface="+mn-cs"/>
              </a:rPr>
              <a:t>pages are written out in clusters rather than one at a time. This significantly reduces</a:t>
            </a:r>
          </a:p>
          <a:p>
            <a:r>
              <a:rPr lang="en-US" sz="1200" kern="1200" baseline="0" dirty="0">
                <a:solidFill>
                  <a:schemeClr val="tx1"/>
                </a:solidFill>
                <a:latin typeface="+mn-lt"/>
                <a:ea typeface="+mn-ea"/>
                <a:cs typeface="+mn-cs"/>
              </a:rPr>
              <a:t>the number of I/O operations and therefore the amount of disk access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simpler version of page buffering is implemented in the Mach operating</a:t>
            </a:r>
          </a:p>
          <a:p>
            <a:r>
              <a:rPr lang="en-US" sz="1200" kern="1200" baseline="0" dirty="0">
                <a:solidFill>
                  <a:schemeClr val="tx1"/>
                </a:solidFill>
                <a:latin typeface="+mn-lt"/>
                <a:ea typeface="+mn-ea"/>
                <a:cs typeface="+mn-cs"/>
              </a:rPr>
              <a:t>system [RASH88]. In this case, no distinction is made between modified and</a:t>
            </a:r>
          </a:p>
          <a:p>
            <a:r>
              <a:rPr lang="en-US" sz="1200" kern="1200" baseline="0" dirty="0">
                <a:solidFill>
                  <a:schemeClr val="tx1"/>
                </a:solidFill>
                <a:latin typeface="+mn-lt"/>
                <a:ea typeface="+mn-ea"/>
                <a:cs typeface="+mn-cs"/>
              </a:rPr>
              <a:t>unmodified pages.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extLst>
      <p:ext uri="{BB962C8B-B14F-4D97-AF65-F5344CB8AC3E}">
        <p14:creationId xmlns:p14="http://schemas.microsoft.com/office/powerpoint/2010/main" val="4175067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baseline="0" dirty="0">
                <a:solidFill>
                  <a:schemeClr val="tx1"/>
                </a:solidFill>
                <a:latin typeface="+mn-lt"/>
                <a:ea typeface="+mn-ea"/>
                <a:cs typeface="+mn-cs"/>
              </a:rPr>
              <a:t>As discussed earlier, main memory size</a:t>
            </a:r>
          </a:p>
          <a:p>
            <a:r>
              <a:rPr lang="en-US" sz="1200" kern="1200" baseline="0" dirty="0">
                <a:solidFill>
                  <a:schemeClr val="tx1"/>
                </a:solidFill>
                <a:latin typeface="+mn-lt"/>
                <a:ea typeface="+mn-ea"/>
                <a:cs typeface="+mn-cs"/>
              </a:rPr>
              <a:t>is getting larger and the locality of applications is decreasing. In compensation,</a:t>
            </a:r>
          </a:p>
          <a:p>
            <a:r>
              <a:rPr lang="en-US" sz="1200" kern="1200" baseline="0" dirty="0">
                <a:solidFill>
                  <a:schemeClr val="tx1"/>
                </a:solidFill>
                <a:latin typeface="+mn-lt"/>
                <a:ea typeface="+mn-ea"/>
                <a:cs typeface="+mn-cs"/>
              </a:rPr>
              <a:t>cache sizes have been increasing. Large cache sizes, even </a:t>
            </a:r>
            <a:r>
              <a:rPr lang="en-US" sz="1200" kern="1200" baseline="0" dirty="0" err="1">
                <a:solidFill>
                  <a:schemeClr val="tx1"/>
                </a:solidFill>
                <a:latin typeface="+mn-lt"/>
                <a:ea typeface="+mn-ea"/>
                <a:cs typeface="+mn-cs"/>
              </a:rPr>
              <a:t>multimegabyte</a:t>
            </a:r>
            <a:r>
              <a:rPr lang="en-US" sz="1200" kern="1200" baseline="0" dirty="0">
                <a:solidFill>
                  <a:schemeClr val="tx1"/>
                </a:solidFill>
                <a:latin typeface="+mn-lt"/>
                <a:ea typeface="+mn-ea"/>
                <a:cs typeface="+mn-cs"/>
              </a:rPr>
              <a:t> ones, are</a:t>
            </a:r>
          </a:p>
          <a:p>
            <a:r>
              <a:rPr lang="en-US" sz="1200" kern="1200" baseline="0" dirty="0">
                <a:solidFill>
                  <a:schemeClr val="tx1"/>
                </a:solidFill>
                <a:latin typeface="+mn-lt"/>
                <a:ea typeface="+mn-ea"/>
                <a:cs typeface="+mn-cs"/>
              </a:rPr>
              <a:t>now feasible design alternatives [BORG90]. With a large cache, the replacement of</a:t>
            </a:r>
          </a:p>
          <a:p>
            <a:r>
              <a:rPr lang="en-US" sz="1200" kern="1200" baseline="0" dirty="0">
                <a:solidFill>
                  <a:schemeClr val="tx1"/>
                </a:solidFill>
                <a:latin typeface="+mn-lt"/>
                <a:ea typeface="+mn-ea"/>
                <a:cs typeface="+mn-cs"/>
              </a:rPr>
              <a:t>virtual memory pages can have a performance impact. If the page frame selected</a:t>
            </a:r>
          </a:p>
          <a:p>
            <a:r>
              <a:rPr lang="en-US" sz="1200" kern="1200" baseline="0" dirty="0">
                <a:solidFill>
                  <a:schemeClr val="tx1"/>
                </a:solidFill>
                <a:latin typeface="+mn-lt"/>
                <a:ea typeface="+mn-ea"/>
                <a:cs typeface="+mn-cs"/>
              </a:rPr>
              <a:t>for replacement is in the cache, then that cache block is lost as well as the page that</a:t>
            </a:r>
          </a:p>
          <a:p>
            <a:r>
              <a:rPr lang="en-US" sz="1200" kern="1200" baseline="0" dirty="0">
                <a:solidFill>
                  <a:schemeClr val="tx1"/>
                </a:solidFill>
                <a:latin typeface="+mn-lt"/>
                <a:ea typeface="+mn-ea"/>
                <a:cs typeface="+mn-cs"/>
              </a:rPr>
              <a:t>it holds.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systems that use some form of page buffering, it is possible to improve</a:t>
            </a:r>
          </a:p>
          <a:p>
            <a:r>
              <a:rPr lang="en-US" sz="1200" kern="1200" baseline="0" dirty="0">
                <a:solidFill>
                  <a:schemeClr val="tx1"/>
                </a:solidFill>
                <a:latin typeface="+mn-lt"/>
                <a:ea typeface="+mn-ea"/>
                <a:cs typeface="+mn-cs"/>
              </a:rPr>
              <a:t>cache performance by supplementing the page replacement policy with a policy for</a:t>
            </a:r>
          </a:p>
          <a:p>
            <a:r>
              <a:rPr lang="en-US" sz="1200" kern="1200" baseline="0" dirty="0">
                <a:solidFill>
                  <a:schemeClr val="tx1"/>
                </a:solidFill>
                <a:latin typeface="+mn-lt"/>
                <a:ea typeface="+mn-ea"/>
                <a:cs typeface="+mn-cs"/>
              </a:rPr>
              <a:t>page placement in the page buffer. Most operating systems place pages by selecting</a:t>
            </a:r>
          </a:p>
          <a:p>
            <a:r>
              <a:rPr lang="en-US" sz="1200" kern="1200" baseline="0" dirty="0">
                <a:solidFill>
                  <a:schemeClr val="tx1"/>
                </a:solidFill>
                <a:latin typeface="+mn-lt"/>
                <a:ea typeface="+mn-ea"/>
                <a:cs typeface="+mn-cs"/>
              </a:rPr>
              <a:t>an arbitrary page frame from the page buffer; typically a first-in-first-out discipline</a:t>
            </a:r>
          </a:p>
          <a:p>
            <a:r>
              <a:rPr lang="en-US" sz="1200" kern="1200" baseline="0" dirty="0">
                <a:solidFill>
                  <a:schemeClr val="tx1"/>
                </a:solidFill>
                <a:latin typeface="+mn-lt"/>
                <a:ea typeface="+mn-ea"/>
                <a:cs typeface="+mn-cs"/>
              </a:rPr>
              <a:t>is used. A study reported in [KESS92] shows that a careful page placement strategy</a:t>
            </a:r>
          </a:p>
          <a:p>
            <a:r>
              <a:rPr lang="en-US" sz="1200" kern="1200" baseline="0" dirty="0">
                <a:solidFill>
                  <a:schemeClr val="tx1"/>
                </a:solidFill>
                <a:latin typeface="+mn-lt"/>
                <a:ea typeface="+mn-ea"/>
                <a:cs typeface="+mn-cs"/>
              </a:rPr>
              <a:t>can result in 10–20% fewer cache misses than naive placement.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Several page placement algorithms are examined in [KESS92]. The details</a:t>
            </a:r>
          </a:p>
          <a:p>
            <a:r>
              <a:rPr lang="en-US" sz="1200" kern="1200" baseline="0" dirty="0">
                <a:solidFill>
                  <a:schemeClr val="tx1"/>
                </a:solidFill>
                <a:latin typeface="+mn-lt"/>
                <a:ea typeface="+mn-ea"/>
                <a:cs typeface="+mn-cs"/>
              </a:rPr>
              <a:t>are beyond the scope of this book, as they depend on the details of cache structure</a:t>
            </a:r>
          </a:p>
          <a:p>
            <a:r>
              <a:rPr lang="en-US" sz="1200" kern="1200" baseline="0" dirty="0">
                <a:solidFill>
                  <a:schemeClr val="tx1"/>
                </a:solidFill>
                <a:latin typeface="+mn-lt"/>
                <a:ea typeface="+mn-ea"/>
                <a:cs typeface="+mn-cs"/>
              </a:rPr>
              <a:t>and policies. The essence of these strategies is to bring consecutive pages into main</a:t>
            </a:r>
          </a:p>
          <a:p>
            <a:r>
              <a:rPr lang="en-US" sz="1200" kern="1200" baseline="0" dirty="0">
                <a:solidFill>
                  <a:schemeClr val="tx1"/>
                </a:solidFill>
                <a:latin typeface="+mn-lt"/>
                <a:ea typeface="+mn-ea"/>
                <a:cs typeface="+mn-cs"/>
              </a:rPr>
              <a:t>memory in such a way as to minimize the number of page frames that are mapped</a:t>
            </a:r>
          </a:p>
          <a:p>
            <a:r>
              <a:rPr lang="en-US" sz="1200" kern="1200" baseline="0" dirty="0">
                <a:solidFill>
                  <a:schemeClr val="tx1"/>
                </a:solidFill>
                <a:latin typeface="+mn-lt"/>
                <a:ea typeface="+mn-ea"/>
                <a:cs typeface="+mn-cs"/>
              </a:rPr>
              <a:t>into the same cache slots.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extLst>
      <p:ext uri="{BB962C8B-B14F-4D97-AF65-F5344CB8AC3E}">
        <p14:creationId xmlns:p14="http://schemas.microsoft.com/office/powerpoint/2010/main" val="597362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paged virtual memory, it is not necessary and indeed</a:t>
            </a:r>
          </a:p>
          <a:p>
            <a:r>
              <a:rPr lang="en-US" sz="1200" kern="1200" baseline="0" dirty="0">
                <a:solidFill>
                  <a:schemeClr val="tx1"/>
                </a:solidFill>
                <a:latin typeface="+mn-lt"/>
                <a:ea typeface="+mn-ea"/>
                <a:cs typeface="+mn-cs"/>
              </a:rPr>
              <a:t>may not be possible to bring all of the pages of a process into main memory to</a:t>
            </a:r>
          </a:p>
          <a:p>
            <a:r>
              <a:rPr lang="en-US" sz="1200" kern="1200" baseline="0" dirty="0">
                <a:solidFill>
                  <a:schemeClr val="tx1"/>
                </a:solidFill>
                <a:latin typeface="+mn-lt"/>
                <a:ea typeface="+mn-ea"/>
                <a:cs typeface="+mn-cs"/>
              </a:rPr>
              <a:t>prepare it for execution. Thus, the operating system must decide how many pages to</a:t>
            </a:r>
          </a:p>
          <a:p>
            <a:r>
              <a:rPr lang="en-US" sz="1200" kern="1200" baseline="0" dirty="0">
                <a:solidFill>
                  <a:schemeClr val="tx1"/>
                </a:solidFill>
                <a:latin typeface="+mn-lt"/>
                <a:ea typeface="+mn-ea"/>
                <a:cs typeface="+mn-cs"/>
              </a:rPr>
              <a:t>bring in, that is, how much main memory to allocate to a particular process. Several</a:t>
            </a:r>
          </a:p>
          <a:p>
            <a:r>
              <a:rPr lang="en-US" sz="1200" kern="1200" baseline="0" dirty="0">
                <a:solidFill>
                  <a:schemeClr val="tx1"/>
                </a:solidFill>
                <a:latin typeface="+mn-lt"/>
                <a:ea typeface="+mn-ea"/>
                <a:cs typeface="+mn-cs"/>
              </a:rPr>
              <a:t>factors come into play: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smaller the amount of memory allocated to a process, the more processes</a:t>
            </a:r>
          </a:p>
          <a:p>
            <a:r>
              <a:rPr lang="en-US" sz="1200" kern="1200" baseline="0" dirty="0">
                <a:solidFill>
                  <a:schemeClr val="tx1"/>
                </a:solidFill>
                <a:latin typeface="+mn-lt"/>
                <a:ea typeface="+mn-ea"/>
                <a:cs typeface="+mn-cs"/>
              </a:rPr>
              <a:t>that can reside in main memory at any one time. This increases the probability</a:t>
            </a:r>
          </a:p>
          <a:p>
            <a:r>
              <a:rPr lang="en-US" sz="1200" kern="1200" baseline="0" dirty="0">
                <a:solidFill>
                  <a:schemeClr val="tx1"/>
                </a:solidFill>
                <a:latin typeface="+mn-lt"/>
                <a:ea typeface="+mn-ea"/>
                <a:cs typeface="+mn-cs"/>
              </a:rPr>
              <a:t>that the operating system will find at least one ready process at any given time</a:t>
            </a:r>
          </a:p>
          <a:p>
            <a:r>
              <a:rPr lang="en-US" sz="1200" kern="1200" baseline="0" dirty="0">
                <a:solidFill>
                  <a:schemeClr val="tx1"/>
                </a:solidFill>
                <a:latin typeface="+mn-lt"/>
                <a:ea typeface="+mn-ea"/>
                <a:cs typeface="+mn-cs"/>
              </a:rPr>
              <a:t>and hence reduces the time lost due to swapping.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a relatively small number of pages of a process are in main memory, then,</a:t>
            </a:r>
          </a:p>
          <a:p>
            <a:r>
              <a:rPr lang="en-US" sz="1200" kern="1200" baseline="0" dirty="0">
                <a:solidFill>
                  <a:schemeClr val="tx1"/>
                </a:solidFill>
                <a:latin typeface="+mn-lt"/>
                <a:ea typeface="+mn-ea"/>
                <a:cs typeface="+mn-cs"/>
              </a:rPr>
              <a:t>despite the principle of locality, the rate of page faults will be rather high (see</a:t>
            </a:r>
          </a:p>
          <a:p>
            <a:r>
              <a:rPr lang="en-US" sz="1200" kern="1200" baseline="0" dirty="0">
                <a:solidFill>
                  <a:schemeClr val="tx1"/>
                </a:solidFill>
                <a:latin typeface="+mn-lt"/>
                <a:ea typeface="+mn-ea"/>
                <a:cs typeface="+mn-cs"/>
              </a:rPr>
              <a:t>Figure 8.10b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Beyond a certain size, additional allocation of main memory to a particular</a:t>
            </a:r>
          </a:p>
          <a:p>
            <a:r>
              <a:rPr lang="en-US" sz="1200" kern="1200" baseline="0" dirty="0">
                <a:solidFill>
                  <a:schemeClr val="tx1"/>
                </a:solidFill>
                <a:latin typeface="+mn-lt"/>
                <a:ea typeface="+mn-ea"/>
                <a:cs typeface="+mn-cs"/>
              </a:rPr>
              <a:t>process will have no noticeable effect on the page fault rate for that process</a:t>
            </a:r>
          </a:p>
          <a:p>
            <a:r>
              <a:rPr lang="en-US" sz="1200" kern="1200" baseline="0" dirty="0">
                <a:solidFill>
                  <a:schemeClr val="tx1"/>
                </a:solidFill>
                <a:latin typeface="+mn-lt"/>
                <a:ea typeface="+mn-ea"/>
                <a:cs typeface="+mn-cs"/>
              </a:rPr>
              <a:t>because of the principle of locality.</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extLst>
      <p:ext uri="{BB962C8B-B14F-4D97-AF65-F5344CB8AC3E}">
        <p14:creationId xmlns:p14="http://schemas.microsoft.com/office/powerpoint/2010/main" val="185172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With these factors in mind, two sorts of policies are to be found in contemporary</a:t>
            </a:r>
          </a:p>
          <a:p>
            <a:r>
              <a:rPr lang="en-US" sz="1200" kern="1200" baseline="0" dirty="0">
                <a:solidFill>
                  <a:schemeClr val="tx1"/>
                </a:solidFill>
                <a:latin typeface="+mn-lt"/>
                <a:ea typeface="+mn-ea"/>
                <a:cs typeface="+mn-cs"/>
              </a:rPr>
              <a:t>operating systems. A </a:t>
            </a:r>
            <a:r>
              <a:rPr lang="en-US" sz="1200" b="1" kern="1200" baseline="0" dirty="0">
                <a:solidFill>
                  <a:schemeClr val="tx1"/>
                </a:solidFill>
                <a:latin typeface="+mn-lt"/>
                <a:ea typeface="+mn-ea"/>
                <a:cs typeface="+mn-cs"/>
              </a:rPr>
              <a:t>fixed-allocation policy </a:t>
            </a:r>
            <a:r>
              <a:rPr lang="en-US" sz="1200" b="0" kern="1200" baseline="0" dirty="0">
                <a:solidFill>
                  <a:schemeClr val="tx1"/>
                </a:solidFill>
                <a:latin typeface="+mn-lt"/>
                <a:ea typeface="+mn-ea"/>
                <a:cs typeface="+mn-cs"/>
              </a:rPr>
              <a:t>gives a process a fixed number of</a:t>
            </a:r>
          </a:p>
          <a:p>
            <a:r>
              <a:rPr lang="en-US" sz="1200" kern="1200" baseline="0" dirty="0">
                <a:solidFill>
                  <a:schemeClr val="tx1"/>
                </a:solidFill>
                <a:latin typeface="+mn-lt"/>
                <a:ea typeface="+mn-ea"/>
                <a:cs typeface="+mn-cs"/>
              </a:rPr>
              <a:t>frames in main memory within which to execute. That number is decided at initial</a:t>
            </a:r>
          </a:p>
          <a:p>
            <a:r>
              <a:rPr lang="en-US" sz="1200" kern="1200" baseline="0" dirty="0">
                <a:solidFill>
                  <a:schemeClr val="tx1"/>
                </a:solidFill>
                <a:latin typeface="+mn-lt"/>
                <a:ea typeface="+mn-ea"/>
                <a:cs typeface="+mn-cs"/>
              </a:rPr>
              <a:t>load time (process creation time) and may be determined based on the type of process</a:t>
            </a:r>
          </a:p>
          <a:p>
            <a:r>
              <a:rPr lang="en-US" sz="1200" kern="1200" baseline="0" dirty="0">
                <a:solidFill>
                  <a:schemeClr val="tx1"/>
                </a:solidFill>
                <a:latin typeface="+mn-lt"/>
                <a:ea typeface="+mn-ea"/>
                <a:cs typeface="+mn-cs"/>
              </a:rPr>
              <a:t>(interactive, batch, type of application) or may be based on guidance from the</a:t>
            </a:r>
          </a:p>
          <a:p>
            <a:r>
              <a:rPr lang="en-US" sz="1200" kern="1200" baseline="0" dirty="0">
                <a:solidFill>
                  <a:schemeClr val="tx1"/>
                </a:solidFill>
                <a:latin typeface="+mn-lt"/>
                <a:ea typeface="+mn-ea"/>
                <a:cs typeface="+mn-cs"/>
              </a:rPr>
              <a:t>programmer or system manager. With a fixed-allocation policy, whenever a page</a:t>
            </a:r>
          </a:p>
          <a:p>
            <a:r>
              <a:rPr lang="en-US" sz="1200" kern="1200" baseline="0" dirty="0">
                <a:solidFill>
                  <a:schemeClr val="tx1"/>
                </a:solidFill>
                <a:latin typeface="+mn-lt"/>
                <a:ea typeface="+mn-ea"/>
                <a:cs typeface="+mn-cs"/>
              </a:rPr>
              <a:t>fault occurs in the execution of a process, one of the pages of that process must be</a:t>
            </a:r>
          </a:p>
          <a:p>
            <a:r>
              <a:rPr lang="en-US" sz="1200" kern="1200" baseline="0" dirty="0">
                <a:solidFill>
                  <a:schemeClr val="tx1"/>
                </a:solidFill>
                <a:latin typeface="+mn-lt"/>
                <a:ea typeface="+mn-ea"/>
                <a:cs typeface="+mn-cs"/>
              </a:rPr>
              <a:t>replaced by the needed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variable-allocation policy </a:t>
            </a:r>
            <a:r>
              <a:rPr lang="en-US" sz="1200" b="0" kern="1200" baseline="0" dirty="0">
                <a:solidFill>
                  <a:schemeClr val="tx1"/>
                </a:solidFill>
                <a:latin typeface="+mn-lt"/>
                <a:ea typeface="+mn-ea"/>
                <a:cs typeface="+mn-cs"/>
              </a:rPr>
              <a:t>allows the number of page frames allocated to a</a:t>
            </a:r>
          </a:p>
          <a:p>
            <a:r>
              <a:rPr lang="en-US" sz="1200" kern="1200" baseline="0" dirty="0">
                <a:solidFill>
                  <a:schemeClr val="tx1"/>
                </a:solidFill>
                <a:latin typeface="+mn-lt"/>
                <a:ea typeface="+mn-ea"/>
                <a:cs typeface="+mn-cs"/>
              </a:rPr>
              <a:t>process to be varied over the lifetime of the process. Ideally, a process that is suffering</a:t>
            </a:r>
          </a:p>
          <a:p>
            <a:r>
              <a:rPr lang="en-US" sz="1200" kern="1200" baseline="0" dirty="0">
                <a:solidFill>
                  <a:schemeClr val="tx1"/>
                </a:solidFill>
                <a:latin typeface="+mn-lt"/>
                <a:ea typeface="+mn-ea"/>
                <a:cs typeface="+mn-cs"/>
              </a:rPr>
              <a:t>persistently high levels of page faults, indicating that the principle of locality</a:t>
            </a:r>
          </a:p>
          <a:p>
            <a:r>
              <a:rPr lang="en-US" sz="1200" kern="1200" baseline="0" dirty="0">
                <a:solidFill>
                  <a:schemeClr val="tx1"/>
                </a:solidFill>
                <a:latin typeface="+mn-lt"/>
                <a:ea typeface="+mn-ea"/>
                <a:cs typeface="+mn-cs"/>
              </a:rPr>
              <a:t>only holds in a weak form for that process, will be given additional page frames</a:t>
            </a:r>
          </a:p>
          <a:p>
            <a:r>
              <a:rPr lang="en-US" sz="1200" kern="1200" baseline="0" dirty="0">
                <a:solidFill>
                  <a:schemeClr val="tx1"/>
                </a:solidFill>
                <a:latin typeface="+mn-lt"/>
                <a:ea typeface="+mn-ea"/>
                <a:cs typeface="+mn-cs"/>
              </a:rPr>
              <a:t>to reduce the page fault rate; whereas a process with an exceptionally low page</a:t>
            </a:r>
          </a:p>
          <a:p>
            <a:r>
              <a:rPr lang="en-US" sz="1200" kern="1200" baseline="0" dirty="0">
                <a:solidFill>
                  <a:schemeClr val="tx1"/>
                </a:solidFill>
                <a:latin typeface="+mn-lt"/>
                <a:ea typeface="+mn-ea"/>
                <a:cs typeface="+mn-cs"/>
              </a:rPr>
              <a:t>fault rate, indicating that the process is quite well behaved from a locality point of</a:t>
            </a:r>
          </a:p>
          <a:p>
            <a:r>
              <a:rPr lang="en-US" sz="1200" kern="1200" baseline="0" dirty="0">
                <a:solidFill>
                  <a:schemeClr val="tx1"/>
                </a:solidFill>
                <a:latin typeface="+mn-lt"/>
                <a:ea typeface="+mn-ea"/>
                <a:cs typeface="+mn-cs"/>
              </a:rPr>
              <a:t>view, will be given a reduced allocation, with the hope that this will not noticeably</a:t>
            </a:r>
          </a:p>
          <a:p>
            <a:r>
              <a:rPr lang="en-US" sz="1200" kern="1200" baseline="0" dirty="0">
                <a:solidFill>
                  <a:schemeClr val="tx1"/>
                </a:solidFill>
                <a:latin typeface="+mn-lt"/>
                <a:ea typeface="+mn-ea"/>
                <a:cs typeface="+mn-cs"/>
              </a:rPr>
              <a:t>increase the page fault rate. The use of a variable-allocation policy relates to the</a:t>
            </a:r>
          </a:p>
          <a:p>
            <a:r>
              <a:rPr lang="en-US" sz="1200" kern="1200" baseline="0" dirty="0">
                <a:solidFill>
                  <a:schemeClr val="tx1"/>
                </a:solidFill>
                <a:latin typeface="+mn-lt"/>
                <a:ea typeface="+mn-ea"/>
                <a:cs typeface="+mn-cs"/>
              </a:rPr>
              <a:t>concept of replacement scope, as explained in the next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variable-allocation policy would appear to be the more powerful one.</a:t>
            </a:r>
          </a:p>
          <a:p>
            <a:r>
              <a:rPr lang="en-US" sz="1200" kern="1200" baseline="0" dirty="0">
                <a:solidFill>
                  <a:schemeClr val="tx1"/>
                </a:solidFill>
                <a:latin typeface="+mn-lt"/>
                <a:ea typeface="+mn-ea"/>
                <a:cs typeface="+mn-cs"/>
              </a:rPr>
              <a:t>However, the difficulty with this approach is that it requires the operating system to</a:t>
            </a:r>
          </a:p>
          <a:p>
            <a:r>
              <a:rPr lang="en-US" sz="1200" kern="1200" baseline="0" dirty="0">
                <a:solidFill>
                  <a:schemeClr val="tx1"/>
                </a:solidFill>
                <a:latin typeface="+mn-lt"/>
                <a:ea typeface="+mn-ea"/>
                <a:cs typeface="+mn-cs"/>
              </a:rPr>
              <a:t>assess the behavior of active processes. This inevitably requires software overhead</a:t>
            </a:r>
          </a:p>
          <a:p>
            <a:r>
              <a:rPr lang="en-US" sz="1200" kern="1200" baseline="0" dirty="0">
                <a:solidFill>
                  <a:schemeClr val="tx1"/>
                </a:solidFill>
                <a:latin typeface="+mn-lt"/>
                <a:ea typeface="+mn-ea"/>
                <a:cs typeface="+mn-cs"/>
              </a:rPr>
              <a:t>in the operating system and is dependent on hardware mechanisms provided by the</a:t>
            </a:r>
          </a:p>
          <a:p>
            <a:r>
              <a:rPr lang="en-US" sz="1200" kern="1200" baseline="0" dirty="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extLst>
      <p:ext uri="{BB962C8B-B14F-4D97-AF65-F5344CB8AC3E}">
        <p14:creationId xmlns:p14="http://schemas.microsoft.com/office/powerpoint/2010/main" val="170568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D3E7D47-F9AE-4F88-8C1B-9167DA66B310}" type="slidenum">
              <a:rPr lang="en-US" altLang="zh-CN" smtClean="0"/>
              <a:pPr/>
              <a:t>23</a:t>
            </a:fld>
            <a:endParaRPr lang="en-US" altLang="zh-CN"/>
          </a:p>
        </p:txBody>
      </p:sp>
    </p:spTree>
    <p:extLst>
      <p:ext uri="{BB962C8B-B14F-4D97-AF65-F5344CB8AC3E}">
        <p14:creationId xmlns:p14="http://schemas.microsoft.com/office/powerpoint/2010/main" val="3483527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scope of a replacement strategy can be categorized as</a:t>
            </a:r>
          </a:p>
          <a:p>
            <a:r>
              <a:rPr lang="en-US" sz="1200" kern="1200" baseline="0" dirty="0">
                <a:solidFill>
                  <a:schemeClr val="tx1"/>
                </a:solidFill>
                <a:latin typeface="+mn-lt"/>
                <a:ea typeface="+mn-ea"/>
                <a:cs typeface="+mn-cs"/>
              </a:rPr>
              <a:t>global or local. Both types of policies are activated by a page fault when there are no</a:t>
            </a:r>
          </a:p>
          <a:p>
            <a:r>
              <a:rPr lang="en-US" sz="1200" kern="1200" baseline="0" dirty="0">
                <a:solidFill>
                  <a:schemeClr val="tx1"/>
                </a:solidFill>
                <a:latin typeface="+mn-lt"/>
                <a:ea typeface="+mn-ea"/>
                <a:cs typeface="+mn-cs"/>
              </a:rPr>
              <a:t>free page frames. A </a:t>
            </a:r>
            <a:r>
              <a:rPr lang="en-US" sz="1200" b="1" kern="1200" baseline="0" dirty="0">
                <a:solidFill>
                  <a:schemeClr val="tx1"/>
                </a:solidFill>
                <a:latin typeface="+mn-lt"/>
                <a:ea typeface="+mn-ea"/>
                <a:cs typeface="+mn-cs"/>
              </a:rPr>
              <a:t>local replacement policy chooses only among the resident pages</a:t>
            </a:r>
          </a:p>
          <a:p>
            <a:r>
              <a:rPr lang="en-US" sz="1200" kern="1200" baseline="0" dirty="0">
                <a:solidFill>
                  <a:schemeClr val="tx1"/>
                </a:solidFill>
                <a:latin typeface="+mn-lt"/>
                <a:ea typeface="+mn-ea"/>
                <a:cs typeface="+mn-cs"/>
              </a:rPr>
              <a:t>of the process that generated the page fault in selecting a page to replace. A </a:t>
            </a:r>
            <a:r>
              <a:rPr lang="en-US" sz="1200" b="1" kern="1200" baseline="0" dirty="0">
                <a:solidFill>
                  <a:schemeClr val="tx1"/>
                </a:solidFill>
                <a:latin typeface="+mn-lt"/>
                <a:ea typeface="+mn-ea"/>
                <a:cs typeface="+mn-cs"/>
              </a:rPr>
              <a:t>global</a:t>
            </a:r>
          </a:p>
          <a:p>
            <a:r>
              <a:rPr lang="en-US" sz="1200" b="1" kern="1200" baseline="0" dirty="0">
                <a:solidFill>
                  <a:schemeClr val="tx1"/>
                </a:solidFill>
                <a:latin typeface="+mn-lt"/>
                <a:ea typeface="+mn-ea"/>
                <a:cs typeface="+mn-cs"/>
              </a:rPr>
              <a:t>replacement policy considers all unlocked pages in main memory as candidates for</a:t>
            </a:r>
          </a:p>
          <a:p>
            <a:r>
              <a:rPr lang="en-US" sz="1200" kern="1200" baseline="0" dirty="0">
                <a:solidFill>
                  <a:schemeClr val="tx1"/>
                </a:solidFill>
                <a:latin typeface="+mn-lt"/>
                <a:ea typeface="+mn-ea"/>
                <a:cs typeface="+mn-cs"/>
              </a:rPr>
              <a:t>replacement, regardless of which process owns a particular page. While it happens</a:t>
            </a:r>
          </a:p>
          <a:p>
            <a:r>
              <a:rPr lang="en-US" sz="1200" kern="1200" baseline="0" dirty="0">
                <a:solidFill>
                  <a:schemeClr val="tx1"/>
                </a:solidFill>
                <a:latin typeface="+mn-lt"/>
                <a:ea typeface="+mn-ea"/>
                <a:cs typeface="+mn-cs"/>
              </a:rPr>
              <a:t>that local policies are easier to analyze, there is no convincing evidence that they</a:t>
            </a:r>
          </a:p>
          <a:p>
            <a:r>
              <a:rPr lang="en-US" sz="1200" kern="1200" baseline="0" dirty="0">
                <a:solidFill>
                  <a:schemeClr val="tx1"/>
                </a:solidFill>
                <a:latin typeface="+mn-lt"/>
                <a:ea typeface="+mn-ea"/>
                <a:cs typeface="+mn-cs"/>
              </a:rPr>
              <a:t>perform better than global policies, which are attractive because of their simplicity</a:t>
            </a:r>
          </a:p>
          <a:p>
            <a:r>
              <a:rPr lang="en-US" sz="1200" kern="1200" baseline="0" dirty="0">
                <a:solidFill>
                  <a:schemeClr val="tx1"/>
                </a:solidFill>
                <a:latin typeface="+mn-lt"/>
                <a:ea typeface="+mn-ea"/>
                <a:cs typeface="+mn-cs"/>
              </a:rPr>
              <a:t>of implementation and minimal overhead [CARR84, MAEK87].</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extLst>
      <p:ext uri="{BB962C8B-B14F-4D97-AF65-F5344CB8AC3E}">
        <p14:creationId xmlns:p14="http://schemas.microsoft.com/office/powerpoint/2010/main" val="1074001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a fixed-allocation policy, it is necessary to decide ahead of time the amount</a:t>
            </a:r>
          </a:p>
          <a:p>
            <a:r>
              <a:rPr lang="en-US" sz="1200" kern="1200" baseline="0" dirty="0">
                <a:solidFill>
                  <a:schemeClr val="tx1"/>
                </a:solidFill>
                <a:latin typeface="+mn-lt"/>
                <a:ea typeface="+mn-ea"/>
                <a:cs typeface="+mn-cs"/>
              </a:rPr>
              <a:t>of allocation to give to a process. This could be decided on the basis of the type</a:t>
            </a:r>
          </a:p>
          <a:p>
            <a:r>
              <a:rPr lang="en-US" sz="1200" kern="1200" baseline="0" dirty="0">
                <a:solidFill>
                  <a:schemeClr val="tx1"/>
                </a:solidFill>
                <a:latin typeface="+mn-lt"/>
                <a:ea typeface="+mn-ea"/>
                <a:cs typeface="+mn-cs"/>
              </a:rPr>
              <a:t>of application and the amount requested by the program. The drawback to this</a:t>
            </a:r>
          </a:p>
          <a:p>
            <a:r>
              <a:rPr lang="en-US" sz="1200" kern="1200" baseline="0" dirty="0">
                <a:solidFill>
                  <a:schemeClr val="tx1"/>
                </a:solidFill>
                <a:latin typeface="+mn-lt"/>
                <a:ea typeface="+mn-ea"/>
                <a:cs typeface="+mn-cs"/>
              </a:rPr>
              <a:t>approach is twofold: If allocations tend to be too small, then there will be a high page</a:t>
            </a:r>
          </a:p>
          <a:p>
            <a:r>
              <a:rPr lang="en-US" sz="1200" kern="1200" baseline="0" dirty="0">
                <a:solidFill>
                  <a:schemeClr val="tx1"/>
                </a:solidFill>
                <a:latin typeface="+mn-lt"/>
                <a:ea typeface="+mn-ea"/>
                <a:cs typeface="+mn-cs"/>
              </a:rPr>
              <a:t>fault rate, causing the entire multiprogramming system to run slowly. If allocations</a:t>
            </a:r>
          </a:p>
          <a:p>
            <a:r>
              <a:rPr lang="en-US" sz="1200" kern="1200" baseline="0" dirty="0">
                <a:solidFill>
                  <a:schemeClr val="tx1"/>
                </a:solidFill>
                <a:latin typeface="+mn-lt"/>
                <a:ea typeface="+mn-ea"/>
                <a:cs typeface="+mn-cs"/>
              </a:rPr>
              <a:t>tend to be unnecessarily large, then there will be too few programs in main memory</a:t>
            </a:r>
          </a:p>
          <a:p>
            <a:r>
              <a:rPr lang="en-US" sz="1200" kern="1200" baseline="0" dirty="0">
                <a:solidFill>
                  <a:schemeClr val="tx1"/>
                </a:solidFill>
                <a:latin typeface="+mn-lt"/>
                <a:ea typeface="+mn-ea"/>
                <a:cs typeface="+mn-cs"/>
              </a:rPr>
              <a:t>and there will be either considerable processor idle time or considerable time spent</a:t>
            </a:r>
          </a:p>
          <a:p>
            <a:r>
              <a:rPr lang="en-US" sz="1200" kern="1200" baseline="0" dirty="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extLst>
      <p:ext uri="{BB962C8B-B14F-4D97-AF65-F5344CB8AC3E}">
        <p14:creationId xmlns:p14="http://schemas.microsoft.com/office/powerpoint/2010/main" val="271996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This combination is perhaps the easiest</a:t>
            </a:r>
          </a:p>
          <a:p>
            <a:r>
              <a:rPr lang="en-US" sz="1200" kern="1200" baseline="0" dirty="0">
                <a:solidFill>
                  <a:schemeClr val="tx1"/>
                </a:solidFill>
                <a:latin typeface="+mn-lt"/>
                <a:ea typeface="+mn-ea"/>
                <a:cs typeface="+mn-cs"/>
              </a:rPr>
              <a:t>to implement and has been adopted in a number of operating systems. At any given</a:t>
            </a:r>
          </a:p>
          <a:p>
            <a:r>
              <a:rPr lang="en-US" sz="1200" kern="1200" baseline="0" dirty="0">
                <a:solidFill>
                  <a:schemeClr val="tx1"/>
                </a:solidFill>
                <a:latin typeface="+mn-lt"/>
                <a:ea typeface="+mn-ea"/>
                <a:cs typeface="+mn-cs"/>
              </a:rPr>
              <a:t>time, there are a number of processes in main memory, each with a certain number</a:t>
            </a:r>
          </a:p>
          <a:p>
            <a:r>
              <a:rPr lang="en-US" sz="1200" kern="1200" baseline="0" dirty="0">
                <a:solidFill>
                  <a:schemeClr val="tx1"/>
                </a:solidFill>
                <a:latin typeface="+mn-lt"/>
                <a:ea typeface="+mn-ea"/>
                <a:cs typeface="+mn-cs"/>
              </a:rPr>
              <a:t>of frames allocated to it. Typically, the operating system also maintains a list of</a:t>
            </a:r>
          </a:p>
          <a:p>
            <a:r>
              <a:rPr lang="en-US" sz="1200" kern="1200" baseline="0" dirty="0">
                <a:solidFill>
                  <a:schemeClr val="tx1"/>
                </a:solidFill>
                <a:latin typeface="+mn-lt"/>
                <a:ea typeface="+mn-ea"/>
                <a:cs typeface="+mn-cs"/>
              </a:rPr>
              <a:t>free frames. When a page fault occurs, a free frame is added to the resident set of</a:t>
            </a:r>
          </a:p>
          <a:p>
            <a:r>
              <a:rPr lang="en-US" sz="1200" kern="1200" baseline="0" dirty="0">
                <a:solidFill>
                  <a:schemeClr val="tx1"/>
                </a:solidFill>
                <a:latin typeface="+mn-lt"/>
                <a:ea typeface="+mn-ea"/>
                <a:cs typeface="+mn-cs"/>
              </a:rPr>
              <a:t>a process and the page is brought in. Thus, a process experiencing page faults will</a:t>
            </a:r>
          </a:p>
          <a:p>
            <a:r>
              <a:rPr lang="en-US" sz="1200" kern="1200" baseline="0" dirty="0">
                <a:solidFill>
                  <a:schemeClr val="tx1"/>
                </a:solidFill>
                <a:latin typeface="+mn-lt"/>
                <a:ea typeface="+mn-ea"/>
                <a:cs typeface="+mn-cs"/>
              </a:rPr>
              <a:t>gradually grow in size, which should help reduce overall page faults in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difficulty with this approach is in the replacement choice. When there</a:t>
            </a:r>
          </a:p>
          <a:p>
            <a:r>
              <a:rPr lang="en-US" sz="1200" kern="1200" baseline="0" dirty="0">
                <a:solidFill>
                  <a:schemeClr val="tx1"/>
                </a:solidFill>
                <a:latin typeface="+mn-lt"/>
                <a:ea typeface="+mn-ea"/>
                <a:cs typeface="+mn-cs"/>
              </a:rPr>
              <a:t>are no free frames available, the operating system must choose a page currently in</a:t>
            </a:r>
          </a:p>
          <a:p>
            <a:r>
              <a:rPr lang="en-US" sz="1200" kern="1200" baseline="0" dirty="0">
                <a:solidFill>
                  <a:schemeClr val="tx1"/>
                </a:solidFill>
                <a:latin typeface="+mn-lt"/>
                <a:ea typeface="+mn-ea"/>
                <a:cs typeface="+mn-cs"/>
              </a:rPr>
              <a:t>memory to replace. The selection is made from among all of the frames in memory,</a:t>
            </a:r>
          </a:p>
          <a:p>
            <a:r>
              <a:rPr lang="en-US" sz="1200" kern="1200" baseline="0" dirty="0">
                <a:solidFill>
                  <a:schemeClr val="tx1"/>
                </a:solidFill>
                <a:latin typeface="+mn-lt"/>
                <a:ea typeface="+mn-ea"/>
                <a:cs typeface="+mn-cs"/>
              </a:rPr>
              <a:t>except for locked frames such as those of the kernel. Using any of the policies</a:t>
            </a:r>
          </a:p>
          <a:p>
            <a:r>
              <a:rPr lang="en-US" sz="1200" kern="1200" baseline="0" dirty="0">
                <a:solidFill>
                  <a:schemeClr val="tx1"/>
                </a:solidFill>
                <a:latin typeface="+mn-lt"/>
                <a:ea typeface="+mn-ea"/>
                <a:cs typeface="+mn-cs"/>
              </a:rPr>
              <a:t>discussed in the preceding subsection, the page selected for replacement can belong</a:t>
            </a:r>
          </a:p>
          <a:p>
            <a:r>
              <a:rPr lang="en-US" sz="1200" kern="1200" baseline="0" dirty="0">
                <a:solidFill>
                  <a:schemeClr val="tx1"/>
                </a:solidFill>
                <a:latin typeface="+mn-lt"/>
                <a:ea typeface="+mn-ea"/>
                <a:cs typeface="+mn-cs"/>
              </a:rPr>
              <a:t>to any of the resident processes; there is no discipline to determine which process</a:t>
            </a:r>
          </a:p>
          <a:p>
            <a:r>
              <a:rPr lang="en-US" sz="1200" kern="1200" baseline="0" dirty="0">
                <a:solidFill>
                  <a:schemeClr val="tx1"/>
                </a:solidFill>
                <a:latin typeface="+mn-lt"/>
                <a:ea typeface="+mn-ea"/>
                <a:cs typeface="+mn-cs"/>
              </a:rPr>
              <a:t>should lose a page from its resident set. Therefore, the process that suffers the</a:t>
            </a:r>
          </a:p>
          <a:p>
            <a:r>
              <a:rPr lang="en-US" sz="1200" kern="1200" baseline="0" dirty="0">
                <a:solidFill>
                  <a:schemeClr val="tx1"/>
                </a:solidFill>
                <a:latin typeface="+mn-lt"/>
                <a:ea typeface="+mn-ea"/>
                <a:cs typeface="+mn-cs"/>
              </a:rPr>
              <a:t>reduction in resident set size may not be optimum.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way to counter the potential performance problems of a variable-allocation,</a:t>
            </a:r>
          </a:p>
          <a:p>
            <a:r>
              <a:rPr lang="en-US" sz="1200" kern="1200" baseline="0" dirty="0">
                <a:solidFill>
                  <a:schemeClr val="tx1"/>
                </a:solidFill>
                <a:latin typeface="+mn-lt"/>
                <a:ea typeface="+mn-ea"/>
                <a:cs typeface="+mn-cs"/>
              </a:rPr>
              <a:t>global-scope policy is to use page buffering. In this way, the choice of which page to</a:t>
            </a:r>
          </a:p>
          <a:p>
            <a:r>
              <a:rPr lang="en-US" sz="1200" kern="1200" baseline="0" dirty="0">
                <a:solidFill>
                  <a:schemeClr val="tx1"/>
                </a:solidFill>
                <a:latin typeface="+mn-lt"/>
                <a:ea typeface="+mn-ea"/>
                <a:cs typeface="+mn-cs"/>
              </a:rPr>
              <a:t>replace becomes less significant, because the page may be reclaimed if it is referenced</a:t>
            </a:r>
          </a:p>
          <a:p>
            <a:r>
              <a:rPr lang="en-US" sz="1200" kern="1200" baseline="0" dirty="0">
                <a:solidFill>
                  <a:schemeClr val="tx1"/>
                </a:solidFill>
                <a:latin typeface="+mn-lt"/>
                <a:ea typeface="+mn-ea"/>
                <a:cs typeface="+mn-cs"/>
              </a:rPr>
              <a:t>before the next time that a block of pages are overwritten.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extLst>
      <p:ext uri="{BB962C8B-B14F-4D97-AF65-F5344CB8AC3E}">
        <p14:creationId xmlns:p14="http://schemas.microsoft.com/office/powerpoint/2010/main" val="1875662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variable-allocation, local-scope</a:t>
            </a:r>
          </a:p>
          <a:p>
            <a:r>
              <a:rPr lang="en-US" sz="1200" kern="1200" baseline="0" dirty="0">
                <a:solidFill>
                  <a:schemeClr val="tx1"/>
                </a:solidFill>
                <a:latin typeface="+mn-lt"/>
                <a:ea typeface="+mn-ea"/>
                <a:cs typeface="+mn-cs"/>
              </a:rPr>
              <a:t>strategy attempts to overcome the problems with a global-scope strategy. It can be</a:t>
            </a:r>
          </a:p>
          <a:p>
            <a:r>
              <a:rPr lang="en-US" sz="1200" kern="1200" baseline="0" dirty="0">
                <a:solidFill>
                  <a:schemeClr val="tx1"/>
                </a:solidFill>
                <a:latin typeface="+mn-lt"/>
                <a:ea typeface="+mn-ea"/>
                <a:cs typeface="+mn-cs"/>
              </a:rPr>
              <a:t>summarized as follows: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When a new process is loaded into main memory, allocate to it a certain</a:t>
            </a:r>
          </a:p>
          <a:p>
            <a:r>
              <a:rPr lang="en-US" sz="1200" kern="1200" baseline="0" dirty="0">
                <a:solidFill>
                  <a:schemeClr val="tx1"/>
                </a:solidFill>
                <a:latin typeface="+mn-lt"/>
                <a:ea typeface="+mn-ea"/>
                <a:cs typeface="+mn-cs"/>
              </a:rPr>
              <a:t>number of page frames as its resident set, based on application type, program</a:t>
            </a:r>
          </a:p>
          <a:p>
            <a:r>
              <a:rPr lang="en-US" sz="1200" kern="1200" baseline="0" dirty="0">
                <a:solidFill>
                  <a:schemeClr val="tx1"/>
                </a:solidFill>
                <a:latin typeface="+mn-lt"/>
                <a:ea typeface="+mn-ea"/>
                <a:cs typeface="+mn-cs"/>
              </a:rPr>
              <a:t>request, or other criteria. Use either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or demand paging to fill up the</a:t>
            </a:r>
          </a:p>
          <a:p>
            <a:r>
              <a:rPr lang="en-US" sz="1200" kern="1200" baseline="0" dirty="0">
                <a:solidFill>
                  <a:schemeClr val="tx1"/>
                </a:solidFill>
                <a:latin typeface="+mn-lt"/>
                <a:ea typeface="+mn-ea"/>
                <a:cs typeface="+mn-cs"/>
              </a:rPr>
              <a:t>allocation.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When a page fault occurs, select the page to replace from among the resident</a:t>
            </a:r>
          </a:p>
          <a:p>
            <a:r>
              <a:rPr lang="en-US" sz="1200" kern="1200" baseline="0" dirty="0">
                <a:solidFill>
                  <a:schemeClr val="tx1"/>
                </a:solidFill>
                <a:latin typeface="+mn-lt"/>
                <a:ea typeface="+mn-ea"/>
                <a:cs typeface="+mn-cs"/>
              </a:rPr>
              <a:t>set of the process that suffers the fault.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From time to time, reevaluate the allocation provided to the process, and</a:t>
            </a:r>
          </a:p>
          <a:p>
            <a:r>
              <a:rPr lang="en-US" sz="1200" kern="1200" baseline="0" dirty="0">
                <a:solidFill>
                  <a:schemeClr val="tx1"/>
                </a:solidFill>
                <a:latin typeface="+mn-lt"/>
                <a:ea typeface="+mn-ea"/>
                <a:cs typeface="+mn-cs"/>
              </a:rPr>
              <a:t>increase or decrease it to improve overall performance.</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extLst>
      <p:ext uri="{BB962C8B-B14F-4D97-AF65-F5344CB8AC3E}">
        <p14:creationId xmlns:p14="http://schemas.microsoft.com/office/powerpoint/2010/main" val="602532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8.17 (based on [BACH86]), shows a sequence of page references for a process.</a:t>
            </a:r>
          </a:p>
          <a:p>
            <a:r>
              <a:rPr lang="en-US" sz="1200" kern="1200" baseline="0" dirty="0">
                <a:solidFill>
                  <a:schemeClr val="tx1"/>
                </a:solidFill>
                <a:latin typeface="+mn-lt"/>
                <a:ea typeface="+mn-ea"/>
                <a:cs typeface="+mn-cs"/>
              </a:rPr>
              <a:t>The dots indicate time units in which the working set does not change. Note that the</a:t>
            </a:r>
          </a:p>
          <a:p>
            <a:r>
              <a:rPr lang="en-US" sz="1200" kern="1200" baseline="0" dirty="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extLst>
      <p:ext uri="{BB962C8B-B14F-4D97-AF65-F5344CB8AC3E}">
        <p14:creationId xmlns:p14="http://schemas.microsoft.com/office/powerpoint/2010/main" val="1892840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8.18 indicates the way in which the working set size can vary over time</a:t>
            </a:r>
          </a:p>
          <a:p>
            <a:r>
              <a:rPr lang="en-US" sz="1200" kern="1200" baseline="0" dirty="0">
                <a:solidFill>
                  <a:schemeClr val="tx1"/>
                </a:solidFill>
                <a:latin typeface="+mn-lt"/>
                <a:ea typeface="+mn-ea"/>
                <a:cs typeface="+mn-cs"/>
              </a:rPr>
              <a:t>for a fixed value of </a:t>
            </a:r>
            <a:r>
              <a:rPr lang="en-US" sz="1200" kern="1200" baseline="0" dirty="0" err="1">
                <a:solidFill>
                  <a:schemeClr val="tx1"/>
                </a:solidFill>
                <a:latin typeface="+mn-lt"/>
                <a:ea typeface="+mn-ea"/>
                <a:cs typeface="+mn-cs"/>
              </a:rPr>
              <a:t>Δ</a:t>
            </a:r>
            <a:r>
              <a:rPr lang="en-US" sz="1200" kern="1200" baseline="0" dirty="0">
                <a:solidFill>
                  <a:schemeClr val="tx1"/>
                </a:solidFill>
                <a:latin typeface="+mn-lt"/>
                <a:ea typeface="+mn-ea"/>
                <a:cs typeface="+mn-cs"/>
              </a:rPr>
              <a:t>. For many programs, periods of relatively stable working set</a:t>
            </a:r>
          </a:p>
          <a:p>
            <a:r>
              <a:rPr lang="en-US" sz="1200" kern="1200" baseline="0" dirty="0">
                <a:solidFill>
                  <a:schemeClr val="tx1"/>
                </a:solidFill>
                <a:latin typeface="+mn-lt"/>
                <a:ea typeface="+mn-ea"/>
                <a:cs typeface="+mn-cs"/>
              </a:rPr>
              <a:t>sizes alternate with periods of rapid change. When a process first begins executing,</a:t>
            </a:r>
          </a:p>
          <a:p>
            <a:r>
              <a:rPr lang="en-US" sz="1200" kern="1200" baseline="0" dirty="0">
                <a:solidFill>
                  <a:schemeClr val="tx1"/>
                </a:solidFill>
                <a:latin typeface="+mn-lt"/>
                <a:ea typeface="+mn-ea"/>
                <a:cs typeface="+mn-cs"/>
              </a:rPr>
              <a:t>it gradually builds up to a working set as it references new pages. Eventually,</a:t>
            </a:r>
          </a:p>
          <a:p>
            <a:r>
              <a:rPr lang="en-US" sz="1200" kern="1200" baseline="0" dirty="0">
                <a:solidFill>
                  <a:schemeClr val="tx1"/>
                </a:solidFill>
                <a:latin typeface="+mn-lt"/>
                <a:ea typeface="+mn-ea"/>
                <a:cs typeface="+mn-cs"/>
              </a:rPr>
              <a:t>by the principle of locality, the process should stabilize on a certain set of pages.</a:t>
            </a:r>
          </a:p>
          <a:p>
            <a:r>
              <a:rPr lang="en-US" sz="1200" kern="1200" baseline="0" dirty="0">
                <a:solidFill>
                  <a:schemeClr val="tx1"/>
                </a:solidFill>
                <a:latin typeface="+mn-lt"/>
                <a:ea typeface="+mn-ea"/>
                <a:cs typeface="+mn-cs"/>
              </a:rPr>
              <a:t>Subsequent transient periods reflect a shift of the program to a new locality. During</a:t>
            </a:r>
          </a:p>
          <a:p>
            <a:r>
              <a:rPr lang="en-US" sz="1200" kern="1200" baseline="0" dirty="0">
                <a:solidFill>
                  <a:schemeClr val="tx1"/>
                </a:solidFill>
                <a:latin typeface="+mn-lt"/>
                <a:ea typeface="+mn-ea"/>
                <a:cs typeface="+mn-cs"/>
              </a:rPr>
              <a:t>the transition phase, some of the pages from the old locality remain within the window,</a:t>
            </a:r>
          </a:p>
          <a:p>
            <a:r>
              <a:rPr lang="en-US" sz="1200" kern="1200" baseline="0" dirty="0" err="1">
                <a:solidFill>
                  <a:schemeClr val="tx1"/>
                </a:solidFill>
                <a:latin typeface="+mn-lt"/>
                <a:ea typeface="+mn-ea"/>
                <a:cs typeface="+mn-cs"/>
              </a:rPr>
              <a:t>Δ</a:t>
            </a:r>
            <a:r>
              <a:rPr lang="en-US" sz="1200" kern="1200" baseline="0" dirty="0">
                <a:solidFill>
                  <a:schemeClr val="tx1"/>
                </a:solidFill>
                <a:latin typeface="+mn-lt"/>
                <a:ea typeface="+mn-ea"/>
                <a:cs typeface="+mn-cs"/>
              </a:rPr>
              <a:t>, causing a surge in the size of the working set as new pages are referenced. As</a:t>
            </a:r>
          </a:p>
          <a:p>
            <a:r>
              <a:rPr lang="en-US" sz="1200" kern="1200" baseline="0" dirty="0">
                <a:solidFill>
                  <a:schemeClr val="tx1"/>
                </a:solidFill>
                <a:latin typeface="+mn-lt"/>
                <a:ea typeface="+mn-ea"/>
                <a:cs typeface="+mn-cs"/>
              </a:rPr>
              <a:t>the window slides past these page references, the working set size declines until it</a:t>
            </a:r>
          </a:p>
          <a:p>
            <a:r>
              <a:rPr lang="en-US" sz="1200" kern="1200" baseline="0" dirty="0">
                <a:solidFill>
                  <a:schemeClr val="tx1"/>
                </a:solidFill>
                <a:latin typeface="+mn-lt"/>
                <a:ea typeface="+mn-ea"/>
                <a:cs typeface="+mn-cs"/>
              </a:rPr>
              <a:t>contains only those pages from the new locality.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extLst>
      <p:ext uri="{BB962C8B-B14F-4D97-AF65-F5344CB8AC3E}">
        <p14:creationId xmlns:p14="http://schemas.microsoft.com/office/powerpoint/2010/main" val="74309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kern="1200" baseline="0" dirty="0">
                <a:solidFill>
                  <a:schemeClr val="tx1"/>
                </a:solidFill>
                <a:latin typeface="+mn-lt"/>
                <a:ea typeface="+mn-ea"/>
                <a:cs typeface="+mn-cs"/>
              </a:rPr>
              <a:t>A cleaning policy is the opposite of a fetch policy; it is concerned with determining</a:t>
            </a:r>
          </a:p>
          <a:p>
            <a:r>
              <a:rPr lang="en-US" sz="1200" b="0" kern="1200" baseline="0" dirty="0">
                <a:solidFill>
                  <a:schemeClr val="tx1"/>
                </a:solidFill>
                <a:latin typeface="+mn-lt"/>
                <a:ea typeface="+mn-ea"/>
                <a:cs typeface="+mn-cs"/>
              </a:rPr>
              <a:t>when a modified page should be written out to secondary memory. Two common</a:t>
            </a:r>
          </a:p>
          <a:p>
            <a:r>
              <a:rPr lang="en-US" sz="1200" b="0" kern="1200" baseline="0" dirty="0">
                <a:solidFill>
                  <a:schemeClr val="tx1"/>
                </a:solidFill>
                <a:latin typeface="+mn-lt"/>
                <a:ea typeface="+mn-ea"/>
                <a:cs typeface="+mn-cs"/>
              </a:rPr>
              <a:t>alternatives are demand cleaning and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With demand cleaning , a page is</a:t>
            </a:r>
          </a:p>
          <a:p>
            <a:r>
              <a:rPr lang="en-US" sz="1200" b="0" kern="1200" baseline="0" dirty="0">
                <a:solidFill>
                  <a:schemeClr val="tx1"/>
                </a:solidFill>
                <a:latin typeface="+mn-lt"/>
                <a:ea typeface="+mn-ea"/>
                <a:cs typeface="+mn-cs"/>
              </a:rPr>
              <a:t>written out to secondary memory only when it has been selected for replacement.</a:t>
            </a:r>
          </a:p>
          <a:p>
            <a:r>
              <a:rPr lang="en-US" sz="1200" b="0" kern="1200" baseline="0" dirty="0">
                <a:solidFill>
                  <a:schemeClr val="tx1"/>
                </a:solidFill>
                <a:latin typeface="+mn-lt"/>
                <a:ea typeface="+mn-ea"/>
                <a:cs typeface="+mn-cs"/>
              </a:rPr>
              <a:t>A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policy writes modified pages before their page frames are needed so</a:t>
            </a:r>
          </a:p>
          <a:p>
            <a:r>
              <a:rPr lang="en-US" sz="1200" b="0" kern="1200" baseline="0" dirty="0">
                <a:solidFill>
                  <a:schemeClr val="tx1"/>
                </a:solidFill>
                <a:latin typeface="+mn-lt"/>
                <a:ea typeface="+mn-ea"/>
                <a:cs typeface="+mn-cs"/>
              </a:rPr>
              <a:t>that pages can be written out in batches.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There is a danger in following either policy to the full. With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a</a:t>
            </a:r>
          </a:p>
          <a:p>
            <a:r>
              <a:rPr lang="en-US" sz="1200" b="0" kern="1200" baseline="0" dirty="0">
                <a:solidFill>
                  <a:schemeClr val="tx1"/>
                </a:solidFill>
                <a:latin typeface="+mn-lt"/>
                <a:ea typeface="+mn-ea"/>
                <a:cs typeface="+mn-cs"/>
              </a:rPr>
              <a:t>page is written out but remains in main memory until the page replacement algorithm</a:t>
            </a:r>
          </a:p>
          <a:p>
            <a:r>
              <a:rPr lang="en-US" sz="1200" b="0" kern="1200" baseline="0" dirty="0">
                <a:solidFill>
                  <a:schemeClr val="tx1"/>
                </a:solidFill>
                <a:latin typeface="+mn-lt"/>
                <a:ea typeface="+mn-ea"/>
                <a:cs typeface="+mn-cs"/>
              </a:rPr>
              <a:t>dictates that it be removed. </a:t>
            </a:r>
            <a:r>
              <a:rPr lang="en-US" sz="1200" b="0" kern="1200" baseline="0" dirty="0" err="1">
                <a:solidFill>
                  <a:schemeClr val="tx1"/>
                </a:solidFill>
                <a:latin typeface="+mn-lt"/>
                <a:ea typeface="+mn-ea"/>
                <a:cs typeface="+mn-cs"/>
              </a:rPr>
              <a:t>Precleaning</a:t>
            </a:r>
            <a:r>
              <a:rPr lang="en-US" sz="1200" b="0" kern="1200" baseline="0" dirty="0">
                <a:solidFill>
                  <a:schemeClr val="tx1"/>
                </a:solidFill>
                <a:latin typeface="+mn-lt"/>
                <a:ea typeface="+mn-ea"/>
                <a:cs typeface="+mn-cs"/>
              </a:rPr>
              <a:t> allows the writing of pages in batches,</a:t>
            </a:r>
          </a:p>
          <a:p>
            <a:r>
              <a:rPr lang="en-US" sz="1200" b="0" kern="1200" baseline="0" dirty="0">
                <a:solidFill>
                  <a:schemeClr val="tx1"/>
                </a:solidFill>
                <a:latin typeface="+mn-lt"/>
                <a:ea typeface="+mn-ea"/>
                <a:cs typeface="+mn-cs"/>
              </a:rPr>
              <a:t>but it makes little sense to write out hundreds or thousands of pages only to find</a:t>
            </a:r>
          </a:p>
          <a:p>
            <a:r>
              <a:rPr lang="en-US" sz="1200" b="0" kern="1200" baseline="0" dirty="0">
                <a:solidFill>
                  <a:schemeClr val="tx1"/>
                </a:solidFill>
                <a:latin typeface="+mn-lt"/>
                <a:ea typeface="+mn-ea"/>
                <a:cs typeface="+mn-cs"/>
              </a:rPr>
              <a:t>that the majority of them have been modified again before they are replaced. The</a:t>
            </a:r>
          </a:p>
          <a:p>
            <a:r>
              <a:rPr lang="en-US" sz="1200" b="0" kern="1200" baseline="0" dirty="0">
                <a:solidFill>
                  <a:schemeClr val="tx1"/>
                </a:solidFill>
                <a:latin typeface="+mn-lt"/>
                <a:ea typeface="+mn-ea"/>
                <a:cs typeface="+mn-cs"/>
              </a:rPr>
              <a:t>transfer capacity of secondary memory is limited and should not be wasted with</a:t>
            </a:r>
          </a:p>
          <a:p>
            <a:r>
              <a:rPr lang="en-US" sz="1200" b="0" kern="1200" baseline="0" dirty="0">
                <a:solidFill>
                  <a:schemeClr val="tx1"/>
                </a:solidFill>
                <a:latin typeface="+mn-lt"/>
                <a:ea typeface="+mn-ea"/>
                <a:cs typeface="+mn-cs"/>
              </a:rPr>
              <a:t>unnecessary cleaning operations.</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On the other hand, with demand cleaning, the writing of a dirty page is coupled</a:t>
            </a:r>
          </a:p>
          <a:p>
            <a:r>
              <a:rPr lang="en-US" sz="1200" kern="1200" baseline="0" dirty="0">
                <a:solidFill>
                  <a:schemeClr val="tx1"/>
                </a:solidFill>
                <a:latin typeface="+mn-lt"/>
                <a:ea typeface="+mn-ea"/>
                <a:cs typeface="+mn-cs"/>
              </a:rPr>
              <a:t>to, and precedes, the reading in of a new page. This technique may minimize</a:t>
            </a:r>
          </a:p>
          <a:p>
            <a:r>
              <a:rPr lang="en-US" sz="1200" kern="1200" baseline="0" dirty="0">
                <a:solidFill>
                  <a:schemeClr val="tx1"/>
                </a:solidFill>
                <a:latin typeface="+mn-lt"/>
                <a:ea typeface="+mn-ea"/>
                <a:cs typeface="+mn-cs"/>
              </a:rPr>
              <a:t>page writes, but it means that a process that suffers a page fault may have to wait</a:t>
            </a:r>
          </a:p>
          <a:p>
            <a:r>
              <a:rPr lang="en-US" sz="1200" kern="1200" baseline="0" dirty="0">
                <a:solidFill>
                  <a:schemeClr val="tx1"/>
                </a:solidFill>
                <a:latin typeface="+mn-lt"/>
                <a:ea typeface="+mn-ea"/>
                <a:cs typeface="+mn-cs"/>
              </a:rPr>
              <a:t>for two page transfers before it can be unblocked. This may decrease processor</a:t>
            </a:r>
          </a:p>
          <a:p>
            <a:r>
              <a:rPr lang="en-US" sz="1200" kern="1200" baseline="0" dirty="0">
                <a:solidFill>
                  <a:schemeClr val="tx1"/>
                </a:solidFill>
                <a:latin typeface="+mn-lt"/>
                <a:ea typeface="+mn-ea"/>
                <a:cs typeface="+mn-cs"/>
              </a:rPr>
              <a:t>utilization.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better approach incorporates page buffering. This allows the adoption of the</a:t>
            </a:r>
          </a:p>
          <a:p>
            <a:r>
              <a:rPr lang="en-US" sz="1200" kern="1200" baseline="0" dirty="0">
                <a:solidFill>
                  <a:schemeClr val="tx1"/>
                </a:solidFill>
                <a:latin typeface="+mn-lt"/>
                <a:ea typeface="+mn-ea"/>
                <a:cs typeface="+mn-cs"/>
              </a:rPr>
              <a:t>following policy: Clean only pages that are replaceable, but decouple the cleaning</a:t>
            </a:r>
          </a:p>
          <a:p>
            <a:r>
              <a:rPr lang="en-US" sz="1200" kern="1200" baseline="0" dirty="0">
                <a:solidFill>
                  <a:schemeClr val="tx1"/>
                </a:solidFill>
                <a:latin typeface="+mn-lt"/>
                <a:ea typeface="+mn-ea"/>
                <a:cs typeface="+mn-cs"/>
              </a:rPr>
              <a:t>and replacement operations. With page buffering, replaced pages can be placed on</a:t>
            </a:r>
          </a:p>
          <a:p>
            <a:r>
              <a:rPr lang="en-US" sz="1200" kern="1200" baseline="0" dirty="0">
                <a:solidFill>
                  <a:schemeClr val="tx1"/>
                </a:solidFill>
                <a:latin typeface="+mn-lt"/>
                <a:ea typeface="+mn-ea"/>
                <a:cs typeface="+mn-cs"/>
              </a:rPr>
              <a:t>two lists: modified and unmodified. The pages on the modified list can periodically</a:t>
            </a:r>
          </a:p>
          <a:p>
            <a:r>
              <a:rPr lang="en-US" sz="1200" kern="1200" baseline="0" dirty="0">
                <a:solidFill>
                  <a:schemeClr val="tx1"/>
                </a:solidFill>
                <a:latin typeface="+mn-lt"/>
                <a:ea typeface="+mn-ea"/>
                <a:cs typeface="+mn-cs"/>
              </a:rPr>
              <a:t>be written out in batches and moved to the unmodified list. A page on the unmodified</a:t>
            </a:r>
          </a:p>
          <a:p>
            <a:r>
              <a:rPr lang="en-US" sz="1200" kern="1200" baseline="0" dirty="0">
                <a:solidFill>
                  <a:schemeClr val="tx1"/>
                </a:solidFill>
                <a:latin typeface="+mn-lt"/>
                <a:ea typeface="+mn-ea"/>
                <a:cs typeface="+mn-cs"/>
              </a:rPr>
              <a:t>list is either reclaimed if it is referenced or lost when its frame is assigned to</a:t>
            </a:r>
          </a:p>
          <a:p>
            <a:r>
              <a:rPr lang="en-US" sz="1200" kern="1200" baseline="0" dirty="0">
                <a:solidFill>
                  <a:schemeClr val="tx1"/>
                </a:solidFill>
                <a:latin typeface="+mn-lt"/>
                <a:ea typeface="+mn-ea"/>
                <a:cs typeface="+mn-cs"/>
              </a:rPr>
              <a:t>another page.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extLst>
      <p:ext uri="{BB962C8B-B14F-4D97-AF65-F5344CB8AC3E}">
        <p14:creationId xmlns:p14="http://schemas.microsoft.com/office/powerpoint/2010/main" val="3025151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Load control is concerned with determining the number of processes that will be resident</a:t>
            </a:r>
          </a:p>
          <a:p>
            <a:r>
              <a:rPr lang="en-US" sz="1200" kern="1200" baseline="0" dirty="0">
                <a:solidFill>
                  <a:schemeClr val="tx1"/>
                </a:solidFill>
                <a:latin typeface="+mn-lt"/>
                <a:ea typeface="+mn-ea"/>
                <a:cs typeface="+mn-cs"/>
              </a:rPr>
              <a:t>in main memory, which has been referred to as the multiprogramming level. The</a:t>
            </a:r>
          </a:p>
          <a:p>
            <a:r>
              <a:rPr lang="en-US" sz="1200" kern="1200" baseline="0" dirty="0">
                <a:solidFill>
                  <a:schemeClr val="tx1"/>
                </a:solidFill>
                <a:latin typeface="+mn-lt"/>
                <a:ea typeface="+mn-ea"/>
                <a:cs typeface="+mn-cs"/>
              </a:rPr>
              <a:t>load control policy is critical in effective memory management. If too few processes</a:t>
            </a:r>
          </a:p>
          <a:p>
            <a:r>
              <a:rPr lang="en-US" sz="1200" kern="1200" baseline="0" dirty="0">
                <a:solidFill>
                  <a:schemeClr val="tx1"/>
                </a:solidFill>
                <a:latin typeface="+mn-lt"/>
                <a:ea typeface="+mn-ea"/>
                <a:cs typeface="+mn-cs"/>
              </a:rPr>
              <a:t>are resident at any one time, then there will be many occasions when all processes</a:t>
            </a:r>
          </a:p>
          <a:p>
            <a:r>
              <a:rPr lang="en-US" sz="1200" kern="1200" baseline="0" dirty="0">
                <a:solidFill>
                  <a:schemeClr val="tx1"/>
                </a:solidFill>
                <a:latin typeface="+mn-lt"/>
                <a:ea typeface="+mn-ea"/>
                <a:cs typeface="+mn-cs"/>
              </a:rPr>
              <a:t>are blocked, and much time will be spent in swapping. On the other hand, if too</a:t>
            </a:r>
          </a:p>
          <a:p>
            <a:r>
              <a:rPr lang="en-US" sz="1200" kern="1200" baseline="0" dirty="0">
                <a:solidFill>
                  <a:schemeClr val="tx1"/>
                </a:solidFill>
                <a:latin typeface="+mn-lt"/>
                <a:ea typeface="+mn-ea"/>
                <a:cs typeface="+mn-cs"/>
              </a:rPr>
              <a:t>many processes are resident, then, on average, the size of the resident set of each</a:t>
            </a:r>
          </a:p>
          <a:p>
            <a:r>
              <a:rPr lang="en-US" sz="1200" kern="1200" baseline="0" dirty="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extLst>
      <p:ext uri="{BB962C8B-B14F-4D97-AF65-F5344CB8AC3E}">
        <p14:creationId xmlns:p14="http://schemas.microsoft.com/office/powerpoint/2010/main" val="501446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Thrashing is illustrated in Figure 8.19 . As the</a:t>
            </a:r>
          </a:p>
          <a:p>
            <a:r>
              <a:rPr lang="en-US" sz="1200" kern="1200" baseline="0" dirty="0">
                <a:solidFill>
                  <a:schemeClr val="tx1"/>
                </a:solidFill>
                <a:latin typeface="+mn-lt"/>
                <a:ea typeface="+mn-ea"/>
                <a:cs typeface="+mn-cs"/>
              </a:rPr>
              <a:t>multiprogramming level increases from a small value, one would expect to see</a:t>
            </a:r>
          </a:p>
          <a:p>
            <a:r>
              <a:rPr lang="en-US" sz="1200" kern="1200" baseline="0" dirty="0">
                <a:solidFill>
                  <a:schemeClr val="tx1"/>
                </a:solidFill>
                <a:latin typeface="+mn-lt"/>
                <a:ea typeface="+mn-ea"/>
                <a:cs typeface="+mn-cs"/>
              </a:rPr>
              <a:t>processor utilization rise, because there is less chance that all resident processes</a:t>
            </a:r>
          </a:p>
          <a:p>
            <a:r>
              <a:rPr lang="en-US" sz="1200" kern="1200" baseline="0" dirty="0">
                <a:solidFill>
                  <a:schemeClr val="tx1"/>
                </a:solidFill>
                <a:latin typeface="+mn-lt"/>
                <a:ea typeface="+mn-ea"/>
                <a:cs typeface="+mn-cs"/>
              </a:rPr>
              <a:t>are blocked. However, a point is reached at which the average resident set is</a:t>
            </a:r>
          </a:p>
          <a:p>
            <a:r>
              <a:rPr lang="en-US" sz="1200" kern="1200" baseline="0" dirty="0">
                <a:solidFill>
                  <a:schemeClr val="tx1"/>
                </a:solidFill>
                <a:latin typeface="+mn-lt"/>
                <a:ea typeface="+mn-ea"/>
                <a:cs typeface="+mn-cs"/>
              </a:rPr>
              <a:t>inadequate. At this point, the number of page faults rises dramatically, and</a:t>
            </a:r>
          </a:p>
          <a:p>
            <a:r>
              <a:rPr lang="en-US" sz="1200" kern="1200" baseline="0" dirty="0">
                <a:solidFill>
                  <a:schemeClr val="tx1"/>
                </a:solidFill>
                <a:latin typeface="+mn-lt"/>
                <a:ea typeface="+mn-ea"/>
                <a:cs typeface="+mn-cs"/>
              </a:rPr>
              <a:t>processor utilization collapses.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There are a number of ways to approach this problem. A working set or PFF</a:t>
            </a:r>
          </a:p>
          <a:p>
            <a:r>
              <a:rPr lang="en-US" sz="1200" kern="1200" baseline="0" dirty="0">
                <a:solidFill>
                  <a:schemeClr val="tx1"/>
                </a:solidFill>
                <a:latin typeface="+mn-lt"/>
                <a:ea typeface="+mn-ea"/>
                <a:cs typeface="+mn-cs"/>
              </a:rPr>
              <a:t>algorithm implicitly incorporates load control. Only those processes whose resident</a:t>
            </a:r>
          </a:p>
          <a:p>
            <a:r>
              <a:rPr lang="en-US" sz="1200" kern="1200" baseline="0" dirty="0">
                <a:solidFill>
                  <a:schemeClr val="tx1"/>
                </a:solidFill>
                <a:latin typeface="+mn-lt"/>
                <a:ea typeface="+mn-ea"/>
                <a:cs typeface="+mn-cs"/>
              </a:rPr>
              <a:t>set is sufficiently large are allowed to execute. In providing the required resident set</a:t>
            </a:r>
          </a:p>
          <a:p>
            <a:r>
              <a:rPr lang="en-US" sz="1200" kern="1200" baseline="0" dirty="0">
                <a:solidFill>
                  <a:schemeClr val="tx1"/>
                </a:solidFill>
                <a:latin typeface="+mn-lt"/>
                <a:ea typeface="+mn-ea"/>
                <a:cs typeface="+mn-cs"/>
              </a:rPr>
              <a:t>size for each active process, the policy automatically and dynamically determines</a:t>
            </a:r>
          </a:p>
          <a:p>
            <a:r>
              <a:rPr lang="en-US" sz="1200" kern="1200" baseline="0" dirty="0">
                <a:solidFill>
                  <a:schemeClr val="tx1"/>
                </a:solidFill>
                <a:latin typeface="+mn-lt"/>
                <a:ea typeface="+mn-ea"/>
                <a:cs typeface="+mn-cs"/>
              </a:rPr>
              <a:t>the number of active programs.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approach, suggested by Denning and his colleagues [DENN80b], is</a:t>
            </a:r>
          </a:p>
          <a:p>
            <a:r>
              <a:rPr lang="en-US" sz="1200" kern="1200" baseline="0" dirty="0">
                <a:solidFill>
                  <a:schemeClr val="tx1"/>
                </a:solidFill>
                <a:latin typeface="+mn-lt"/>
                <a:ea typeface="+mn-ea"/>
                <a:cs typeface="+mn-cs"/>
              </a:rPr>
              <a:t>known as the L  = S criterion , which adjusts the multiprogramming level so that the</a:t>
            </a:r>
          </a:p>
          <a:p>
            <a:r>
              <a:rPr lang="en-US" sz="1200" kern="1200" baseline="0" dirty="0">
                <a:solidFill>
                  <a:schemeClr val="tx1"/>
                </a:solidFill>
                <a:latin typeface="+mn-lt"/>
                <a:ea typeface="+mn-ea"/>
                <a:cs typeface="+mn-cs"/>
              </a:rPr>
              <a:t>mean time between faults equals the mean time required to process a page fault.</a:t>
            </a:r>
          </a:p>
          <a:p>
            <a:r>
              <a:rPr lang="en-US" sz="1200" kern="1200" baseline="0" dirty="0">
                <a:solidFill>
                  <a:schemeClr val="tx1"/>
                </a:solidFill>
                <a:latin typeface="+mn-lt"/>
                <a:ea typeface="+mn-ea"/>
                <a:cs typeface="+mn-cs"/>
              </a:rPr>
              <a:t>Performance studies indicate that this is the point at which processor utilization</a:t>
            </a:r>
          </a:p>
          <a:p>
            <a:r>
              <a:rPr lang="en-US" sz="1200" kern="1200" baseline="0" dirty="0">
                <a:solidFill>
                  <a:schemeClr val="tx1"/>
                </a:solidFill>
                <a:latin typeface="+mn-lt"/>
                <a:ea typeface="+mn-ea"/>
                <a:cs typeface="+mn-cs"/>
              </a:rPr>
              <a:t>attained a maximum. A policy with a similar effect, proposed in [LERO76], is the</a:t>
            </a:r>
          </a:p>
          <a:p>
            <a:r>
              <a:rPr lang="en-US" sz="1200" kern="1200" baseline="0" dirty="0">
                <a:solidFill>
                  <a:schemeClr val="tx1"/>
                </a:solidFill>
                <a:latin typeface="+mn-lt"/>
                <a:ea typeface="+mn-ea"/>
                <a:cs typeface="+mn-cs"/>
              </a:rPr>
              <a:t>50% criterion , which attempts to keep utilization of the paging device at approximately</a:t>
            </a:r>
          </a:p>
          <a:p>
            <a:r>
              <a:rPr lang="en-US" sz="1200" kern="1200" baseline="0" dirty="0">
                <a:solidFill>
                  <a:schemeClr val="tx1"/>
                </a:solidFill>
                <a:latin typeface="+mn-lt"/>
                <a:ea typeface="+mn-ea"/>
                <a:cs typeface="+mn-cs"/>
              </a:rPr>
              <a:t>50%. Again, performance studies indicate that this is a point of maximum</a:t>
            </a:r>
          </a:p>
          <a:p>
            <a:r>
              <a:rPr lang="en-US" sz="1200" kern="1200" baseline="0" dirty="0">
                <a:solidFill>
                  <a:schemeClr val="tx1"/>
                </a:solidFill>
                <a:latin typeface="+mn-lt"/>
                <a:ea typeface="+mn-ea"/>
                <a:cs typeface="+mn-cs"/>
              </a:rPr>
              <a:t>processor utilization.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approach is to adapt the clock page replacement algorithm described</a:t>
            </a:r>
          </a:p>
          <a:p>
            <a:r>
              <a:rPr lang="en-US" sz="1200" kern="1200" baseline="0" dirty="0">
                <a:solidFill>
                  <a:schemeClr val="tx1"/>
                </a:solidFill>
                <a:latin typeface="+mn-lt"/>
                <a:ea typeface="+mn-ea"/>
                <a:cs typeface="+mn-cs"/>
              </a:rPr>
              <a:t>earlier (Figure 8.15). [CARR81] describes a technique, using a global scope, that involves</a:t>
            </a:r>
          </a:p>
          <a:p>
            <a:r>
              <a:rPr lang="en-US" sz="1200" kern="1200" baseline="0" dirty="0">
                <a:solidFill>
                  <a:schemeClr val="tx1"/>
                </a:solidFill>
                <a:latin typeface="+mn-lt"/>
                <a:ea typeface="+mn-ea"/>
                <a:cs typeface="+mn-cs"/>
              </a:rPr>
              <a:t>monitoring the rate at which the pointer scans the circular buffer of frames. If the</a:t>
            </a:r>
          </a:p>
          <a:p>
            <a:r>
              <a:rPr lang="en-US" sz="1200" kern="1200" baseline="0" dirty="0">
                <a:solidFill>
                  <a:schemeClr val="tx1"/>
                </a:solidFill>
                <a:latin typeface="+mn-lt"/>
                <a:ea typeface="+mn-ea"/>
                <a:cs typeface="+mn-cs"/>
              </a:rPr>
              <a:t>rate is below a given lower threshold, this indicates one or both of two circumstances: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Few page faults are occurring, resulting in few requests to advance the pointer.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2.  For each request, the average number of frames scanned by the pointer is</a:t>
            </a:r>
          </a:p>
          <a:p>
            <a:r>
              <a:rPr lang="en-US" sz="1200" kern="1200" baseline="0" dirty="0">
                <a:solidFill>
                  <a:schemeClr val="tx1"/>
                </a:solidFill>
                <a:latin typeface="+mn-lt"/>
                <a:ea typeface="+mn-ea"/>
                <a:cs typeface="+mn-cs"/>
              </a:rPr>
              <a:t>small, indicating that there are many resident pages not being referenced and</a:t>
            </a:r>
          </a:p>
          <a:p>
            <a:r>
              <a:rPr lang="en-US" sz="1200" kern="1200" baseline="0" dirty="0">
                <a:solidFill>
                  <a:schemeClr val="tx1"/>
                </a:solidFill>
                <a:latin typeface="+mn-lt"/>
                <a:ea typeface="+mn-ea"/>
                <a:cs typeface="+mn-cs"/>
              </a:rPr>
              <a:t>are readily replaceable.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both cases, the multiprogramming level can safely be increased. On the</a:t>
            </a:r>
          </a:p>
          <a:p>
            <a:r>
              <a:rPr lang="en-US" sz="1200" kern="1200" baseline="0" dirty="0">
                <a:solidFill>
                  <a:schemeClr val="tx1"/>
                </a:solidFill>
                <a:latin typeface="+mn-lt"/>
                <a:ea typeface="+mn-ea"/>
                <a:cs typeface="+mn-cs"/>
              </a:rPr>
              <a:t>other hand, if the pointer scan rate exceeds an upper threshold, this indicates either</a:t>
            </a:r>
          </a:p>
          <a:p>
            <a:r>
              <a:rPr lang="en-US" sz="1200" kern="1200" baseline="0" dirty="0">
                <a:solidFill>
                  <a:schemeClr val="tx1"/>
                </a:solidFill>
                <a:latin typeface="+mn-lt"/>
                <a:ea typeface="+mn-ea"/>
                <a:cs typeface="+mn-cs"/>
              </a:rPr>
              <a:t>a high fault rate or difficulty in locating replaceable pages, which implies that the</a:t>
            </a:r>
          </a:p>
          <a:p>
            <a:r>
              <a:rPr lang="en-US" sz="1200" kern="1200" baseline="0" dirty="0">
                <a:solidFill>
                  <a:schemeClr val="tx1"/>
                </a:solidFill>
                <a:latin typeface="+mn-lt"/>
                <a:ea typeface="+mn-ea"/>
                <a:cs typeface="+mn-cs"/>
              </a:rPr>
              <a:t>multiprogramming level is too high.</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96</a:t>
            </a:fld>
            <a:endParaRPr lang="en-US" dirty="0"/>
          </a:p>
        </p:txBody>
      </p:sp>
    </p:spTree>
    <p:extLst>
      <p:ext uri="{BB962C8B-B14F-4D97-AF65-F5344CB8AC3E}">
        <p14:creationId xmlns:p14="http://schemas.microsoft.com/office/powerpoint/2010/main" val="198334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2D3E7D47-F9AE-4F88-8C1B-9167DA66B310}" type="slidenum">
              <a:rPr lang="en-US" altLang="zh-CN" smtClean="0"/>
              <a:pPr/>
              <a:t>26</a:t>
            </a:fld>
            <a:endParaRPr lang="en-US" altLang="zh-CN"/>
          </a:p>
        </p:txBody>
      </p:sp>
    </p:spTree>
    <p:extLst>
      <p:ext uri="{BB962C8B-B14F-4D97-AF65-F5344CB8AC3E}">
        <p14:creationId xmlns:p14="http://schemas.microsoft.com/office/powerpoint/2010/main" val="196071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8.7 is a flowchart that shows the use of the TLB. The flowchart shows</a:t>
            </a:r>
          </a:p>
          <a:p>
            <a:r>
              <a:rPr lang="en-US" sz="1200" kern="1200" baseline="0" dirty="0">
                <a:solidFill>
                  <a:schemeClr val="tx1"/>
                </a:solidFill>
                <a:latin typeface="+mn-lt"/>
                <a:ea typeface="+mn-ea"/>
                <a:cs typeface="+mn-cs"/>
              </a:rPr>
              <a:t>that if the desired page is not in main memory, a page fault interrupt causes the</a:t>
            </a:r>
          </a:p>
          <a:p>
            <a:r>
              <a:rPr lang="en-US" sz="1200" kern="1200" baseline="0" dirty="0">
                <a:solidFill>
                  <a:schemeClr val="tx1"/>
                </a:solidFill>
                <a:latin typeface="+mn-lt"/>
                <a:ea typeface="+mn-ea"/>
                <a:cs typeface="+mn-cs"/>
              </a:rPr>
              <a:t>page fault handling routine to be invoked. To keep the flowchart simple, the fact</a:t>
            </a:r>
          </a:p>
          <a:p>
            <a:r>
              <a:rPr lang="en-US" sz="1200" kern="1200" baseline="0" dirty="0">
                <a:solidFill>
                  <a:schemeClr val="tx1"/>
                </a:solidFill>
                <a:latin typeface="+mn-lt"/>
                <a:ea typeface="+mn-ea"/>
                <a:cs typeface="+mn-cs"/>
              </a:rPr>
              <a:t>that the operating system may dispatch another process while disk I/O is underway</a:t>
            </a:r>
          </a:p>
          <a:p>
            <a:r>
              <a:rPr lang="en-US" sz="1200" kern="1200" baseline="0" dirty="0">
                <a:solidFill>
                  <a:schemeClr val="tx1"/>
                </a:solidFill>
                <a:latin typeface="+mn-lt"/>
                <a:ea typeface="+mn-ea"/>
                <a:cs typeface="+mn-cs"/>
              </a:rPr>
              <a:t>is not shown. By the principle of locality, most virtual memory references will be to</a:t>
            </a:r>
          </a:p>
          <a:p>
            <a:r>
              <a:rPr lang="en-US" sz="1200" kern="1200" baseline="0" dirty="0">
                <a:solidFill>
                  <a:schemeClr val="tx1"/>
                </a:solidFill>
                <a:latin typeface="+mn-lt"/>
                <a:ea typeface="+mn-ea"/>
                <a:cs typeface="+mn-cs"/>
              </a:rPr>
              <a:t>locations in recently used pages. Therefore, most references will involve page table</a:t>
            </a:r>
          </a:p>
          <a:p>
            <a:r>
              <a:rPr lang="en-US" sz="1200" kern="1200" baseline="0" dirty="0">
                <a:solidFill>
                  <a:schemeClr val="tx1"/>
                </a:solidFill>
                <a:latin typeface="+mn-lt"/>
                <a:ea typeface="+mn-ea"/>
                <a:cs typeface="+mn-cs"/>
              </a:rPr>
              <a:t>entries in the cache. Studies of the VAX TLB have shown that this scheme can significantly</a:t>
            </a:r>
          </a:p>
          <a:p>
            <a:r>
              <a:rPr lang="en-US" sz="1200" kern="1200" baseline="0" dirty="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41233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8.8  Direct Versus Associative Lookup for Page Table Entries</a:t>
            </a:r>
          </a:p>
          <a:p>
            <a:endParaRPr lang="en-US" dirty="0"/>
          </a:p>
          <a:p>
            <a:r>
              <a:rPr lang="en-US" dirty="0"/>
              <a:t>This slide contrasts associative mapping with direct mapping</a:t>
            </a:r>
            <a:r>
              <a:rPr lang="en-US" baseline="0" dirty="0"/>
              <a:t> </a:t>
            </a:r>
            <a:r>
              <a:rPr lang="en-NZ" dirty="0"/>
              <a:t>or indexing, used for lookup in the page table.</a:t>
            </a:r>
          </a:p>
          <a:p>
            <a:endParaRPr lang="en-NZ" dirty="0"/>
          </a:p>
          <a:p>
            <a:r>
              <a:rPr lang="en-NZ" dirty="0"/>
              <a:t>The design of the TLB also must consider the way in which entries are organized in the TLB and which entry to replace when a new entry is brought in.</a:t>
            </a:r>
          </a:p>
          <a:p>
            <a:pPr lvl="1"/>
            <a:r>
              <a:rPr lang="en-NZ" dirty="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351472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Finally, the virtual memory mechanism must interact with the cache system</a:t>
            </a:r>
          </a:p>
          <a:p>
            <a:r>
              <a:rPr lang="en-US" sz="1200" kern="1200" baseline="0" dirty="0">
                <a:solidFill>
                  <a:schemeClr val="tx1"/>
                </a:solidFill>
                <a:latin typeface="+mn-lt"/>
                <a:ea typeface="+mn-ea"/>
                <a:cs typeface="+mn-cs"/>
              </a:rPr>
              <a:t>(not the TLB cache, but the main memory cache). This is illustrated in Figure 8.9 .</a:t>
            </a:r>
          </a:p>
          <a:p>
            <a:r>
              <a:rPr lang="en-US" sz="1200" kern="1200" baseline="0" dirty="0">
                <a:solidFill>
                  <a:schemeClr val="tx1"/>
                </a:solidFill>
                <a:latin typeface="+mn-lt"/>
                <a:ea typeface="+mn-ea"/>
                <a:cs typeface="+mn-cs"/>
              </a:rPr>
              <a:t>A virtual address will generally be in the form of a page number, offset. First, the</a:t>
            </a:r>
          </a:p>
          <a:p>
            <a:r>
              <a:rPr lang="en-US" sz="1200" kern="1200" baseline="0" dirty="0">
                <a:solidFill>
                  <a:schemeClr val="tx1"/>
                </a:solidFill>
                <a:latin typeface="+mn-lt"/>
                <a:ea typeface="+mn-ea"/>
                <a:cs typeface="+mn-cs"/>
              </a:rPr>
              <a:t>memory system consults the TLB to see if the matching page table entry is present.</a:t>
            </a:r>
          </a:p>
          <a:p>
            <a:r>
              <a:rPr lang="en-US" sz="1200" kern="1200" baseline="0" dirty="0">
                <a:solidFill>
                  <a:schemeClr val="tx1"/>
                </a:solidFill>
                <a:latin typeface="+mn-lt"/>
                <a:ea typeface="+mn-ea"/>
                <a:cs typeface="+mn-cs"/>
              </a:rPr>
              <a:t>If it is, the real (physical) address is generated by combining the frame number with</a:t>
            </a:r>
          </a:p>
          <a:p>
            <a:r>
              <a:rPr lang="en-US" sz="1200" kern="1200" baseline="0" dirty="0">
                <a:solidFill>
                  <a:schemeClr val="tx1"/>
                </a:solidFill>
                <a:latin typeface="+mn-lt"/>
                <a:ea typeface="+mn-ea"/>
                <a:cs typeface="+mn-cs"/>
              </a:rPr>
              <a:t>the offset. If not, the entry is accessed from a page table. Once the real address is </a:t>
            </a:r>
          </a:p>
          <a:p>
            <a:r>
              <a:rPr lang="en-US" sz="1200" kern="1200" baseline="0" dirty="0">
                <a:solidFill>
                  <a:schemeClr val="tx1"/>
                </a:solidFill>
                <a:latin typeface="+mn-lt"/>
                <a:ea typeface="+mn-ea"/>
                <a:cs typeface="+mn-cs"/>
              </a:rPr>
              <a:t>generated, which is in the form of a tag and a remainder, the cache is consulted to</a:t>
            </a:r>
          </a:p>
          <a:p>
            <a:r>
              <a:rPr lang="en-US" sz="1200" kern="1200" baseline="0" dirty="0">
                <a:solidFill>
                  <a:schemeClr val="tx1"/>
                </a:solidFill>
                <a:latin typeface="+mn-lt"/>
                <a:ea typeface="+mn-ea"/>
                <a:cs typeface="+mn-cs"/>
              </a:rPr>
              <a:t>see if the block containing that word is present. If so, it is returned to the CPU. If</a:t>
            </a:r>
          </a:p>
          <a:p>
            <a:r>
              <a:rPr lang="en-US" sz="1200" kern="1200" baseline="0" dirty="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261658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An important hardware design decision is the size of page to be used.</a:t>
            </a:r>
          </a:p>
          <a:p>
            <a:r>
              <a:rPr lang="en-US" sz="1200" kern="1200" baseline="0" dirty="0">
                <a:solidFill>
                  <a:schemeClr val="tx1"/>
                </a:solidFill>
                <a:latin typeface="+mn-lt"/>
                <a:ea typeface="+mn-ea"/>
                <a:cs typeface="+mn-cs"/>
              </a:rPr>
              <a:t>There are several factors to consider. One is internal fragmentation. Clearly, the</a:t>
            </a:r>
          </a:p>
          <a:p>
            <a:r>
              <a:rPr lang="en-US" sz="1200" kern="1200" baseline="0" dirty="0">
                <a:solidFill>
                  <a:schemeClr val="tx1"/>
                </a:solidFill>
                <a:latin typeface="+mn-lt"/>
                <a:ea typeface="+mn-ea"/>
                <a:cs typeface="+mn-cs"/>
              </a:rPr>
              <a:t>smaller the page size, the lesser is the amount of internal fragmentation. To optimize</a:t>
            </a:r>
          </a:p>
          <a:p>
            <a:r>
              <a:rPr lang="en-US" sz="1200" kern="1200" baseline="0" dirty="0">
                <a:solidFill>
                  <a:schemeClr val="tx1"/>
                </a:solidFill>
                <a:latin typeface="+mn-lt"/>
                <a:ea typeface="+mn-ea"/>
                <a:cs typeface="+mn-cs"/>
              </a:rPr>
              <a:t>the use of main memory, we would like to reduce internal fragmentation. On the</a:t>
            </a:r>
          </a:p>
          <a:p>
            <a:r>
              <a:rPr lang="en-US" sz="1200" kern="1200" baseline="0" dirty="0">
                <a:solidFill>
                  <a:schemeClr val="tx1"/>
                </a:solidFill>
                <a:latin typeface="+mn-lt"/>
                <a:ea typeface="+mn-ea"/>
                <a:cs typeface="+mn-cs"/>
              </a:rPr>
              <a:t>other hand, the smaller the page, the greater is the number of pages required per</a:t>
            </a:r>
          </a:p>
          <a:p>
            <a:r>
              <a:rPr lang="en-US" sz="1200" kern="1200" baseline="0" dirty="0">
                <a:solidFill>
                  <a:schemeClr val="tx1"/>
                </a:solidFill>
                <a:latin typeface="+mn-lt"/>
                <a:ea typeface="+mn-ea"/>
                <a:cs typeface="+mn-cs"/>
              </a:rPr>
              <a:t>process. More pages per process means larger page tables. For large programs in</a:t>
            </a:r>
          </a:p>
          <a:p>
            <a:r>
              <a:rPr lang="en-US" sz="1200" kern="1200" baseline="0" dirty="0">
                <a:solidFill>
                  <a:schemeClr val="tx1"/>
                </a:solidFill>
                <a:latin typeface="+mn-lt"/>
                <a:ea typeface="+mn-ea"/>
                <a:cs typeface="+mn-cs"/>
              </a:rPr>
              <a:t>a heavily </a:t>
            </a:r>
            <a:r>
              <a:rPr lang="en-US" sz="1200" kern="1200" baseline="0" dirty="0" err="1">
                <a:solidFill>
                  <a:schemeClr val="tx1"/>
                </a:solidFill>
                <a:latin typeface="+mn-lt"/>
                <a:ea typeface="+mn-ea"/>
                <a:cs typeface="+mn-cs"/>
              </a:rPr>
              <a:t>multiprogrammed</a:t>
            </a:r>
            <a:r>
              <a:rPr lang="en-US" sz="1200" kern="1200" baseline="0" dirty="0">
                <a:solidFill>
                  <a:schemeClr val="tx1"/>
                </a:solidFill>
                <a:latin typeface="+mn-lt"/>
                <a:ea typeface="+mn-ea"/>
                <a:cs typeface="+mn-cs"/>
              </a:rPr>
              <a:t> environment, this may mean that some portion of the</a:t>
            </a:r>
          </a:p>
          <a:p>
            <a:r>
              <a:rPr lang="en-US" sz="1200" kern="1200" baseline="0" dirty="0">
                <a:solidFill>
                  <a:schemeClr val="tx1"/>
                </a:solidFill>
                <a:latin typeface="+mn-lt"/>
                <a:ea typeface="+mn-ea"/>
                <a:cs typeface="+mn-cs"/>
              </a:rPr>
              <a:t>page tables of active processes must be in virtual memory, not in main memory.</a:t>
            </a:r>
          </a:p>
          <a:p>
            <a:r>
              <a:rPr lang="en-US" sz="1200" kern="1200" baseline="0" dirty="0">
                <a:solidFill>
                  <a:schemeClr val="tx1"/>
                </a:solidFill>
                <a:latin typeface="+mn-lt"/>
                <a:ea typeface="+mn-ea"/>
                <a:cs typeface="+mn-cs"/>
              </a:rPr>
              <a:t>Thus, there may be a double page fault for a single reference to memory: first to</a:t>
            </a:r>
          </a:p>
          <a:p>
            <a:r>
              <a:rPr lang="en-US" sz="1200" kern="1200" baseline="0" dirty="0">
                <a:solidFill>
                  <a:schemeClr val="tx1"/>
                </a:solidFill>
                <a:latin typeface="+mn-lt"/>
                <a:ea typeface="+mn-ea"/>
                <a:cs typeface="+mn-cs"/>
              </a:rPr>
              <a:t>bring in the needed portion of the page table and second to bring in the process page.</a:t>
            </a:r>
          </a:p>
          <a:p>
            <a:r>
              <a:rPr lang="en-US" sz="1200" kern="1200" baseline="0" dirty="0">
                <a:solidFill>
                  <a:schemeClr val="tx1"/>
                </a:solidFill>
                <a:latin typeface="+mn-lt"/>
                <a:ea typeface="+mn-ea"/>
                <a:cs typeface="+mn-cs"/>
              </a:rPr>
              <a:t>Another factor is that the physical characteristics of most secondary-memory devices,</a:t>
            </a:r>
          </a:p>
          <a:p>
            <a:r>
              <a:rPr lang="en-US" sz="1200" kern="1200" baseline="0" dirty="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3862588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vmlDrawing" Target="../drawings/vmlDrawing1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vmlDrawing" Target="../drawings/vmlDrawing15.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vmlDrawing" Target="../drawings/vmlDrawing16.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vmlDrawing" Target="../drawings/vmlDrawing1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vmlDrawing" Target="../drawings/vmlDrawing1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vmlDrawing" Target="../drawings/vmlDrawing1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vmlDrawing" Target="../drawings/vmlDrawing20.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vmlDrawing" Target="../drawings/vmlDrawing21.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vmlDrawing" Target="../drawings/vmlDrawing22.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vmlDrawing" Target="../drawings/vmlDrawing23.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vmlDrawing" Target="../drawings/vmlDrawing2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vmlDrawing" Target="../drawings/vmlDrawing2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vmlDrawing" Target="../drawings/vmlDrawing2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5" Type="http://schemas.openxmlformats.org/officeDocument/2006/relationships/image" Target="../media/image7.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71806"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fld id="{9ADC29E1-C0D7-F840-9EB8-81E494A83A6D}" type="datetimeFigureOut">
              <a:rPr kumimoji="1" lang="zh-CN" altLang="en-US" smtClean="0"/>
              <a:t>2020/5/12</a:t>
            </a:fld>
            <a:endParaRPr kumimoji="1" lang="zh-CN" altLang="en-US"/>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endParaRPr kumimoji="1" lang="zh-CN" altLang="en-US"/>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fld id="{D33965AC-29E7-7843-B826-1CE4313E9EA6}" type="slidenum">
              <a:rPr kumimoji="1" lang="zh-CN" altLang="en-US" smtClean="0"/>
              <a:t>‹#›</a:t>
            </a:fld>
            <a:endParaRPr kumimoji="1" lang="zh-CN" altLang="en-US"/>
          </a:p>
        </p:txBody>
      </p:sp>
    </p:spTree>
    <p:extLst>
      <p:ext uri="{BB962C8B-B14F-4D97-AF65-F5344CB8AC3E}">
        <p14:creationId xmlns:p14="http://schemas.microsoft.com/office/powerpoint/2010/main" val="73684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102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152521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204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2967836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307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14097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fld id="{9ADC29E1-C0D7-F840-9EB8-81E494A83A6D}" type="datetimeFigureOut">
              <a:rPr kumimoji="1" lang="zh-CN" altLang="en-US" smtClean="0"/>
              <a:t>2020/5/12</a:t>
            </a:fld>
            <a:endParaRPr kumimoji="1" lang="zh-CN" altLang="en-US"/>
          </a:p>
        </p:txBody>
      </p:sp>
      <p:sp>
        <p:nvSpPr>
          <p:cNvPr id="5" name="灯片编号占位符 7"/>
          <p:cNvSpPr>
            <a:spLocks noGrp="1"/>
          </p:cNvSpPr>
          <p:nvPr>
            <p:ph type="sldNum" sz="quarter" idx="11"/>
          </p:nvPr>
        </p:nvSpPr>
        <p:spPr/>
        <p:txBody>
          <a:bodyPr/>
          <a:lstStyle>
            <a:lvl1pPr>
              <a:defRPr/>
            </a:lvl1pPr>
          </a:lstStyle>
          <a:p>
            <a:fld id="{D33965AC-29E7-7843-B826-1CE4313E9EA6}" type="slidenum">
              <a:rPr kumimoji="1" lang="zh-CN" altLang="en-US" smtClean="0"/>
              <a:t>‹#›</a:t>
            </a:fld>
            <a:endParaRPr kumimoji="1" lang="zh-CN" altLang="en-US"/>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endParaRPr kumimoji="1" lang="zh-CN" altLang="en-US"/>
          </a:p>
        </p:txBody>
      </p:sp>
    </p:spTree>
    <p:extLst>
      <p:ext uri="{BB962C8B-B14F-4D97-AF65-F5344CB8AC3E}">
        <p14:creationId xmlns:p14="http://schemas.microsoft.com/office/powerpoint/2010/main" val="218556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fld id="{9ADC29E1-C0D7-F840-9EB8-81E494A83A6D}" type="datetimeFigureOut">
              <a:rPr kumimoji="1" lang="zh-CN" altLang="en-US" smtClean="0"/>
              <a:t>2020/5/12</a:t>
            </a:fld>
            <a:endParaRPr kumimoji="1" lang="zh-CN" altLang="en-US"/>
          </a:p>
        </p:txBody>
      </p:sp>
      <p:sp>
        <p:nvSpPr>
          <p:cNvPr id="5" name="灯片编号占位符 7"/>
          <p:cNvSpPr>
            <a:spLocks noGrp="1"/>
          </p:cNvSpPr>
          <p:nvPr>
            <p:ph type="sldNum" sz="quarter" idx="11"/>
          </p:nvPr>
        </p:nvSpPr>
        <p:spPr/>
        <p:txBody>
          <a:bodyPr/>
          <a:lstStyle>
            <a:lvl1pPr>
              <a:defRPr/>
            </a:lvl1pPr>
          </a:lstStyle>
          <a:p>
            <a:fld id="{D33965AC-29E7-7843-B826-1CE4313E9EA6}" type="slidenum">
              <a:rPr kumimoji="1" lang="zh-CN" altLang="en-US" smtClean="0"/>
              <a:t>‹#›</a:t>
            </a:fld>
            <a:endParaRPr kumimoji="1" lang="zh-CN" altLang="en-US"/>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endParaRPr kumimoji="1" lang="zh-CN" altLang="en-US"/>
          </a:p>
        </p:txBody>
      </p:sp>
    </p:spTree>
    <p:extLst>
      <p:ext uri="{BB962C8B-B14F-4D97-AF65-F5344CB8AC3E}">
        <p14:creationId xmlns:p14="http://schemas.microsoft.com/office/powerpoint/2010/main" val="2768910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9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85118" name="Image" r:id="rId3" imgW="3415873" imgH="4546032" progId="">
                  <p:embed/>
                </p:oleObj>
              </mc:Choice>
              <mc:Fallback>
                <p:oleObj name="Image" r:id="rId3" imgW="3415873" imgH="4546032" progId="">
                  <p:embed/>
                  <p:pic>
                    <p:nvPicPr>
                      <p:cNvPr id="4"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 xmlns:a14="http://schemas.microsoft.com/office/drawing/2010/main" w="9525">
                <a:solidFill>
                  <a:schemeClr val="bg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6905619-E0D3-4471-9E20-9952C4262287}"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solidFill>
                <a:prstClr val="black">
                  <a:tint val="75000"/>
                </a:prstClr>
              </a:solidFill>
            </a:endParaRPr>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2DDA253E-16B1-480D-B8E0-7AF7EC39102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636595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614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3FC25F2-A177-4B85-85F4-0A374231633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9FE358C-7DD5-4997-8005-189B9C0EECAB}"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925389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7166"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D41CBDE-0BF4-4C58-84C4-A5B34D8EDA28}"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C6656E0-2F93-4FC6-A4F0-1C3BFE7A6508}"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2575955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8190"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9C853A1C-7DEB-4FC6-9C81-0664DB274FFC}"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ADDC373-B1DD-4CF8-964F-4FC9EFAB27E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133899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2830"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编辑母版文本样式
第二级
第三级
第四级
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1041028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9214"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C766EBD-9BB6-4C47-AF7E-A4B2D64ADB4E}"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DA79A39-1615-4C8A-A134-BBAB7626983C}"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4198434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0238"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C4124B6-58F2-4619-92C4-E84A26D83A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E60C6C7-ADB0-4F97-A60A-E6A921730B26}"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489200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1262"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188B809-EA05-4191-9EE5-C4F6EF0CF80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669E981-DA52-40EB-9F96-841C9A62B554}"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1422981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2286"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A1843303-5064-4345-BCDF-FC55296596E6}"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26918D4-0EB8-4650-8EA1-2193D40A9CB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3387313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3310"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515EDE3-DDE3-4830-823A-26B987C460AF}"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B99295F-83A1-4E81-BA1F-E637159E2CFD}"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4118861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433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5843F23-2672-416B-9C1F-EF792041CC7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75728B1-0D70-4709-BFA6-270A8339AD85}"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171162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5358"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290F1E6-2D8F-46F5-BF6B-F76811744B9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64517BFB-033A-4BE8-AD5A-ED56E50BB105}"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1590914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96382"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Tree>
    <p:extLst>
      <p:ext uri="{BB962C8B-B14F-4D97-AF65-F5344CB8AC3E}">
        <p14:creationId xmlns:p14="http://schemas.microsoft.com/office/powerpoint/2010/main" val="3152249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526266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08CCC8D5-5533-4F3A-8F96-E4190A9567E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280498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3854" name="Image" r:id="rId3" imgW="4101587" imgH="406063" progId="">
                  <p:embed/>
                </p:oleObj>
              </mc:Choice>
              <mc:Fallback>
                <p:oleObj name="Image" r:id="rId3" imgW="4101587" imgH="406063" progId="">
                  <p:embed/>
                  <p:pic>
                    <p:nvPicPr>
                      <p:cNvPr id="6"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
第二级
第三级
第四级
第五级</a:t>
            </a:r>
          </a:p>
        </p:txBody>
      </p:sp>
      <p:sp>
        <p:nvSpPr>
          <p:cNvPr id="11" name="灯片编号占位符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2" name="日期占位符 5"/>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406721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编辑母版文本样式
第二级
第三级
第四级
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29FE358C-7DD5-4997-8005-189B9C0EECAB}" type="datetimeFigureOut">
              <a:rPr lang="zh-CN" altLang="en-US">
                <a:solidFill>
                  <a:prstClr val="black">
                    <a:tint val="75000"/>
                  </a:prstClr>
                </a:solidFill>
              </a:rPr>
              <a:pPr>
                <a:defRPr/>
              </a:pPr>
              <a:t>2020/5/12</a:t>
            </a:fld>
            <a:endParaRPr lang="zh-CN" altLang="en-US">
              <a:solidFill>
                <a:prstClr val="black">
                  <a:tint val="75000"/>
                </a:prstClr>
              </a:solidFill>
            </a:endParaRPr>
          </a:p>
        </p:txBody>
      </p:sp>
      <p:sp>
        <p:nvSpPr>
          <p:cNvPr id="5" name="灯片编号占位符 7"/>
          <p:cNvSpPr>
            <a:spLocks noGrp="1"/>
          </p:cNvSpPr>
          <p:nvPr>
            <p:ph type="sldNum" sz="quarter" idx="11"/>
          </p:nvPr>
        </p:nvSpPr>
        <p:spPr/>
        <p:txBody>
          <a:bodyPr/>
          <a:lstStyle>
            <a:lvl1pPr>
              <a:defRPr/>
            </a:lvl1pPr>
          </a:lstStyle>
          <a:p>
            <a:pPr>
              <a:defRPr/>
            </a:pPr>
            <a:fld id="{63FC25F2-A177-4B85-85F4-0A3742316332}" type="slidenum">
              <a:rPr lang="zh-CN" altLang="en-US">
                <a:solidFill>
                  <a:prstClr val="black">
                    <a:tint val="75000"/>
                  </a:prstClr>
                </a:solidFill>
              </a:rPr>
              <a:pPr>
                <a:defRPr/>
              </a:pPr>
              <a:t>‹#›</a:t>
            </a:fld>
            <a:endParaRPr lang="zh-CN" altLang="en-US" dirty="0">
              <a:solidFill>
                <a:prstClr val="black">
                  <a:tint val="75000"/>
                </a:prstClr>
              </a:solidFill>
            </a:endParaRPr>
          </a:p>
        </p:txBody>
      </p:sp>
      <p:sp>
        <p:nvSpPr>
          <p:cNvPr id="6" name="页脚占位符 8"/>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178738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4878"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279233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5902" name="Image" r:id="rId3" imgW="4101587" imgH="406063" progId="">
                  <p:embed/>
                </p:oleObj>
              </mc:Choice>
              <mc:Fallback>
                <p:oleObj name="Image" r:id="rId3" imgW="4101587" imgH="406063" progId="">
                  <p:embed/>
                  <p:pic>
                    <p:nvPicPr>
                      <p:cNvPr id="9"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
第二级
第三级
第四级
第五级</a:t>
            </a:r>
          </a:p>
        </p:txBody>
      </p:sp>
      <p:sp>
        <p:nvSpPr>
          <p:cNvPr id="14" name="灯片编号占位符 7"/>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5" name="日期占位符 8"/>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429441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6926" name="Image" r:id="rId3" imgW="4101587" imgH="406063" progId="">
                  <p:embed/>
                </p:oleObj>
              </mc:Choice>
              <mc:Fallback>
                <p:oleObj name="Image" r:id="rId3" imgW="4101587" imgH="406063" progId="">
                  <p:embed/>
                  <p:pic>
                    <p:nvPicPr>
                      <p:cNvPr id="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1" name="日期占位符 4"/>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193019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7950" name="Image" r:id="rId3" imgW="4101587" imgH="406063" progId="">
                  <p:embed/>
                </p:oleObj>
              </mc:Choice>
              <mc:Fallback>
                <p:oleObj name="Image" r:id="rId3" imgW="4101587" imgH="406063" progId="">
                  <p:embed/>
                  <p:pic>
                    <p:nvPicPr>
                      <p:cNvPr id="4"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0" name="日期占位符 3"/>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278973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8974"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193692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9998" name="Image" r:id="rId3" imgW="4101587" imgH="406063" progId="">
                  <p:embed/>
                </p:oleObj>
              </mc:Choice>
              <mc:Fallback>
                <p:oleObj name="Image" r:id="rId3" imgW="4101587" imgH="406063" progId="">
                  <p:embed/>
                  <p:pic>
                    <p:nvPicPr>
                      <p:cNvPr id="7"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p>
        </p:txBody>
      </p:sp>
      <p:sp>
        <p:nvSpPr>
          <p:cNvPr id="12" name="灯片编号占位符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D33965AC-29E7-7843-B826-1CE4313E9EA6}" type="slidenum">
              <a:rPr kumimoji="1" lang="zh-CN" altLang="en-US" smtClean="0"/>
              <a:t>‹#›</a:t>
            </a:fld>
            <a:endParaRPr kumimoji="1" lang="zh-CN" altLang="en-US"/>
          </a:p>
        </p:txBody>
      </p:sp>
      <p:sp>
        <p:nvSpPr>
          <p:cNvPr id="13" name="日期占位符 6"/>
          <p:cNvSpPr>
            <a:spLocks noGrp="1"/>
          </p:cNvSpPr>
          <p:nvPr>
            <p:ph type="dt" sz="half"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a:lvl1pPr>
          </a:lstStyle>
          <a:p>
            <a:fld id="{9ADC29E1-C0D7-F840-9EB8-81E494A83A6D}" type="datetimeFigureOut">
              <a:rPr kumimoji="1" lang="zh-CN" altLang="en-US" smtClean="0"/>
              <a:t>2020/5/12</a:t>
            </a:fld>
            <a:endParaRPr kumimoji="1" lang="zh-CN" altLang="en-US"/>
          </a:p>
        </p:txBody>
      </p:sp>
    </p:spTree>
    <p:extLst>
      <p:ext uri="{BB962C8B-B14F-4D97-AF65-F5344CB8AC3E}">
        <p14:creationId xmlns:p14="http://schemas.microsoft.com/office/powerpoint/2010/main" val="373930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oleObject" Target="../embeddings/oleObject14.bin"/><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vmlDrawing" Target="../drawings/vmlDrawing14.vml"/><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1.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70782" name="Image" r:id="rId18" imgW="4101587" imgH="406063" progId="">
                  <p:embed/>
                </p:oleObj>
              </mc:Choice>
              <mc:Fallback>
                <p:oleObj name="Image" r:id="rId18" imgW="4101587" imgH="406063" progId="">
                  <p:embed/>
                  <p:pic>
                    <p:nvPicPr>
                      <p:cNvPr id="1028"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endParaRPr kumimoji="1" lang="zh-CN" altLang="en-US"/>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fld id="{D33965AC-29E7-7843-B826-1CE4313E9EA6}" type="slidenum">
              <a:rPr kumimoji="1" lang="zh-CN" altLang="en-US" smtClean="0"/>
              <a:t>‹#›</a:t>
            </a:fld>
            <a:endParaRPr kumimoji="1" lang="zh-CN" altLang="en-US"/>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fld id="{9ADC29E1-C0D7-F840-9EB8-81E494A83A6D}" type="datetimeFigureOut">
              <a:rPr kumimoji="1" lang="zh-CN" altLang="en-US" smtClean="0"/>
              <a:t>2020/5/12</a:t>
            </a:fld>
            <a:endParaRPr kumimoji="1"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0"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81677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703"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84094" name="Image" r:id="rId18" imgW="4101587" imgH="406063" progId="">
                  <p:embed/>
                </p:oleObj>
              </mc:Choice>
              <mc:Fallback>
                <p:oleObj name="Image" r:id="rId18" imgW="4101587" imgH="406063" progId="">
                  <p:embed/>
                  <p:pic>
                    <p:nvPicPr>
                      <p:cNvPr id="1028" name="Object 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 xmlns:a14="http://schemas.microsoft.com/office/drawing/2010/main">
                            <a:solidFill>
                              <a:srgbClr val="EB592B"/>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 xmlns:a14="http://schemas.microsoft.com/office/drawing/2010/main" w="9525">
                <a:solidFill>
                  <a:schemeClr val="hlink"/>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solidFill>
                <a:prstClr val="black">
                  <a:tint val="75000"/>
                </a:prstClr>
              </a:solidFill>
            </a:endParaRPr>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C968DE04-5F5F-4153-8B2A-1496B8B8BFD2}"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08CCC8D5-5533-4F3A-8F96-E4190A9567E3}" type="datetimeFigureOut">
              <a:rPr lang="zh-CN" altLang="en-US" smtClean="0">
                <a:solidFill>
                  <a:prstClr val="black">
                    <a:tint val="75000"/>
                  </a:prstClr>
                </a:solidFill>
              </a:rPr>
              <a:pPr>
                <a:defRPr/>
              </a:pPr>
              <a:t>2020/5/12</a:t>
            </a:fld>
            <a:endParaRPr lang="zh-CN" altLang="en-US">
              <a:solidFill>
                <a:prstClr val="black">
                  <a:tint val="75000"/>
                </a:prstClr>
              </a:solidFill>
            </a:endParaRPr>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20"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56401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2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29.emf"/></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1.png"/><Relationship Id="rId7" Type="http://schemas.openxmlformats.org/officeDocument/2006/relationships/diagramQuickStyle" Target="../diagrams/quickStyle9.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32.png"/><Relationship Id="rId9" Type="http://schemas.microsoft.com/office/2007/relationships/diagramDrawing" Target="../diagrams/drawing9.xml"/></Relationships>
</file>

<file path=ppt/slides/_rels/slide5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6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4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365F0C-0EF2-5A44-9B80-E16FB61C2346}"/>
              </a:ext>
            </a:extLst>
          </p:cNvPr>
          <p:cNvSpPr>
            <a:spLocks noGrp="1" noChangeArrowheads="1"/>
          </p:cNvSpPr>
          <p:nvPr>
            <p:ph type="ctrTitle"/>
          </p:nvPr>
        </p:nvSpPr>
        <p:spPr>
          <a:xfrm>
            <a:off x="2304256" y="3068960"/>
            <a:ext cx="5004048" cy="864096"/>
          </a:xfrm>
          <a:solidFill>
            <a:srgbClr val="3470D0"/>
          </a:solidFill>
          <a:effectLst/>
        </p:spPr>
        <p:txBody>
          <a:bodyPr>
            <a:flatTx/>
          </a:bodyPr>
          <a:lstStyle/>
          <a:p>
            <a:pPr algn="ctr">
              <a:defRPr/>
            </a:pPr>
            <a:br>
              <a:rPr lang="en-US" altLang="zh-CN" sz="4800" b="1" dirty="0"/>
            </a:br>
            <a:r>
              <a:rPr lang="zh-CN" altLang="en-US" sz="4800" b="1" dirty="0"/>
              <a:t> </a:t>
            </a:r>
            <a:br>
              <a:rPr lang="en-US" altLang="zh-CN" sz="4800" b="1" dirty="0"/>
            </a:br>
            <a:r>
              <a:rPr lang="zh-CN" altLang="en-US" sz="4800" b="1" i="0" dirty="0"/>
              <a:t>第三章  内存管理</a:t>
            </a:r>
            <a:br>
              <a:rPr lang="en-US" altLang="zh-CN" sz="4800" b="1" i="0" dirty="0"/>
            </a:br>
            <a:br>
              <a:rPr lang="en-US" altLang="zh-CN" sz="4000" i="0" dirty="0"/>
            </a:br>
            <a:r>
              <a:rPr lang="zh-CN" altLang="en-US" sz="4800" b="1" dirty="0"/>
              <a:t>                   </a:t>
            </a:r>
            <a:endParaRPr lang="en-US" altLang="zh-CN" sz="3600" b="1" i="0" dirty="0"/>
          </a:p>
        </p:txBody>
      </p:sp>
      <p:sp>
        <p:nvSpPr>
          <p:cNvPr id="4" name="Text Box 6">
            <a:extLst>
              <a:ext uri="{FF2B5EF4-FFF2-40B4-BE49-F238E27FC236}">
                <a16:creationId xmlns:a16="http://schemas.microsoft.com/office/drawing/2014/main" id="{3973B2AC-3BA6-CB4A-8E1F-7D12E9BFA4E0}"/>
              </a:ext>
            </a:extLst>
          </p:cNvPr>
          <p:cNvSpPr txBox="1">
            <a:spLocks noChangeArrowheads="1"/>
          </p:cNvSpPr>
          <p:nvPr/>
        </p:nvSpPr>
        <p:spPr bwMode="auto">
          <a:xfrm>
            <a:off x="4355976" y="3861048"/>
            <a:ext cx="500404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solidFill>
                  <a:schemeClr val="bg1"/>
                </a:solidFill>
                <a:latin typeface="+mn-ea"/>
                <a:ea typeface="+mn-ea"/>
              </a:rPr>
              <a:t>      </a:t>
            </a:r>
            <a:r>
              <a:rPr lang="en-US" altLang="zh-CN" sz="3200" dirty="0">
                <a:solidFill>
                  <a:schemeClr val="bg1"/>
                </a:solidFill>
                <a:latin typeface="+mn-ea"/>
                <a:ea typeface="+mn-ea"/>
              </a:rPr>
              <a:t>——</a:t>
            </a:r>
            <a:r>
              <a:rPr lang="zh-CN" altLang="en-US" sz="3200" dirty="0">
                <a:solidFill>
                  <a:schemeClr val="bg1"/>
                </a:solidFill>
                <a:latin typeface="+mn-ea"/>
                <a:ea typeface="+mn-ea"/>
              </a:rPr>
              <a:t>虚拟内存管理</a:t>
            </a:r>
            <a:endParaRPr lang="zh-CN" altLang="en-US" sz="4800" dirty="0">
              <a:solidFill>
                <a:schemeClr val="bg1"/>
              </a:solidFill>
              <a:latin typeface="+mn-ea"/>
              <a:ea typeface="+mn-ea"/>
            </a:endParaRPr>
          </a:p>
        </p:txBody>
      </p:sp>
    </p:spTree>
    <p:extLst>
      <p:ext uri="{BB962C8B-B14F-4D97-AF65-F5344CB8AC3E}">
        <p14:creationId xmlns:p14="http://schemas.microsoft.com/office/powerpoint/2010/main" val="38555894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BDBC9-EA1A-D348-AF5A-8FDC0254A27A}"/>
              </a:ext>
            </a:extLst>
          </p:cNvPr>
          <p:cNvSpPr>
            <a:spLocks noGrp="1"/>
          </p:cNvSpPr>
          <p:nvPr>
            <p:ph type="title"/>
          </p:nvPr>
        </p:nvSpPr>
        <p:spPr/>
        <p:txBody>
          <a:bodyPr/>
          <a:lstStyle/>
          <a:p>
            <a:r>
              <a:rPr kumimoji="1" lang="en-US" altLang="zh-CN" dirty="0"/>
              <a:t>3.6</a:t>
            </a:r>
            <a:r>
              <a:rPr kumimoji="1" lang="zh-CN" altLang="en-US" dirty="0"/>
              <a:t> 硬件和控制结构</a:t>
            </a:r>
          </a:p>
        </p:txBody>
      </p:sp>
      <p:sp>
        <p:nvSpPr>
          <p:cNvPr id="3" name="内容占位符 2">
            <a:extLst>
              <a:ext uri="{FF2B5EF4-FFF2-40B4-BE49-F238E27FC236}">
                <a16:creationId xmlns:a16="http://schemas.microsoft.com/office/drawing/2014/main" id="{BEEAAE6D-AA99-FF46-802B-17275304ACF5}"/>
              </a:ext>
            </a:extLst>
          </p:cNvPr>
          <p:cNvSpPr>
            <a:spLocks noGrp="1"/>
          </p:cNvSpPr>
          <p:nvPr>
            <p:ph idx="1"/>
          </p:nvPr>
        </p:nvSpPr>
        <p:spPr>
          <a:xfrm>
            <a:off x="0" y="804397"/>
            <a:ext cx="8229600" cy="576064"/>
          </a:xfrm>
        </p:spPr>
        <p:txBody>
          <a:bodyPr/>
          <a:lstStyle/>
          <a:p>
            <a:r>
              <a:rPr kumimoji="1" lang="zh-CN" altLang="en-US" dirty="0"/>
              <a:t>使用和不使用虚存技术下分页和分段的特点</a:t>
            </a:r>
          </a:p>
        </p:txBody>
      </p:sp>
      <p:graphicFrame>
        <p:nvGraphicFramePr>
          <p:cNvPr id="6" name="表格 5">
            <a:extLst>
              <a:ext uri="{FF2B5EF4-FFF2-40B4-BE49-F238E27FC236}">
                <a16:creationId xmlns:a16="http://schemas.microsoft.com/office/drawing/2014/main" id="{47C20122-74CF-1C44-8D28-1BEC7E369EED}"/>
              </a:ext>
            </a:extLst>
          </p:cNvPr>
          <p:cNvGraphicFramePr>
            <a:graphicFrameLocks noGrp="1"/>
          </p:cNvGraphicFramePr>
          <p:nvPr>
            <p:extLst>
              <p:ext uri="{D42A27DB-BD31-4B8C-83A1-F6EECF244321}">
                <p14:modId xmlns:p14="http://schemas.microsoft.com/office/powerpoint/2010/main" val="8660656"/>
              </p:ext>
            </p:extLst>
          </p:nvPr>
        </p:nvGraphicFramePr>
        <p:xfrm>
          <a:off x="179512" y="1556792"/>
          <a:ext cx="8712968" cy="4795520"/>
        </p:xfrm>
        <a:graphic>
          <a:graphicData uri="http://schemas.openxmlformats.org/drawingml/2006/table">
            <a:tbl>
              <a:tblPr firstRow="1" bandRow="1">
                <a:tableStyleId>{21E4AEA4-8DFA-4A89-87EB-49C32662AFE0}</a:tableStyleId>
              </a:tblPr>
              <a:tblGrid>
                <a:gridCol w="2178242">
                  <a:extLst>
                    <a:ext uri="{9D8B030D-6E8A-4147-A177-3AD203B41FA5}">
                      <a16:colId xmlns:a16="http://schemas.microsoft.com/office/drawing/2014/main" val="2555028632"/>
                    </a:ext>
                  </a:extLst>
                </a:gridCol>
                <a:gridCol w="2178242">
                  <a:extLst>
                    <a:ext uri="{9D8B030D-6E8A-4147-A177-3AD203B41FA5}">
                      <a16:colId xmlns:a16="http://schemas.microsoft.com/office/drawing/2014/main" val="1861132249"/>
                    </a:ext>
                  </a:extLst>
                </a:gridCol>
                <a:gridCol w="2178242">
                  <a:extLst>
                    <a:ext uri="{9D8B030D-6E8A-4147-A177-3AD203B41FA5}">
                      <a16:colId xmlns:a16="http://schemas.microsoft.com/office/drawing/2014/main" val="2788737399"/>
                    </a:ext>
                  </a:extLst>
                </a:gridCol>
                <a:gridCol w="2178242">
                  <a:extLst>
                    <a:ext uri="{9D8B030D-6E8A-4147-A177-3AD203B41FA5}">
                      <a16:colId xmlns:a16="http://schemas.microsoft.com/office/drawing/2014/main" val="795163320"/>
                    </a:ext>
                  </a:extLst>
                </a:gridCol>
              </a:tblGrid>
              <a:tr h="370840">
                <a:tc>
                  <a:txBody>
                    <a:bodyPr/>
                    <a:lstStyle/>
                    <a:p>
                      <a:pPr algn="ctr"/>
                      <a:r>
                        <a:rPr lang="zh-CN" altLang="en-US" dirty="0"/>
                        <a:t>简单分页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虚拟分页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简单分段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虚拟分段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599960"/>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内存划分为大小固定的块：页框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zh-CN" altLang="en-US" dirty="0"/>
                        <a:t>内存未划分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2182550064"/>
                  </a:ext>
                </a:extLst>
              </a:tr>
              <a:tr h="370840">
                <a:tc gridSpan="2">
                  <a:txBody>
                    <a:bodyPr/>
                    <a:lstStyle/>
                    <a:p>
                      <a:pPr algn="ctr"/>
                      <a:r>
                        <a:rPr lang="zh-CN" altLang="en-US" dirty="0"/>
                        <a:t>程序被编译器或内存管理系统划分为页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zh-CN" altLang="en-US" dirty="0"/>
                        <a:t>程序员给编译器指定程序段（程序员决定）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1098429747"/>
                  </a:ext>
                </a:extLst>
              </a:tr>
              <a:tr h="370840">
                <a:tc gridSpan="2">
                  <a:txBody>
                    <a:bodyPr/>
                    <a:lstStyle/>
                    <a:p>
                      <a:pPr algn="ctr"/>
                      <a:r>
                        <a:rPr lang="zh-CN" altLang="en-US" dirty="0"/>
                        <a:t>页框中有内部碎片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zh-CN" altLang="en-US" dirty="0"/>
                        <a:t>无内部碎片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024597994"/>
                  </a:ext>
                </a:extLst>
              </a:tr>
              <a:tr h="370840">
                <a:tc gridSpan="2">
                  <a:txBody>
                    <a:bodyPr/>
                    <a:lstStyle/>
                    <a:p>
                      <a:pPr algn="ctr"/>
                      <a:r>
                        <a:rPr lang="zh-CN" altLang="en-US" dirty="0"/>
                        <a:t>无外部碎片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zh-CN" altLang="en-US" dirty="0"/>
                        <a:t>有外部碎片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1345668307"/>
                  </a:ext>
                </a:extLst>
              </a:tr>
              <a:tr h="370840">
                <a:tc gridSpan="2">
                  <a:txBody>
                    <a:bodyPr/>
                    <a:lstStyle/>
                    <a:p>
                      <a:pPr algn="ctr"/>
                      <a:r>
                        <a:rPr lang="en-US" altLang="zh-CN" dirty="0"/>
                        <a:t>OS</a:t>
                      </a:r>
                      <a:r>
                        <a:rPr lang="zh-CN" altLang="en-US" dirty="0"/>
                        <a:t>必须给每个进程维护一个页表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algn="ctr"/>
                      <a:r>
                        <a:rPr lang="en-US" altLang="zh-CN" dirty="0"/>
                        <a:t>OS</a:t>
                      </a:r>
                      <a:r>
                        <a:rPr lang="zh-CN" altLang="en-US" dirty="0"/>
                        <a:t>必须给每个进程维护一个段表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918998407"/>
                  </a:ext>
                </a:extLst>
              </a:tr>
              <a:tr h="370840">
                <a:tc gridSpan="2">
                  <a:txBody>
                    <a:bodyPr/>
                    <a:lstStyle/>
                    <a:p>
                      <a:pPr algn="ctr"/>
                      <a:r>
                        <a:rPr lang="en-US" altLang="zh-CN" dirty="0"/>
                        <a:t>OS</a:t>
                      </a:r>
                      <a:r>
                        <a:rPr lang="zh-CN" altLang="en-US" dirty="0"/>
                        <a:t>必须维护一个空闲页框列表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OS</a:t>
                      </a:r>
                      <a:r>
                        <a:rPr lang="zh-CN" altLang="en-US" dirty="0"/>
                        <a:t>必须维护一个内存空闲空洞列表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05045031"/>
                  </a:ext>
                </a:extLst>
              </a:tr>
              <a:tr h="370840">
                <a:tc gridSpan="2">
                  <a:txBody>
                    <a:bodyPr/>
                    <a:lstStyle/>
                    <a:p>
                      <a:pPr algn="ctr"/>
                      <a:r>
                        <a:rPr lang="zh-CN" altLang="en-US" dirty="0"/>
                        <a:t>处理器使用页号和偏移量来计算绝对地址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0" normalizeH="0" baseline="0" noProof="0" dirty="0">
                          <a:ln>
                            <a:noFill/>
                          </a:ln>
                          <a:effectLst/>
                          <a:uLnTx/>
                          <a:uFillTx/>
                        </a:rPr>
                        <a:t>处理器使用段号和偏移量来计算绝对地址</a:t>
                      </a:r>
                      <a:endParaRPr kumimoji="0" lang="zh-CN" altLang="en-US"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txBody>
                  <a:tcPr/>
                </a:tc>
                <a:extLst>
                  <a:ext uri="{0D108BD9-81ED-4DB2-BD59-A6C34878D82A}">
                    <a16:rowId xmlns:a16="http://schemas.microsoft.com/office/drawing/2014/main" val="1377424171"/>
                  </a:ext>
                </a:extLst>
              </a:tr>
              <a:tr h="370840">
                <a:tc>
                  <a:txBody>
                    <a:bodyPr/>
                    <a:lstStyle/>
                    <a:p>
                      <a:pPr algn="ctr"/>
                      <a:r>
                        <a:rPr lang="zh-CN" altLang="en-US" dirty="0"/>
                        <a:t>进程运行时，所有页需在内存，除非采用覆盖技术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进程运行时，并非所有页都在内存，仅在需要时读入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进程运行时，所有段都需在内存，除非采用覆盖技术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进程运行时，并非所有段都在内存，仅在需要时读入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3653555"/>
                  </a:ext>
                </a:extLst>
              </a:tr>
              <a:tr h="37084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把一页读入内存可能需要把另一页写出到磁盘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把一段读入内存可能需要把另一段或几段写出到磁盘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56980"/>
                  </a:ext>
                </a:extLst>
              </a:tr>
            </a:tbl>
          </a:graphicData>
        </a:graphic>
      </p:graphicFrame>
    </p:spTree>
    <p:extLst>
      <p:ext uri="{BB962C8B-B14F-4D97-AF65-F5344CB8AC3E}">
        <p14:creationId xmlns:p14="http://schemas.microsoft.com/office/powerpoint/2010/main" val="1785328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A92AF-985D-934D-8558-89F4F90FA543}"/>
              </a:ext>
            </a:extLst>
          </p:cNvPr>
          <p:cNvSpPr>
            <a:spLocks noGrp="1"/>
          </p:cNvSpPr>
          <p:nvPr>
            <p:ph idx="1"/>
          </p:nvPr>
        </p:nvSpPr>
        <p:spPr>
          <a:xfrm>
            <a:off x="304800" y="956153"/>
            <a:ext cx="8701414" cy="4953000"/>
          </a:xfrm>
        </p:spPr>
        <p:txBody>
          <a:bodyPr/>
          <a:lstStyle/>
          <a:p>
            <a:pPr marL="0" indent="0">
              <a:buNone/>
            </a:pPr>
            <a:r>
              <a:rPr lang="en-US" altLang="zh-CN" sz="2400" b="0" dirty="0">
                <a:latin typeface="+mn-ea"/>
              </a:rPr>
              <a:t>9.</a:t>
            </a:r>
            <a:r>
              <a:rPr lang="zh-CN" altLang="zh-CN" sz="2400" b="0" dirty="0">
                <a:latin typeface="+mn-ea"/>
              </a:rPr>
              <a:t>某</a:t>
            </a:r>
            <a:r>
              <a:rPr lang="en-US" altLang="zh-CN" sz="2400" b="0" dirty="0">
                <a:latin typeface="+mn-ea"/>
              </a:rPr>
              <a:t>32</a:t>
            </a:r>
            <a:r>
              <a:rPr lang="zh-CN" altLang="zh-CN" sz="2400" b="0" dirty="0">
                <a:latin typeface="+mn-ea"/>
              </a:rPr>
              <a:t>位系统采用二级页表的分页存储管理方式管理内存，按字节编址，页大小为</a:t>
            </a:r>
            <a:r>
              <a:rPr lang="en-US" altLang="zh-CN" sz="2400" b="0" dirty="0">
                <a:latin typeface="+mn-ea"/>
              </a:rPr>
              <a:t>4KB</a:t>
            </a:r>
            <a:r>
              <a:rPr lang="zh-CN" altLang="zh-CN" sz="2400" b="0" dirty="0">
                <a:latin typeface="+mn-ea"/>
              </a:rPr>
              <a:t>，页表项大小为</a:t>
            </a:r>
            <a:r>
              <a:rPr lang="en-US" altLang="zh-CN" sz="2400" b="0" dirty="0">
                <a:latin typeface="+mn-ea"/>
              </a:rPr>
              <a:t>4</a:t>
            </a:r>
            <a:r>
              <a:rPr lang="zh-CN" altLang="zh-CN" sz="2400" b="0" dirty="0">
                <a:latin typeface="+mn-ea"/>
              </a:rPr>
              <a:t>字节：</a:t>
            </a:r>
            <a:endParaRPr lang="zh-CN" altLang="en-US" sz="2400" b="0" dirty="0">
              <a:latin typeface="+mn-ea"/>
            </a:endParaRPr>
          </a:p>
          <a:p>
            <a:pPr marL="0" lvl="0" indent="0">
              <a:buNone/>
            </a:pPr>
            <a:r>
              <a:rPr lang="zh-CN" altLang="en-US" sz="2400" b="0" dirty="0">
                <a:latin typeface="+mn-ea"/>
              </a:rPr>
              <a:t>（</a:t>
            </a:r>
            <a:r>
              <a:rPr lang="en-US" altLang="zh-CN" sz="2400" b="0" dirty="0">
                <a:latin typeface="+mn-ea"/>
              </a:rPr>
              <a:t>1</a:t>
            </a:r>
            <a:r>
              <a:rPr lang="zh-CN" altLang="en-US" sz="2400" b="0" dirty="0">
                <a:latin typeface="+mn-ea"/>
              </a:rPr>
              <a:t>）</a:t>
            </a:r>
            <a:r>
              <a:rPr lang="zh-CN" altLang="zh-CN" sz="2400" b="0" dirty="0">
                <a:latin typeface="+mn-ea"/>
              </a:rPr>
              <a:t>请给出逻辑地址</a:t>
            </a:r>
            <a:r>
              <a:rPr lang="zh-CN" altLang="en-US" sz="2400" b="0" dirty="0">
                <a:latin typeface="+mn-ea"/>
              </a:rPr>
              <a:t>结构，并标明地址结构</a:t>
            </a:r>
            <a:r>
              <a:rPr lang="zh-CN" altLang="zh-CN" sz="2400" b="0" dirty="0">
                <a:latin typeface="+mn-ea"/>
              </a:rPr>
              <a:t>中各部分的位数；</a:t>
            </a:r>
          </a:p>
          <a:p>
            <a:pPr marL="0" lvl="0" indent="0">
              <a:buNone/>
            </a:pPr>
            <a:r>
              <a:rPr lang="zh-CN" altLang="en-US" sz="2400" b="0" dirty="0">
                <a:latin typeface="+mn-ea"/>
              </a:rPr>
              <a:t>（</a:t>
            </a:r>
            <a:r>
              <a:rPr lang="en-US" altLang="zh-CN" sz="2400" b="0" dirty="0">
                <a:latin typeface="+mn-ea"/>
              </a:rPr>
              <a:t>2</a:t>
            </a:r>
            <a:r>
              <a:rPr lang="zh-CN" altLang="en-US" sz="2400" b="0" dirty="0">
                <a:latin typeface="+mn-ea"/>
              </a:rPr>
              <a:t>）</a:t>
            </a:r>
            <a:r>
              <a:rPr lang="zh-CN" altLang="zh-CN" sz="2400" b="0" dirty="0">
                <a:latin typeface="+mn-ea"/>
              </a:rPr>
              <a:t>计算逻辑地址</a:t>
            </a:r>
            <a:r>
              <a:rPr lang="en-US" altLang="zh-CN" sz="2400" b="0" dirty="0">
                <a:latin typeface="+mn-ea"/>
              </a:rPr>
              <a:t>0x10003004</a:t>
            </a:r>
            <a:r>
              <a:rPr lang="zh-CN" altLang="zh-CN" sz="2400" b="0" dirty="0">
                <a:latin typeface="+mn-ea"/>
              </a:rPr>
              <a:t>的页目录号，页号以及页内偏移值（最后计算结果请以十六进制或十进制表示）。</a:t>
            </a:r>
            <a:endParaRPr lang="en-US" altLang="zh-CN" sz="2400" b="0" dirty="0">
              <a:latin typeface="+mn-ea"/>
            </a:endParaRPr>
          </a:p>
          <a:p>
            <a:pPr marL="0" lvl="0" indent="0">
              <a:buNone/>
            </a:pPr>
            <a:endParaRPr lang="en-US" altLang="zh-CN" sz="2400" b="0" dirty="0">
              <a:latin typeface="+mn-ea"/>
            </a:endParaRPr>
          </a:p>
          <a:p>
            <a:pPr marL="0" indent="0">
              <a:buNone/>
            </a:pPr>
            <a:r>
              <a:rPr lang="en-US" altLang="zh-CN" sz="2400" b="0" dirty="0">
                <a:latin typeface="+mn-ea"/>
              </a:rPr>
              <a:t>10.</a:t>
            </a:r>
            <a:r>
              <a:rPr lang="zh-CN" altLang="en-US" sz="2400" b="0" dirty="0">
                <a:latin typeface="+mn-ea"/>
              </a:rPr>
              <a:t>某计算机采用</a:t>
            </a:r>
            <a:r>
              <a:rPr lang="en-US" altLang="zh-CN" sz="2400" b="0" dirty="0">
                <a:latin typeface="+mn-ea"/>
              </a:rPr>
              <a:t>32</a:t>
            </a:r>
            <a:r>
              <a:rPr lang="zh-CN" altLang="en-US" sz="2400" b="0" dirty="0">
                <a:latin typeface="+mn-ea"/>
              </a:rPr>
              <a:t>位段页式虚拟存储器，按字节编址，每个段最多可以有</a:t>
            </a:r>
            <a:r>
              <a:rPr lang="en-US" altLang="zh-CN" sz="2400" b="0" dirty="0">
                <a:latin typeface="+mn-ea"/>
              </a:rPr>
              <a:t>4K</a:t>
            </a:r>
            <a:r>
              <a:rPr lang="zh-CN" altLang="en-US" sz="2400" b="0" dirty="0">
                <a:latin typeface="+mn-ea"/>
              </a:rPr>
              <a:t>页，页大小为</a:t>
            </a:r>
            <a:r>
              <a:rPr lang="en-US" altLang="zh-CN" sz="2400" b="0" dirty="0">
                <a:latin typeface="+mn-ea"/>
              </a:rPr>
              <a:t>8KB</a:t>
            </a:r>
            <a:r>
              <a:rPr lang="zh-CN" altLang="en-US" sz="2400" b="0" dirty="0">
                <a:latin typeface="+mn-ea"/>
              </a:rPr>
              <a:t>，物理主存容量为</a:t>
            </a:r>
            <a:r>
              <a:rPr lang="en-US" altLang="zh-CN" sz="2400" b="0" dirty="0">
                <a:latin typeface="+mn-ea"/>
              </a:rPr>
              <a:t>1024MB</a:t>
            </a:r>
            <a:r>
              <a:rPr lang="zh-CN" altLang="en-US" sz="2400" b="0" dirty="0">
                <a:latin typeface="+mn-ea"/>
              </a:rPr>
              <a:t>。请回答以下问题： </a:t>
            </a:r>
            <a:br>
              <a:rPr lang="zh-CN" altLang="en-US" sz="2400" b="0" dirty="0">
                <a:latin typeface="+mn-ea"/>
              </a:rPr>
            </a:br>
            <a:r>
              <a:rPr lang="zh-CN" altLang="en-US" sz="2400" b="0" dirty="0">
                <a:latin typeface="+mn-ea"/>
              </a:rPr>
              <a:t>（</a:t>
            </a:r>
            <a:r>
              <a:rPr lang="en-US" altLang="zh-CN" sz="2400" b="0" dirty="0">
                <a:latin typeface="+mn-ea"/>
              </a:rPr>
              <a:t>1</a:t>
            </a:r>
            <a:r>
              <a:rPr lang="zh-CN" altLang="en-US" sz="2400" b="0" dirty="0">
                <a:latin typeface="+mn-ea"/>
              </a:rPr>
              <a:t>） 给出逻辑地址结构并说明理由。</a:t>
            </a:r>
            <a:br>
              <a:rPr lang="zh-CN" altLang="en-US" sz="2400" b="0" dirty="0">
                <a:latin typeface="+mn-ea"/>
              </a:rPr>
            </a:br>
            <a:r>
              <a:rPr lang="zh-CN" altLang="en-US" sz="2400" b="0" dirty="0">
                <a:latin typeface="+mn-ea"/>
              </a:rPr>
              <a:t>（</a:t>
            </a:r>
            <a:r>
              <a:rPr lang="en-US" altLang="zh-CN" sz="2400" b="0" dirty="0">
                <a:latin typeface="+mn-ea"/>
              </a:rPr>
              <a:t>2</a:t>
            </a:r>
            <a:r>
              <a:rPr lang="zh-CN" altLang="en-US" sz="2400" b="0" dirty="0">
                <a:latin typeface="+mn-ea"/>
              </a:rPr>
              <a:t>） 计算逻辑地址</a:t>
            </a:r>
            <a:r>
              <a:rPr lang="en-US" altLang="zh-CN" sz="2400" b="0" dirty="0">
                <a:latin typeface="+mn-ea"/>
              </a:rPr>
              <a:t>0X4EB9FDE3</a:t>
            </a:r>
            <a:r>
              <a:rPr lang="zh-CN" altLang="en-US" sz="2400" b="0" dirty="0">
                <a:latin typeface="+mn-ea"/>
              </a:rPr>
              <a:t>的段号，段内页号及页内偏移值（最后计算结果须用十六进制表示）。</a:t>
            </a:r>
            <a:endParaRPr lang="en-US" altLang="zh-CN" sz="2400" b="0" dirty="0">
              <a:latin typeface="+mn-ea"/>
            </a:endParaRPr>
          </a:p>
          <a:p>
            <a:pPr marL="0" lvl="0" indent="0">
              <a:buNone/>
            </a:pPr>
            <a:endParaRPr lang="zh-CN" altLang="zh-CN" sz="2400" b="0" dirty="0">
              <a:latin typeface="+mn-ea"/>
            </a:endParaRPr>
          </a:p>
          <a:p>
            <a:endParaRPr kumimoji="1" lang="zh-CN" altLang="en-US" sz="2400" b="0" dirty="0">
              <a:latin typeface="+mn-ea"/>
            </a:endParaRPr>
          </a:p>
        </p:txBody>
      </p:sp>
      <p:sp>
        <p:nvSpPr>
          <p:cNvPr id="4" name="标题 2">
            <a:extLst>
              <a:ext uri="{FF2B5EF4-FFF2-40B4-BE49-F238E27FC236}">
                <a16:creationId xmlns:a16="http://schemas.microsoft.com/office/drawing/2014/main" id="{1D015A22-4501-4840-ADB4-AD42F71B7609}"/>
              </a:ext>
            </a:extLst>
          </p:cNvPr>
          <p:cNvSpPr>
            <a:spLocks noGrp="1"/>
          </p:cNvSpPr>
          <p:nvPr>
            <p:ph type="title"/>
          </p:nvPr>
        </p:nvSpPr>
        <p:spPr/>
        <p:txBody>
          <a:bodyPr/>
          <a:lstStyle/>
          <a:p>
            <a:r>
              <a:rPr lang="zh-CN" altLang="en-US" sz="3200" dirty="0">
                <a:solidFill>
                  <a:schemeClr val="bg1"/>
                </a:solidFill>
                <a:latin typeface="+mj-lt"/>
                <a:ea typeface="+mj-ea"/>
                <a:cs typeface="+mj-cs"/>
              </a:rPr>
              <a:t>作业</a:t>
            </a:r>
          </a:p>
        </p:txBody>
      </p:sp>
    </p:spTree>
    <p:extLst>
      <p:ext uri="{BB962C8B-B14F-4D97-AF65-F5344CB8AC3E}">
        <p14:creationId xmlns:p14="http://schemas.microsoft.com/office/powerpoint/2010/main" val="109056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E6595-0B2E-FC41-B647-B4837221E503}"/>
              </a:ext>
            </a:extLst>
          </p:cNvPr>
          <p:cNvSpPr>
            <a:spLocks noGrp="1"/>
          </p:cNvSpPr>
          <p:nvPr>
            <p:ph type="title"/>
          </p:nvPr>
        </p:nvSpPr>
        <p:spPr/>
        <p:txBody>
          <a:bodyPr/>
          <a:lstStyle/>
          <a:p>
            <a:r>
              <a:rPr kumimoji="1" lang="en-US" altLang="zh-CN" dirty="0"/>
              <a:t>3.6.1</a:t>
            </a:r>
            <a:r>
              <a:rPr kumimoji="1" lang="zh-CN" altLang="en-US" dirty="0"/>
              <a:t> 局部性和虚拟内存</a:t>
            </a:r>
          </a:p>
        </p:txBody>
      </p:sp>
      <p:sp>
        <p:nvSpPr>
          <p:cNvPr id="3" name="内容占位符 2">
            <a:extLst>
              <a:ext uri="{FF2B5EF4-FFF2-40B4-BE49-F238E27FC236}">
                <a16:creationId xmlns:a16="http://schemas.microsoft.com/office/drawing/2014/main" id="{6CBF5C0B-2E9C-2849-BFD1-3DFEE45C3489}"/>
              </a:ext>
            </a:extLst>
          </p:cNvPr>
          <p:cNvSpPr>
            <a:spLocks noGrp="1"/>
          </p:cNvSpPr>
          <p:nvPr>
            <p:ph idx="1"/>
          </p:nvPr>
        </p:nvSpPr>
        <p:spPr>
          <a:xfrm>
            <a:off x="-5918" y="792162"/>
            <a:ext cx="8970406" cy="2852861"/>
          </a:xfrm>
        </p:spPr>
        <p:txBody>
          <a:bodyPr/>
          <a:lstStyle/>
          <a:p>
            <a:r>
              <a:rPr kumimoji="1" lang="zh-CN" altLang="en-US" sz="2400" b="0" dirty="0"/>
              <a:t>进程只有部分块在内存，这样可在内存中保留更多进程</a:t>
            </a:r>
            <a:endParaRPr kumimoji="1" lang="en-US" altLang="zh-CN" sz="2400" b="0" dirty="0"/>
          </a:p>
          <a:p>
            <a:r>
              <a:rPr kumimoji="1" lang="zh-CN" altLang="en-US" sz="2400" b="0" dirty="0"/>
              <a:t>操作系统必须“聪明”的管理这个方案</a:t>
            </a:r>
            <a:endParaRPr kumimoji="1" lang="en-US" altLang="zh-CN" sz="2400" b="0" dirty="0"/>
          </a:p>
          <a:p>
            <a:r>
              <a:rPr kumimoji="1" lang="zh-CN" altLang="en-US" sz="2400" b="0" dirty="0"/>
              <a:t>当内存空间几乎被进程块占据时，每读取一块，必须把另一块换出，如果出现</a:t>
            </a:r>
            <a:r>
              <a:rPr kumimoji="1" lang="zh-CN" altLang="en-US" sz="2400" b="0" dirty="0">
                <a:solidFill>
                  <a:srgbClr val="FF0000"/>
                </a:solidFill>
              </a:rPr>
              <a:t>抖动</a:t>
            </a:r>
            <a:endParaRPr kumimoji="1" lang="en-US" altLang="zh-CN" sz="2400" b="0" dirty="0">
              <a:solidFill>
                <a:srgbClr val="FF0000"/>
              </a:solidFill>
            </a:endParaRPr>
          </a:p>
          <a:p>
            <a:pPr lvl="1"/>
            <a:r>
              <a:rPr lang="zh-CN" altLang="en-US" sz="2000" dirty="0">
                <a:latin typeface="楷体_GB2312" pitchFamily="49" charset="-122"/>
                <a:ea typeface="楷体_GB2312" pitchFamily="49" charset="-122"/>
              </a:rPr>
              <a:t>抖动：即将要用到的块被换出，系统又得很快将它取回，导致页面被频繁地换入换出，缺页率急剧增加</a:t>
            </a:r>
            <a:endParaRPr kumimoji="1" lang="en-US" altLang="zh-CN" sz="2000" dirty="0">
              <a:solidFill>
                <a:srgbClr val="FF0000"/>
              </a:solidFill>
            </a:endParaRPr>
          </a:p>
          <a:p>
            <a:pPr marL="0" indent="0">
              <a:buNone/>
            </a:pPr>
            <a:r>
              <a:rPr kumimoji="1" lang="zh-CN" altLang="en-US" sz="2400" b="0" dirty="0"/>
              <a:t>    则</a:t>
            </a:r>
            <a:endParaRPr kumimoji="1" lang="en-US" altLang="zh-CN" sz="2400" b="0" dirty="0"/>
          </a:p>
        </p:txBody>
      </p:sp>
      <p:graphicFrame>
        <p:nvGraphicFramePr>
          <p:cNvPr id="4" name="Content Placeholder 9">
            <a:extLst>
              <a:ext uri="{FF2B5EF4-FFF2-40B4-BE49-F238E27FC236}">
                <a16:creationId xmlns:a16="http://schemas.microsoft.com/office/drawing/2014/main" id="{7EFD7A5E-BFBD-824C-BBBB-B978E316790F}"/>
              </a:ext>
            </a:extLst>
          </p:cNvPr>
          <p:cNvGraphicFramePr>
            <a:graphicFrameLocks/>
          </p:cNvGraphicFramePr>
          <p:nvPr>
            <p:extLst>
              <p:ext uri="{D42A27DB-BD31-4B8C-83A1-F6EECF244321}">
                <p14:modId xmlns:p14="http://schemas.microsoft.com/office/powerpoint/2010/main" val="3065190122"/>
              </p:ext>
            </p:extLst>
          </p:nvPr>
        </p:nvGraphicFramePr>
        <p:xfrm>
          <a:off x="-109374" y="1950824"/>
          <a:ext cx="8839200" cy="4907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52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2B147-1FDF-FC4E-A1FA-00A43868B740}"/>
              </a:ext>
            </a:extLst>
          </p:cNvPr>
          <p:cNvSpPr>
            <a:spLocks noGrp="1"/>
          </p:cNvSpPr>
          <p:nvPr>
            <p:ph type="title"/>
          </p:nvPr>
        </p:nvSpPr>
        <p:spPr/>
        <p:txBody>
          <a:bodyPr/>
          <a:lstStyle/>
          <a:p>
            <a:r>
              <a:rPr kumimoji="1" lang="en-US" altLang="zh-CN" dirty="0"/>
              <a:t>3.6.1</a:t>
            </a:r>
            <a:r>
              <a:rPr kumimoji="1" lang="zh-CN" altLang="en-US" dirty="0"/>
              <a:t> 局部性和虚拟内存</a:t>
            </a:r>
          </a:p>
        </p:txBody>
      </p:sp>
      <p:sp>
        <p:nvSpPr>
          <p:cNvPr id="3" name="内容占位符 2">
            <a:extLst>
              <a:ext uri="{FF2B5EF4-FFF2-40B4-BE49-F238E27FC236}">
                <a16:creationId xmlns:a16="http://schemas.microsoft.com/office/drawing/2014/main" id="{BEDF19FF-0EAE-5C45-8BF6-00F39838296F}"/>
              </a:ext>
            </a:extLst>
          </p:cNvPr>
          <p:cNvSpPr>
            <a:spLocks noGrp="1"/>
          </p:cNvSpPr>
          <p:nvPr>
            <p:ph idx="1"/>
          </p:nvPr>
        </p:nvSpPr>
        <p:spPr>
          <a:xfrm>
            <a:off x="304800" y="792163"/>
            <a:ext cx="8515672" cy="1988765"/>
          </a:xfrm>
          <a:solidFill>
            <a:schemeClr val="accent2">
              <a:lumMod val="40000"/>
              <a:lumOff val="60000"/>
            </a:schemeClr>
          </a:solidFill>
        </p:spPr>
        <p:txBody>
          <a:bodyPr/>
          <a:lstStyle/>
          <a:p>
            <a:r>
              <a:rPr lang="zh-CN" altLang="en-US" b="0" dirty="0"/>
              <a:t>局部性原理</a:t>
            </a:r>
            <a:endParaRPr lang="en-US" altLang="zh-CN" b="0" dirty="0"/>
          </a:p>
          <a:p>
            <a:pPr lvl="1"/>
            <a:r>
              <a:rPr lang="zh-CN" altLang="en-US" dirty="0">
                <a:latin typeface="+mn-lt"/>
                <a:ea typeface="+mn-ea"/>
              </a:rPr>
              <a:t>存储器的访问呈簇</a:t>
            </a:r>
            <a:r>
              <a:rPr lang="en-US" altLang="zh-CN" dirty="0">
                <a:latin typeface="+mn-lt"/>
                <a:ea typeface="+mn-ea"/>
              </a:rPr>
              <a:t>(cluster)</a:t>
            </a:r>
            <a:r>
              <a:rPr lang="zh-CN" altLang="en-US" dirty="0">
                <a:latin typeface="+mn-lt"/>
                <a:ea typeface="+mn-ea"/>
              </a:rPr>
              <a:t>性（簇：一组程序或数据的集合），在很长一段时间内，使用的簇会发生变化，但在很短的时间内，处理器基本上只与固定的簇打交道。</a:t>
            </a:r>
            <a:endParaRPr lang="en-US" altLang="zh-CN" dirty="0">
              <a:latin typeface="+mn-lt"/>
              <a:ea typeface="+mn-ea"/>
            </a:endParaRPr>
          </a:p>
          <a:p>
            <a:pPr lvl="1"/>
            <a:r>
              <a:rPr lang="zh-CN" altLang="en-US" dirty="0">
                <a:latin typeface="+mn-lt"/>
                <a:ea typeface="+mn-ea"/>
              </a:rPr>
              <a:t>描述了进程中程序和数据引用的集簇倾向</a:t>
            </a:r>
            <a:endParaRPr lang="en-US" altLang="zh-CN" dirty="0">
              <a:latin typeface="+mn-lt"/>
              <a:ea typeface="+mn-ea"/>
            </a:endParaRPr>
          </a:p>
          <a:p>
            <a:pPr lvl="1"/>
            <a:r>
              <a:rPr lang="zh-CN" altLang="en-US" dirty="0">
                <a:latin typeface="+mn-lt"/>
                <a:ea typeface="+mn-ea"/>
              </a:rPr>
              <a:t>在很短的时间内仅需要进程的一部分块</a:t>
            </a:r>
            <a:endParaRPr lang="en-US" altLang="zh-CN" dirty="0">
              <a:latin typeface="+mn-lt"/>
              <a:ea typeface="+mn-ea"/>
            </a:endParaRPr>
          </a:p>
          <a:p>
            <a:pPr lvl="1"/>
            <a:r>
              <a:rPr lang="zh-CN" altLang="en-US" dirty="0">
                <a:latin typeface="+mn-lt"/>
                <a:ea typeface="+mn-ea"/>
              </a:rPr>
              <a:t>对将来可能会访问的块进行猜测，以避免抖动</a:t>
            </a:r>
            <a:endParaRPr lang="en-US" altLang="zh-CN" dirty="0">
              <a:latin typeface="+mn-lt"/>
              <a:ea typeface="+mn-ea"/>
            </a:endParaRPr>
          </a:p>
          <a:p>
            <a:r>
              <a:rPr lang="zh-CN" altLang="en-US" b="0" dirty="0"/>
              <a:t>局部性原理表明虚存方案是可行的</a:t>
            </a:r>
            <a:endParaRPr lang="en-US" altLang="zh-CN" b="0" dirty="0"/>
          </a:p>
          <a:p>
            <a:pPr marL="457200" lvl="1" indent="0">
              <a:buNone/>
            </a:pPr>
            <a:endParaRPr lang="en-US" altLang="zh-CN" dirty="0">
              <a:latin typeface="+mn-lt"/>
              <a:ea typeface="+mn-ea"/>
            </a:endParaRPr>
          </a:p>
          <a:p>
            <a:pPr marL="457200" lvl="1" indent="0">
              <a:buNone/>
            </a:pPr>
            <a:endParaRPr lang="en-US" altLang="zh-CN" dirty="0">
              <a:latin typeface="+mn-lt"/>
              <a:ea typeface="+mn-ea"/>
            </a:endParaRPr>
          </a:p>
          <a:p>
            <a:endParaRPr kumimoji="1" lang="zh-CN" altLang="en-US" b="0" dirty="0"/>
          </a:p>
        </p:txBody>
      </p:sp>
      <p:pic>
        <p:nvPicPr>
          <p:cNvPr id="4" name="Picture 3">
            <a:extLst>
              <a:ext uri="{FF2B5EF4-FFF2-40B4-BE49-F238E27FC236}">
                <a16:creationId xmlns:a16="http://schemas.microsoft.com/office/drawing/2014/main" id="{FB80F6C7-7636-184C-AE52-1321EE26C252}"/>
              </a:ext>
            </a:extLst>
          </p:cNvPr>
          <p:cNvPicPr>
            <a:picLocks noChangeAspect="1"/>
          </p:cNvPicPr>
          <p:nvPr/>
        </p:nvPicPr>
        <p:blipFill>
          <a:blip r:embed="rId2"/>
          <a:stretch>
            <a:fillRect/>
          </a:stretch>
        </p:blipFill>
        <p:spPr>
          <a:xfrm>
            <a:off x="6516216" y="4797152"/>
            <a:ext cx="1828800" cy="1828800"/>
          </a:xfrm>
          <a:prstGeom prst="rect">
            <a:avLst/>
          </a:prstGeom>
        </p:spPr>
      </p:pic>
    </p:spTree>
    <p:extLst>
      <p:ext uri="{BB962C8B-B14F-4D97-AF65-F5344CB8AC3E}">
        <p14:creationId xmlns:p14="http://schemas.microsoft.com/office/powerpoint/2010/main" val="361151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6FCB2-FCEA-0C47-9AFE-68FFC5D9A4C8}"/>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5F6C5F50-5BF2-4744-8937-20D1B1125BFB}"/>
              </a:ext>
            </a:extLst>
          </p:cNvPr>
          <p:cNvSpPr>
            <a:spLocks noGrp="1"/>
          </p:cNvSpPr>
          <p:nvPr>
            <p:ph idx="1"/>
          </p:nvPr>
        </p:nvSpPr>
        <p:spPr>
          <a:xfrm>
            <a:off x="304800" y="943348"/>
            <a:ext cx="8229600" cy="4953000"/>
          </a:xfrm>
        </p:spPr>
        <p:txBody>
          <a:bodyPr/>
          <a:lstStyle/>
          <a:p>
            <a:r>
              <a:rPr lang="zh-CN" altLang="en-US" sz="2400" b="0" dirty="0">
                <a:latin typeface="+mn-ea"/>
              </a:rPr>
              <a:t>虚拟内存通常与使用分页的系统联系在一起</a:t>
            </a:r>
            <a:endParaRPr lang="en-US" altLang="zh-CN" sz="2400" b="0" dirty="0">
              <a:latin typeface="+mn-ea"/>
            </a:endParaRPr>
          </a:p>
          <a:p>
            <a:r>
              <a:rPr lang="zh-CN" altLang="en-US" sz="2400" b="0" dirty="0">
                <a:latin typeface="+mn-ea"/>
              </a:rPr>
              <a:t>首个使用分页实现虚拟存储的</a:t>
            </a:r>
            <a:r>
              <a:rPr lang="en-US" altLang="zh-CN" sz="2400" b="0" dirty="0">
                <a:latin typeface="+mn-ea"/>
              </a:rPr>
              <a:t>Atlas</a:t>
            </a:r>
            <a:r>
              <a:rPr lang="zh-CN" altLang="en-US" sz="2400" b="0" dirty="0">
                <a:latin typeface="+mn-ea"/>
              </a:rPr>
              <a:t>计算机</a:t>
            </a:r>
            <a:endParaRPr lang="en-US" altLang="zh-CN" sz="2400" b="0" dirty="0">
              <a:latin typeface="+mn-ea"/>
            </a:endParaRPr>
          </a:p>
          <a:p>
            <a:r>
              <a:rPr lang="zh-CN" altLang="en-US" sz="2400" b="0" dirty="0">
                <a:latin typeface="+mn-ea"/>
              </a:rPr>
              <a:t>每个进程都有自己的页表</a:t>
            </a:r>
            <a:endParaRPr lang="en-US" altLang="zh-CN" sz="2400" b="0" dirty="0">
              <a:latin typeface="+mn-ea"/>
            </a:endParaRPr>
          </a:p>
          <a:p>
            <a:pPr lvl="1"/>
            <a:r>
              <a:rPr lang="zh-CN" altLang="en-US" dirty="0">
                <a:latin typeface="+mn-ea"/>
                <a:ea typeface="+mn-ea"/>
              </a:rPr>
              <a:t>分页的虚存方案中，页表项变得更复杂</a:t>
            </a:r>
            <a:endParaRPr lang="en-US" altLang="zh-CN" dirty="0">
              <a:latin typeface="+mn-ea"/>
              <a:ea typeface="+mn-ea"/>
            </a:endParaRPr>
          </a:p>
          <a:p>
            <a:endParaRPr kumimoji="1" lang="zh-CN" altLang="en-US" sz="3200" b="0" dirty="0">
              <a:latin typeface="+mn-ea"/>
            </a:endParaRPr>
          </a:p>
        </p:txBody>
      </p:sp>
      <p:pic>
        <p:nvPicPr>
          <p:cNvPr id="4" name="Picture 3">
            <a:extLst>
              <a:ext uri="{FF2B5EF4-FFF2-40B4-BE49-F238E27FC236}">
                <a16:creationId xmlns:a16="http://schemas.microsoft.com/office/drawing/2014/main" id="{27FCDF34-83BE-EE4B-B085-B0BD79729922}"/>
              </a:ext>
            </a:extLst>
          </p:cNvPr>
          <p:cNvPicPr>
            <a:picLocks noChangeAspect="1"/>
          </p:cNvPicPr>
          <p:nvPr/>
        </p:nvPicPr>
        <p:blipFill>
          <a:blip r:embed="rId2"/>
          <a:stretch>
            <a:fillRect/>
          </a:stretch>
        </p:blipFill>
        <p:spPr>
          <a:xfrm>
            <a:off x="6516216" y="4149080"/>
            <a:ext cx="1584176" cy="2095986"/>
          </a:xfrm>
          <a:prstGeom prst="rect">
            <a:avLst/>
          </a:prstGeom>
        </p:spPr>
      </p:pic>
    </p:spTree>
    <p:extLst>
      <p:ext uri="{BB962C8B-B14F-4D97-AF65-F5344CB8AC3E}">
        <p14:creationId xmlns:p14="http://schemas.microsoft.com/office/powerpoint/2010/main" val="143883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BB52D-6663-9D43-9968-2BA3A0814C9A}"/>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B7F626DA-71C1-4944-AB12-04DABF7AC2DC}"/>
              </a:ext>
            </a:extLst>
          </p:cNvPr>
          <p:cNvSpPr>
            <a:spLocks noGrp="1"/>
          </p:cNvSpPr>
          <p:nvPr>
            <p:ph idx="1"/>
          </p:nvPr>
        </p:nvSpPr>
        <p:spPr>
          <a:xfrm>
            <a:off x="26059" y="792163"/>
            <a:ext cx="8867782" cy="2209800"/>
          </a:xfrm>
        </p:spPr>
        <p:txBody>
          <a:bodyPr/>
          <a:lstStyle/>
          <a:p>
            <a:r>
              <a:rPr kumimoji="1" lang="zh-CN" altLang="en-US" dirty="0">
                <a:latin typeface="+mn-ea"/>
              </a:rPr>
              <a:t>页表项</a:t>
            </a:r>
            <a:endParaRPr kumimoji="1" lang="en-US" altLang="zh-CN" dirty="0">
              <a:latin typeface="+mn-ea"/>
            </a:endParaRPr>
          </a:p>
          <a:p>
            <a:pPr lvl="1"/>
            <a:r>
              <a:rPr kumimoji="1" lang="zh-CN" altLang="en-US" dirty="0">
                <a:latin typeface="+mn-ea"/>
                <a:ea typeface="+mn-ea"/>
              </a:rPr>
              <a:t>存在位</a:t>
            </a:r>
            <a:r>
              <a:rPr kumimoji="1" lang="en-US" altLang="zh-CN" dirty="0">
                <a:latin typeface="+mn-ea"/>
                <a:ea typeface="+mn-ea"/>
              </a:rPr>
              <a:t>P</a:t>
            </a:r>
            <a:r>
              <a:rPr kumimoji="1" lang="zh-CN" altLang="en-US" dirty="0">
                <a:latin typeface="+mn-ea"/>
                <a:ea typeface="+mn-ea"/>
              </a:rPr>
              <a:t>：表明对应的页是否在内存</a:t>
            </a:r>
            <a:endParaRPr kumimoji="1" lang="en-US" altLang="zh-CN" dirty="0">
              <a:latin typeface="+mn-ea"/>
              <a:ea typeface="+mn-ea"/>
            </a:endParaRPr>
          </a:p>
          <a:p>
            <a:pPr lvl="1"/>
            <a:r>
              <a:rPr kumimoji="1" lang="zh-CN" altLang="en-US" dirty="0">
                <a:latin typeface="+mn-ea"/>
                <a:ea typeface="+mn-ea"/>
              </a:rPr>
              <a:t>页框号：若页在内存，则有对应的页框号</a:t>
            </a:r>
            <a:endParaRPr kumimoji="1" lang="en-US" altLang="zh-CN" dirty="0">
              <a:latin typeface="+mn-ea"/>
              <a:ea typeface="+mn-ea"/>
            </a:endParaRPr>
          </a:p>
          <a:p>
            <a:pPr lvl="1"/>
            <a:r>
              <a:rPr kumimoji="1" lang="zh-CN" altLang="en-US" dirty="0">
                <a:latin typeface="+mn-ea"/>
                <a:ea typeface="+mn-ea"/>
              </a:rPr>
              <a:t>修改为</a:t>
            </a:r>
            <a:r>
              <a:rPr kumimoji="1" lang="en-US" altLang="zh-CN" dirty="0">
                <a:latin typeface="+mn-ea"/>
                <a:ea typeface="+mn-ea"/>
              </a:rPr>
              <a:t>M</a:t>
            </a:r>
            <a:r>
              <a:rPr kumimoji="1" lang="zh-CN" altLang="en-US" dirty="0">
                <a:latin typeface="+mn-ea"/>
                <a:ea typeface="+mn-ea"/>
              </a:rPr>
              <a:t>：表明相应页上次装入内存到现在</a:t>
            </a:r>
            <a:r>
              <a:rPr kumimoji="1" lang="zh-CN" altLang="en-US" dirty="0">
                <a:solidFill>
                  <a:srgbClr val="FF0000"/>
                </a:solidFill>
                <a:latin typeface="+mn-ea"/>
                <a:ea typeface="+mn-ea"/>
              </a:rPr>
              <a:t>是否修改过</a:t>
            </a:r>
            <a:endParaRPr kumimoji="1" lang="en-US" altLang="zh-CN" dirty="0">
              <a:solidFill>
                <a:srgbClr val="FF0000"/>
              </a:solidFill>
              <a:latin typeface="+mn-ea"/>
              <a:ea typeface="+mn-ea"/>
            </a:endParaRPr>
          </a:p>
          <a:p>
            <a:pPr lvl="2"/>
            <a:r>
              <a:rPr kumimoji="1" lang="zh-CN" altLang="en-US" dirty="0">
                <a:latin typeface="+mn-ea"/>
                <a:ea typeface="+mn-ea"/>
              </a:rPr>
              <a:t>是，换出时要更新辅存上对应页</a:t>
            </a:r>
            <a:endParaRPr kumimoji="1" lang="en-US" altLang="zh-CN" dirty="0">
              <a:latin typeface="+mn-ea"/>
              <a:ea typeface="+mn-ea"/>
            </a:endParaRPr>
          </a:p>
          <a:p>
            <a:pPr lvl="2"/>
            <a:r>
              <a:rPr kumimoji="1" lang="zh-CN" altLang="en-US" dirty="0">
                <a:latin typeface="+mn-ea"/>
                <a:ea typeface="+mn-ea"/>
              </a:rPr>
              <a:t>否，换出时不必更新</a:t>
            </a:r>
            <a:endParaRPr kumimoji="1" lang="en-US" altLang="zh-CN" dirty="0">
              <a:latin typeface="+mn-ea"/>
              <a:ea typeface="+mn-ea"/>
            </a:endParaRPr>
          </a:p>
          <a:p>
            <a:pPr lvl="1"/>
            <a:endParaRPr kumimoji="1" lang="en-US" altLang="zh-CN" dirty="0">
              <a:latin typeface="+mn-ea"/>
              <a:ea typeface="+mn-ea"/>
            </a:endParaRPr>
          </a:p>
          <a:p>
            <a:pPr lvl="1"/>
            <a:endParaRPr kumimoji="1" lang="zh-CN" altLang="en-US" dirty="0">
              <a:latin typeface="+mn-ea"/>
              <a:ea typeface="+mn-ea"/>
            </a:endParaRPr>
          </a:p>
        </p:txBody>
      </p:sp>
      <p:sp>
        <p:nvSpPr>
          <p:cNvPr id="5" name="矩形 4">
            <a:extLst>
              <a:ext uri="{FF2B5EF4-FFF2-40B4-BE49-F238E27FC236}">
                <a16:creationId xmlns:a16="http://schemas.microsoft.com/office/drawing/2014/main" id="{9C091BD2-062A-9941-B789-9071AF559C82}"/>
              </a:ext>
            </a:extLst>
          </p:cNvPr>
          <p:cNvSpPr/>
          <p:nvPr/>
        </p:nvSpPr>
        <p:spPr>
          <a:xfrm>
            <a:off x="539552" y="4077072"/>
            <a:ext cx="8153400" cy="1900808"/>
          </a:xfrm>
          <a:prstGeom prst="rect">
            <a:avLst/>
          </a:prstGeom>
          <a:solidFill>
            <a:schemeClr val="accent2">
              <a:lumMod val="40000"/>
              <a:lumOff val="60000"/>
            </a:schemeClr>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aphicFrame>
        <p:nvGraphicFramePr>
          <p:cNvPr id="6" name="表格 5">
            <a:extLst>
              <a:ext uri="{FF2B5EF4-FFF2-40B4-BE49-F238E27FC236}">
                <a16:creationId xmlns:a16="http://schemas.microsoft.com/office/drawing/2014/main" id="{7041E52E-0CFC-3640-9D03-C3735115580F}"/>
              </a:ext>
            </a:extLst>
          </p:cNvPr>
          <p:cNvGraphicFramePr>
            <a:graphicFrameLocks noGrp="1"/>
          </p:cNvGraphicFramePr>
          <p:nvPr>
            <p:extLst/>
          </p:nvPr>
        </p:nvGraphicFramePr>
        <p:xfrm>
          <a:off x="915719" y="4671087"/>
          <a:ext cx="2504153" cy="568863"/>
        </p:xfrm>
        <a:graphic>
          <a:graphicData uri="http://schemas.openxmlformats.org/drawingml/2006/table">
            <a:tbl>
              <a:tblPr firstRow="1" bandRow="1">
                <a:tableStyleId>{5C22544A-7EE6-4342-B048-85BDC9FD1C3A}</a:tableStyleId>
              </a:tblPr>
              <a:tblGrid>
                <a:gridCol w="919977">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tblGrid>
              <a:tr h="568863">
                <a:tc>
                  <a:txBody>
                    <a:bodyPr/>
                    <a:lstStyle/>
                    <a:p>
                      <a:pPr algn="just"/>
                      <a:r>
                        <a:rPr lang="zh-CN" altLang="en-US" sz="2400" dirty="0">
                          <a:latin typeface="+mn-ea"/>
                          <a:ea typeface="+mn-ea"/>
                        </a:rPr>
                        <a:t>页号</a:t>
                      </a:r>
                    </a:p>
                  </a:txBody>
                  <a:tcPr/>
                </a:tc>
                <a:tc>
                  <a:txBody>
                    <a:bodyPr/>
                    <a:lstStyle/>
                    <a:p>
                      <a:pPr algn="just"/>
                      <a:r>
                        <a:rPr lang="zh-CN" altLang="en-US" sz="2400" dirty="0">
                          <a:latin typeface="+mn-ea"/>
                          <a:ea typeface="+mn-ea"/>
                        </a:rPr>
                        <a:t>偏移量</a:t>
                      </a:r>
                    </a:p>
                  </a:txBody>
                  <a:tcPr/>
                </a:tc>
                <a:extLst>
                  <a:ext uri="{0D108BD9-81ED-4DB2-BD59-A6C34878D82A}">
                    <a16:rowId xmlns:a16="http://schemas.microsoft.com/office/drawing/2014/main" val="10000"/>
                  </a:ext>
                </a:extLst>
              </a:tr>
            </a:tbl>
          </a:graphicData>
        </a:graphic>
      </p:graphicFrame>
      <p:sp>
        <p:nvSpPr>
          <p:cNvPr id="7" name="TextBox 2">
            <a:extLst>
              <a:ext uri="{FF2B5EF4-FFF2-40B4-BE49-F238E27FC236}">
                <a16:creationId xmlns:a16="http://schemas.microsoft.com/office/drawing/2014/main" id="{066B13C4-B482-AC4B-9B5A-34E30C1C6D59}"/>
              </a:ext>
            </a:extLst>
          </p:cNvPr>
          <p:cNvSpPr txBox="1"/>
          <p:nvPr/>
        </p:nvSpPr>
        <p:spPr>
          <a:xfrm>
            <a:off x="3419872" y="5577771"/>
            <a:ext cx="1295400" cy="400110"/>
          </a:xfrm>
          <a:prstGeom prst="rect">
            <a:avLst/>
          </a:prstGeom>
          <a:noFill/>
        </p:spPr>
        <p:txBody>
          <a:bodyPr wrap="square" rtlCol="0">
            <a:spAutoFit/>
          </a:bodyPr>
          <a:lstStyle/>
          <a:p>
            <a:r>
              <a:rPr lang="zh-CN" altLang="en-US" sz="2000" dirty="0">
                <a:latin typeface="+mn-ea"/>
                <a:ea typeface="+mn-ea"/>
              </a:rPr>
              <a:t>分页</a:t>
            </a:r>
          </a:p>
        </p:txBody>
      </p:sp>
      <p:graphicFrame>
        <p:nvGraphicFramePr>
          <p:cNvPr id="8" name="表格 7">
            <a:extLst>
              <a:ext uri="{FF2B5EF4-FFF2-40B4-BE49-F238E27FC236}">
                <a16:creationId xmlns:a16="http://schemas.microsoft.com/office/drawing/2014/main" id="{D957B316-EF10-4044-A8E2-9E554C71F125}"/>
              </a:ext>
            </a:extLst>
          </p:cNvPr>
          <p:cNvGraphicFramePr>
            <a:graphicFrameLocks noGrp="1"/>
          </p:cNvGraphicFramePr>
          <p:nvPr>
            <p:extLst/>
          </p:nvPr>
        </p:nvGraphicFramePr>
        <p:xfrm>
          <a:off x="4125416" y="4677955"/>
          <a:ext cx="4408984" cy="561995"/>
        </p:xfrm>
        <a:graphic>
          <a:graphicData uri="http://schemas.openxmlformats.org/drawingml/2006/table">
            <a:tbl>
              <a:tblPr firstRow="1" bandRow="1">
                <a:tableStyleId>{5C22544A-7EE6-4342-B048-85BDC9FD1C3A}</a:tableStyleId>
              </a:tblPr>
              <a:tblGrid>
                <a:gridCol w="483494">
                  <a:extLst>
                    <a:ext uri="{9D8B030D-6E8A-4147-A177-3AD203B41FA5}">
                      <a16:colId xmlns:a16="http://schemas.microsoft.com/office/drawing/2014/main" val="20000"/>
                    </a:ext>
                  </a:extLst>
                </a:gridCol>
                <a:gridCol w="452610">
                  <a:extLst>
                    <a:ext uri="{9D8B030D-6E8A-4147-A177-3AD203B41FA5}">
                      <a16:colId xmlns:a16="http://schemas.microsoft.com/office/drawing/2014/main" val="20001"/>
                    </a:ext>
                  </a:extLst>
                </a:gridCol>
                <a:gridCol w="1824021">
                  <a:extLst>
                    <a:ext uri="{9D8B030D-6E8A-4147-A177-3AD203B41FA5}">
                      <a16:colId xmlns:a16="http://schemas.microsoft.com/office/drawing/2014/main" val="20002"/>
                    </a:ext>
                  </a:extLst>
                </a:gridCol>
                <a:gridCol w="1648859">
                  <a:extLst>
                    <a:ext uri="{9D8B030D-6E8A-4147-A177-3AD203B41FA5}">
                      <a16:colId xmlns:a16="http://schemas.microsoft.com/office/drawing/2014/main" val="20003"/>
                    </a:ext>
                  </a:extLst>
                </a:gridCol>
              </a:tblGrid>
              <a:tr h="561995">
                <a:tc>
                  <a:txBody>
                    <a:bodyPr/>
                    <a:lstStyle/>
                    <a:p>
                      <a:pPr algn="just"/>
                      <a:r>
                        <a:rPr lang="en-US" altLang="zh-CN" sz="2400" dirty="0">
                          <a:latin typeface="+mn-ea"/>
                          <a:ea typeface="+mn-ea"/>
                          <a:cs typeface="Times New Roman" panose="02020603050405020304" pitchFamily="18" charset="0"/>
                        </a:rPr>
                        <a:t>P</a:t>
                      </a:r>
                      <a:endParaRPr lang="zh-CN" altLang="en-US" sz="2400" dirty="0">
                        <a:latin typeface="+mn-ea"/>
                        <a:ea typeface="+mn-ea"/>
                        <a:cs typeface="Times New Roman" panose="02020603050405020304" pitchFamily="18" charset="0"/>
                      </a:endParaRPr>
                    </a:p>
                  </a:txBody>
                  <a:tcPr/>
                </a:tc>
                <a:tc>
                  <a:txBody>
                    <a:bodyPr/>
                    <a:lstStyle/>
                    <a:p>
                      <a:pPr algn="just"/>
                      <a:r>
                        <a:rPr lang="en-US" altLang="zh-CN" sz="2400" dirty="0">
                          <a:latin typeface="+mn-ea"/>
                          <a:ea typeface="+mn-ea"/>
                          <a:cs typeface="Times New Roman" panose="02020603050405020304" pitchFamily="18" charset="0"/>
                        </a:rPr>
                        <a:t>M</a:t>
                      </a:r>
                      <a:endParaRPr lang="zh-CN" altLang="en-US" sz="2400" dirty="0">
                        <a:latin typeface="+mn-ea"/>
                        <a:ea typeface="+mn-ea"/>
                        <a:cs typeface="Times New Roman" panose="02020603050405020304" pitchFamily="18" charset="0"/>
                      </a:endParaRPr>
                    </a:p>
                  </a:txBody>
                  <a:tcPr/>
                </a:tc>
                <a:tc>
                  <a:txBody>
                    <a:bodyPr/>
                    <a:lstStyle/>
                    <a:p>
                      <a:pPr algn="just"/>
                      <a:r>
                        <a:rPr lang="zh-CN" altLang="en-US" sz="2400" dirty="0">
                          <a:latin typeface="+mn-ea"/>
                          <a:ea typeface="+mn-ea"/>
                          <a:cs typeface="Times New Roman" panose="02020603050405020304" pitchFamily="18" charset="0"/>
                        </a:rPr>
                        <a:t>其它控制位</a:t>
                      </a:r>
                    </a:p>
                  </a:txBody>
                  <a:tcPr/>
                </a:tc>
                <a:tc>
                  <a:txBody>
                    <a:bodyPr/>
                    <a:lstStyle/>
                    <a:p>
                      <a:pPr algn="just"/>
                      <a:r>
                        <a:rPr lang="zh-CN" altLang="en-US" sz="2400" dirty="0">
                          <a:latin typeface="+mn-ea"/>
                          <a:ea typeface="+mn-ea"/>
                          <a:cs typeface="Times New Roman" panose="02020603050405020304" pitchFamily="18" charset="0"/>
                        </a:rPr>
                        <a:t>页框号</a:t>
                      </a:r>
                    </a:p>
                  </a:txBody>
                  <a:tcPr/>
                </a:tc>
                <a:extLst>
                  <a:ext uri="{0D108BD9-81ED-4DB2-BD59-A6C34878D82A}">
                    <a16:rowId xmlns:a16="http://schemas.microsoft.com/office/drawing/2014/main" val="10000"/>
                  </a:ext>
                </a:extLst>
              </a:tr>
            </a:tbl>
          </a:graphicData>
        </a:graphic>
      </p:graphicFrame>
      <p:sp>
        <p:nvSpPr>
          <p:cNvPr id="9" name="TextBox 5">
            <a:extLst>
              <a:ext uri="{FF2B5EF4-FFF2-40B4-BE49-F238E27FC236}">
                <a16:creationId xmlns:a16="http://schemas.microsoft.com/office/drawing/2014/main" id="{7D06B6D8-1C7C-6E4A-8FB3-1608F2D86BA9}"/>
              </a:ext>
            </a:extLst>
          </p:cNvPr>
          <p:cNvSpPr txBox="1"/>
          <p:nvPr/>
        </p:nvSpPr>
        <p:spPr>
          <a:xfrm>
            <a:off x="4111552" y="4339400"/>
            <a:ext cx="1295400" cy="338554"/>
          </a:xfrm>
          <a:prstGeom prst="rect">
            <a:avLst/>
          </a:prstGeom>
          <a:noFill/>
        </p:spPr>
        <p:txBody>
          <a:bodyPr wrap="square" rtlCol="0">
            <a:spAutoFit/>
          </a:bodyPr>
          <a:lstStyle/>
          <a:p>
            <a:r>
              <a:rPr lang="zh-CN" altLang="en-US" sz="1600" dirty="0">
                <a:latin typeface="+mn-ea"/>
                <a:ea typeface="+mn-ea"/>
              </a:rPr>
              <a:t>页表项</a:t>
            </a:r>
          </a:p>
        </p:txBody>
      </p:sp>
      <p:sp>
        <p:nvSpPr>
          <p:cNvPr id="10" name="TextBox 17">
            <a:extLst>
              <a:ext uri="{FF2B5EF4-FFF2-40B4-BE49-F238E27FC236}">
                <a16:creationId xmlns:a16="http://schemas.microsoft.com/office/drawing/2014/main" id="{F9B3F0A3-8691-534D-B4C8-29A2BB042BB0}"/>
              </a:ext>
            </a:extLst>
          </p:cNvPr>
          <p:cNvSpPr txBox="1"/>
          <p:nvPr/>
        </p:nvSpPr>
        <p:spPr>
          <a:xfrm>
            <a:off x="870232" y="4292045"/>
            <a:ext cx="1295400" cy="338554"/>
          </a:xfrm>
          <a:prstGeom prst="rect">
            <a:avLst/>
          </a:prstGeom>
          <a:noFill/>
        </p:spPr>
        <p:txBody>
          <a:bodyPr wrap="square" rtlCol="0">
            <a:spAutoFit/>
          </a:bodyPr>
          <a:lstStyle/>
          <a:p>
            <a:r>
              <a:rPr lang="zh-CN" altLang="en-US" sz="1600" dirty="0">
                <a:latin typeface="+mn-ea"/>
                <a:ea typeface="+mn-ea"/>
              </a:rPr>
              <a:t>虚拟地址</a:t>
            </a:r>
          </a:p>
        </p:txBody>
      </p:sp>
    </p:spTree>
    <p:extLst>
      <p:ext uri="{BB962C8B-B14F-4D97-AF65-F5344CB8AC3E}">
        <p14:creationId xmlns:p14="http://schemas.microsoft.com/office/powerpoint/2010/main" val="127465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80818-03EE-694F-BC34-7AD80EC3C57D}"/>
              </a:ext>
            </a:extLst>
          </p:cNvPr>
          <p:cNvSpPr>
            <a:spLocks noGrp="1"/>
          </p:cNvSpPr>
          <p:nvPr>
            <p:ph type="title"/>
          </p:nvPr>
        </p:nvSpPr>
        <p:spPr/>
        <p:txBody>
          <a:bodyPr/>
          <a:lstStyle/>
          <a:p>
            <a:r>
              <a:rPr kumimoji="1" lang="en-US" altLang="zh-CN" dirty="0"/>
              <a:t>3.6.2</a:t>
            </a:r>
            <a:r>
              <a:rPr kumimoji="1" lang="zh-CN" altLang="en-US" dirty="0"/>
              <a:t> 分页</a:t>
            </a:r>
          </a:p>
        </p:txBody>
      </p:sp>
      <p:grpSp>
        <p:nvGrpSpPr>
          <p:cNvPr id="3" name="组合 2">
            <a:extLst>
              <a:ext uri="{FF2B5EF4-FFF2-40B4-BE49-F238E27FC236}">
                <a16:creationId xmlns:a16="http://schemas.microsoft.com/office/drawing/2014/main" id="{1F0C0A5F-2947-3E4B-8997-6C78B5CEA396}"/>
              </a:ext>
            </a:extLst>
          </p:cNvPr>
          <p:cNvGrpSpPr/>
          <p:nvPr/>
        </p:nvGrpSpPr>
        <p:grpSpPr>
          <a:xfrm>
            <a:off x="692097" y="2747461"/>
            <a:ext cx="8178770" cy="4146164"/>
            <a:chOff x="701458" y="1111381"/>
            <a:chExt cx="8178770" cy="4982336"/>
          </a:xfrm>
        </p:grpSpPr>
        <p:pic>
          <p:nvPicPr>
            <p:cNvPr id="4" name="Picture 4" descr="f2.pdf">
              <a:extLst>
                <a:ext uri="{FF2B5EF4-FFF2-40B4-BE49-F238E27FC236}">
                  <a16:creationId xmlns:a16="http://schemas.microsoft.com/office/drawing/2014/main" id="{05B89021-0289-5B48-9AFA-35B379925E45}"/>
                </a:ext>
              </a:extLst>
            </p:cNvPr>
            <p:cNvPicPr>
              <a:picLocks noChangeAspect="1"/>
            </p:cNvPicPr>
            <p:nvPr/>
          </p:nvPicPr>
          <p:blipFill rotWithShape="1">
            <a:blip r:embed="rId2"/>
            <a:srcRect l="8186" t="11551" r="3461" b="15799"/>
            <a:stretch/>
          </p:blipFill>
          <p:spPr>
            <a:xfrm>
              <a:off x="701458" y="1111381"/>
              <a:ext cx="7841421" cy="4982336"/>
            </a:xfrm>
            <a:prstGeom prst="rect">
              <a:avLst/>
            </a:prstGeom>
          </p:spPr>
        </p:pic>
        <p:sp>
          <p:nvSpPr>
            <p:cNvPr id="5" name="文本框 4">
              <a:extLst>
                <a:ext uri="{FF2B5EF4-FFF2-40B4-BE49-F238E27FC236}">
                  <a16:creationId xmlns:a16="http://schemas.microsoft.com/office/drawing/2014/main" id="{55CDE484-FCCF-984C-9965-C02423579309}"/>
                </a:ext>
              </a:extLst>
            </p:cNvPr>
            <p:cNvSpPr txBox="1"/>
            <p:nvPr/>
          </p:nvSpPr>
          <p:spPr>
            <a:xfrm>
              <a:off x="838200" y="1305524"/>
              <a:ext cx="1440160" cy="338554"/>
            </a:xfrm>
            <a:prstGeom prst="rect">
              <a:avLst/>
            </a:prstGeom>
            <a:solidFill>
              <a:schemeClr val="bg1"/>
            </a:solidFill>
          </p:spPr>
          <p:txBody>
            <a:bodyPr wrap="square" rtlCol="0">
              <a:spAutoFit/>
            </a:bodyPr>
            <a:lstStyle/>
            <a:p>
              <a:r>
                <a:rPr kumimoji="1" lang="zh-CN" altLang="en-US" sz="1600" dirty="0">
                  <a:latin typeface="+mn-ea"/>
                  <a:ea typeface="+mn-ea"/>
                </a:rPr>
                <a:t>虚拟地址</a:t>
              </a:r>
            </a:p>
          </p:txBody>
        </p:sp>
        <p:sp>
          <p:nvSpPr>
            <p:cNvPr id="6" name="文本框 5">
              <a:extLst>
                <a:ext uri="{FF2B5EF4-FFF2-40B4-BE49-F238E27FC236}">
                  <a16:creationId xmlns:a16="http://schemas.microsoft.com/office/drawing/2014/main" id="{1B83CCF9-9549-CE4C-BD52-182EA54C1311}"/>
                </a:ext>
              </a:extLst>
            </p:cNvPr>
            <p:cNvSpPr txBox="1"/>
            <p:nvPr/>
          </p:nvSpPr>
          <p:spPr>
            <a:xfrm>
              <a:off x="4407073" y="1360329"/>
              <a:ext cx="1179535" cy="338554"/>
            </a:xfrm>
            <a:prstGeom prst="rect">
              <a:avLst/>
            </a:prstGeom>
            <a:solidFill>
              <a:schemeClr val="bg1"/>
            </a:solidFill>
          </p:spPr>
          <p:txBody>
            <a:bodyPr wrap="square" rtlCol="0">
              <a:spAutoFit/>
            </a:bodyPr>
            <a:lstStyle/>
            <a:p>
              <a:r>
                <a:rPr kumimoji="1" lang="zh-CN" altLang="en-US" sz="1600" dirty="0">
                  <a:latin typeface="+mn-ea"/>
                </a:rPr>
                <a:t>物理</a:t>
              </a:r>
              <a:r>
                <a:rPr kumimoji="1" lang="zh-CN" altLang="en-US" sz="1600" dirty="0">
                  <a:latin typeface="+mn-ea"/>
                  <a:ea typeface="+mn-ea"/>
                </a:rPr>
                <a:t>地址</a:t>
              </a:r>
            </a:p>
          </p:txBody>
        </p:sp>
        <p:sp>
          <p:nvSpPr>
            <p:cNvPr id="7" name="文本框 6">
              <a:extLst>
                <a:ext uri="{FF2B5EF4-FFF2-40B4-BE49-F238E27FC236}">
                  <a16:creationId xmlns:a16="http://schemas.microsoft.com/office/drawing/2014/main" id="{80A29149-7DEF-C245-A52B-C098A608C94C}"/>
                </a:ext>
              </a:extLst>
            </p:cNvPr>
            <p:cNvSpPr txBox="1"/>
            <p:nvPr/>
          </p:nvSpPr>
          <p:spPr>
            <a:xfrm>
              <a:off x="1015651" y="5516357"/>
              <a:ext cx="1440160" cy="338554"/>
            </a:xfrm>
            <a:prstGeom prst="rect">
              <a:avLst/>
            </a:prstGeom>
            <a:solidFill>
              <a:schemeClr val="bg1"/>
            </a:solidFill>
          </p:spPr>
          <p:txBody>
            <a:bodyPr wrap="square" rtlCol="0">
              <a:spAutoFit/>
            </a:bodyPr>
            <a:lstStyle/>
            <a:p>
              <a:r>
                <a:rPr kumimoji="1" lang="zh-CN" altLang="en-US" sz="1600" dirty="0">
                  <a:latin typeface="+mn-ea"/>
                  <a:ea typeface="+mn-ea"/>
                </a:rPr>
                <a:t>程序</a:t>
              </a:r>
            </a:p>
          </p:txBody>
        </p:sp>
        <p:sp>
          <p:nvSpPr>
            <p:cNvPr id="8" name="文本框 7">
              <a:extLst>
                <a:ext uri="{FF2B5EF4-FFF2-40B4-BE49-F238E27FC236}">
                  <a16:creationId xmlns:a16="http://schemas.microsoft.com/office/drawing/2014/main" id="{57AE49AB-9162-6947-86F2-18140A688CE6}"/>
                </a:ext>
              </a:extLst>
            </p:cNvPr>
            <p:cNvSpPr txBox="1"/>
            <p:nvPr/>
          </p:nvSpPr>
          <p:spPr>
            <a:xfrm>
              <a:off x="3555503" y="5516357"/>
              <a:ext cx="1728192" cy="369332"/>
            </a:xfrm>
            <a:prstGeom prst="rect">
              <a:avLst/>
            </a:prstGeom>
            <a:solidFill>
              <a:schemeClr val="bg1"/>
            </a:solidFill>
          </p:spPr>
          <p:txBody>
            <a:bodyPr wrap="square" rtlCol="0">
              <a:spAutoFit/>
            </a:bodyPr>
            <a:lstStyle/>
            <a:p>
              <a:r>
                <a:rPr kumimoji="1" lang="zh-CN" altLang="en-US" sz="1800" dirty="0">
                  <a:latin typeface="+mn-ea"/>
                  <a:ea typeface="+mn-ea"/>
                </a:rPr>
                <a:t>  分页机制</a:t>
              </a:r>
            </a:p>
          </p:txBody>
        </p:sp>
        <p:sp>
          <p:nvSpPr>
            <p:cNvPr id="9" name="文本框 8">
              <a:extLst>
                <a:ext uri="{FF2B5EF4-FFF2-40B4-BE49-F238E27FC236}">
                  <a16:creationId xmlns:a16="http://schemas.microsoft.com/office/drawing/2014/main" id="{35B5718E-A6EE-1B42-9091-D1EA4D0099D2}"/>
                </a:ext>
              </a:extLst>
            </p:cNvPr>
            <p:cNvSpPr txBox="1"/>
            <p:nvPr/>
          </p:nvSpPr>
          <p:spPr>
            <a:xfrm>
              <a:off x="6814687" y="5516357"/>
              <a:ext cx="1728192" cy="369332"/>
            </a:xfrm>
            <a:prstGeom prst="rect">
              <a:avLst/>
            </a:prstGeom>
            <a:solidFill>
              <a:schemeClr val="bg1"/>
            </a:solidFill>
          </p:spPr>
          <p:txBody>
            <a:bodyPr wrap="square" rtlCol="0">
              <a:spAutoFit/>
            </a:bodyPr>
            <a:lstStyle/>
            <a:p>
              <a:r>
                <a:rPr kumimoji="1" lang="zh-CN" altLang="en-US" sz="1800" dirty="0">
                  <a:latin typeface="+mn-ea"/>
                  <a:ea typeface="+mn-ea"/>
                </a:rPr>
                <a:t>  内存</a:t>
              </a:r>
            </a:p>
          </p:txBody>
        </p:sp>
        <p:sp>
          <p:nvSpPr>
            <p:cNvPr id="10" name="文本框 9">
              <a:extLst>
                <a:ext uri="{FF2B5EF4-FFF2-40B4-BE49-F238E27FC236}">
                  <a16:creationId xmlns:a16="http://schemas.microsoft.com/office/drawing/2014/main" id="{59F8D02A-EDE2-A949-8169-675E45B6C283}"/>
                </a:ext>
              </a:extLst>
            </p:cNvPr>
            <p:cNvSpPr txBox="1"/>
            <p:nvPr/>
          </p:nvSpPr>
          <p:spPr>
            <a:xfrm>
              <a:off x="2878053" y="2339447"/>
              <a:ext cx="1179535" cy="338554"/>
            </a:xfrm>
            <a:prstGeom prst="rect">
              <a:avLst/>
            </a:prstGeom>
            <a:solidFill>
              <a:schemeClr val="bg1"/>
            </a:solidFill>
          </p:spPr>
          <p:txBody>
            <a:bodyPr wrap="square" rtlCol="0">
              <a:spAutoFit/>
            </a:bodyPr>
            <a:lstStyle/>
            <a:p>
              <a:r>
                <a:rPr kumimoji="1" lang="zh-CN" altLang="en-US" sz="1600" dirty="0">
                  <a:latin typeface="+mn-ea"/>
                </a:rPr>
                <a:t>寄存器</a:t>
              </a:r>
              <a:endParaRPr kumimoji="1" lang="zh-CN" altLang="en-US" sz="1600" dirty="0">
                <a:latin typeface="+mn-ea"/>
                <a:ea typeface="+mn-ea"/>
              </a:endParaRPr>
            </a:p>
          </p:txBody>
        </p:sp>
        <p:sp>
          <p:nvSpPr>
            <p:cNvPr id="11" name="文本框 10">
              <a:extLst>
                <a:ext uri="{FF2B5EF4-FFF2-40B4-BE49-F238E27FC236}">
                  <a16:creationId xmlns:a16="http://schemas.microsoft.com/office/drawing/2014/main" id="{2F4BBE39-35D7-6144-826B-A9949762DBDE}"/>
                </a:ext>
              </a:extLst>
            </p:cNvPr>
            <p:cNvSpPr txBox="1"/>
            <p:nvPr/>
          </p:nvSpPr>
          <p:spPr>
            <a:xfrm>
              <a:off x="3992669" y="3073694"/>
              <a:ext cx="1179535" cy="338554"/>
            </a:xfrm>
            <a:prstGeom prst="rect">
              <a:avLst/>
            </a:prstGeom>
            <a:solidFill>
              <a:schemeClr val="bg1"/>
            </a:solidFill>
          </p:spPr>
          <p:txBody>
            <a:bodyPr wrap="square" rtlCol="0">
              <a:spAutoFit/>
            </a:bodyPr>
            <a:lstStyle/>
            <a:p>
              <a:r>
                <a:rPr kumimoji="1" lang="zh-CN" altLang="en-US" sz="1600" dirty="0">
                  <a:latin typeface="+mn-ea"/>
                </a:rPr>
                <a:t>页表</a:t>
              </a:r>
              <a:endParaRPr kumimoji="1" lang="zh-CN" altLang="en-US" sz="1600" dirty="0">
                <a:latin typeface="+mn-ea"/>
                <a:ea typeface="+mn-ea"/>
              </a:endParaRPr>
            </a:p>
          </p:txBody>
        </p:sp>
        <p:sp>
          <p:nvSpPr>
            <p:cNvPr id="12" name="文本框 11">
              <a:extLst>
                <a:ext uri="{FF2B5EF4-FFF2-40B4-BE49-F238E27FC236}">
                  <a16:creationId xmlns:a16="http://schemas.microsoft.com/office/drawing/2014/main" id="{353E5890-CC3B-EA48-83A3-AA4D4BF49ADA}"/>
                </a:ext>
              </a:extLst>
            </p:cNvPr>
            <p:cNvSpPr txBox="1"/>
            <p:nvPr/>
          </p:nvSpPr>
          <p:spPr>
            <a:xfrm>
              <a:off x="8036626" y="3559739"/>
              <a:ext cx="843602" cy="338554"/>
            </a:xfrm>
            <a:prstGeom prst="rect">
              <a:avLst/>
            </a:prstGeom>
            <a:solidFill>
              <a:schemeClr val="bg1"/>
            </a:solidFill>
          </p:spPr>
          <p:txBody>
            <a:bodyPr wrap="square" rtlCol="0">
              <a:spAutoFit/>
            </a:bodyPr>
            <a:lstStyle/>
            <a:p>
              <a:r>
                <a:rPr kumimoji="1" lang="zh-CN" altLang="en-US" sz="1600" dirty="0">
                  <a:latin typeface="+mn-ea"/>
                </a:rPr>
                <a:t>页框</a:t>
              </a:r>
              <a:endParaRPr kumimoji="1" lang="zh-CN" altLang="en-US" sz="1600" dirty="0">
                <a:latin typeface="+mn-ea"/>
                <a:ea typeface="+mn-ea"/>
              </a:endParaRPr>
            </a:p>
          </p:txBody>
        </p:sp>
        <p:sp>
          <p:nvSpPr>
            <p:cNvPr id="13" name="文本框 12">
              <a:extLst>
                <a:ext uri="{FF2B5EF4-FFF2-40B4-BE49-F238E27FC236}">
                  <a16:creationId xmlns:a16="http://schemas.microsoft.com/office/drawing/2014/main" id="{B3CAFCEF-3457-C04E-A81F-A7DFADCA3D59}"/>
                </a:ext>
              </a:extLst>
            </p:cNvPr>
            <p:cNvSpPr txBox="1"/>
            <p:nvPr/>
          </p:nvSpPr>
          <p:spPr>
            <a:xfrm>
              <a:off x="1230682" y="2678001"/>
              <a:ext cx="963739" cy="307777"/>
            </a:xfrm>
            <a:prstGeom prst="rect">
              <a:avLst/>
            </a:prstGeom>
            <a:solidFill>
              <a:schemeClr val="bg1"/>
            </a:solidFill>
          </p:spPr>
          <p:txBody>
            <a:bodyPr wrap="square" rtlCol="0">
              <a:spAutoFit/>
            </a:bodyPr>
            <a:lstStyle/>
            <a:p>
              <a:r>
                <a:rPr kumimoji="1" lang="en-US" altLang="zh-CN" sz="1400" i="1" dirty="0">
                  <a:latin typeface="+mn-ea"/>
                </a:rPr>
                <a:t>n</a:t>
              </a:r>
              <a:r>
                <a:rPr kumimoji="1" lang="en-US" altLang="zh-CN" sz="1400" dirty="0">
                  <a:latin typeface="+mn-ea"/>
                </a:rPr>
                <a:t> </a:t>
              </a:r>
              <a:r>
                <a:rPr kumimoji="1" lang="zh-CN" altLang="en-US" sz="1400" dirty="0">
                  <a:latin typeface="+mn-ea"/>
                </a:rPr>
                <a:t>位</a:t>
              </a:r>
              <a:endParaRPr kumimoji="1" lang="zh-CN" altLang="en-US" sz="1400" dirty="0">
                <a:latin typeface="+mn-ea"/>
                <a:ea typeface="+mn-ea"/>
              </a:endParaRPr>
            </a:p>
          </p:txBody>
        </p:sp>
        <p:sp>
          <p:nvSpPr>
            <p:cNvPr id="14" name="文本框 13">
              <a:extLst>
                <a:ext uri="{FF2B5EF4-FFF2-40B4-BE49-F238E27FC236}">
                  <a16:creationId xmlns:a16="http://schemas.microsoft.com/office/drawing/2014/main" id="{0AEA9AAA-309D-BD4F-975E-90CEC7B9D24A}"/>
                </a:ext>
              </a:extLst>
            </p:cNvPr>
            <p:cNvSpPr txBox="1"/>
            <p:nvPr/>
          </p:nvSpPr>
          <p:spPr>
            <a:xfrm>
              <a:off x="5283695" y="3258359"/>
              <a:ext cx="891637" cy="307777"/>
            </a:xfrm>
            <a:prstGeom prst="rect">
              <a:avLst/>
            </a:prstGeom>
            <a:solidFill>
              <a:schemeClr val="bg1"/>
            </a:solidFill>
          </p:spPr>
          <p:txBody>
            <a:bodyPr wrap="square" rtlCol="0">
              <a:spAutoFit/>
            </a:bodyPr>
            <a:lstStyle/>
            <a:p>
              <a:r>
                <a:rPr kumimoji="1" lang="en-US" altLang="zh-CN" sz="1400" i="1" dirty="0">
                  <a:latin typeface="+mn-ea"/>
                </a:rPr>
                <a:t>m</a:t>
              </a:r>
              <a:r>
                <a:rPr kumimoji="1" lang="en-US" altLang="zh-CN" sz="1400" dirty="0">
                  <a:latin typeface="+mn-ea"/>
                </a:rPr>
                <a:t> </a:t>
              </a:r>
              <a:r>
                <a:rPr kumimoji="1" lang="zh-CN" altLang="en-US" sz="1400" dirty="0">
                  <a:latin typeface="+mn-ea"/>
                </a:rPr>
                <a:t>位</a:t>
              </a:r>
              <a:endParaRPr kumimoji="1" lang="zh-CN" altLang="en-US" sz="1400" dirty="0">
                <a:latin typeface="+mn-ea"/>
                <a:ea typeface="+mn-ea"/>
              </a:endParaRPr>
            </a:p>
          </p:txBody>
        </p:sp>
        <p:sp>
          <p:nvSpPr>
            <p:cNvPr id="15" name="文本框 14">
              <a:extLst>
                <a:ext uri="{FF2B5EF4-FFF2-40B4-BE49-F238E27FC236}">
                  <a16:creationId xmlns:a16="http://schemas.microsoft.com/office/drawing/2014/main" id="{9D15C1CD-EFB6-B540-8679-CB7A972047F2}"/>
                </a:ext>
              </a:extLst>
            </p:cNvPr>
            <p:cNvSpPr txBox="1"/>
            <p:nvPr/>
          </p:nvSpPr>
          <p:spPr>
            <a:xfrm>
              <a:off x="2878052" y="2640653"/>
              <a:ext cx="1003126" cy="276999"/>
            </a:xfrm>
            <a:prstGeom prst="rect">
              <a:avLst/>
            </a:prstGeom>
            <a:solidFill>
              <a:schemeClr val="bg2">
                <a:lumMod val="90000"/>
              </a:schemeClr>
            </a:solidFill>
            <a:ln>
              <a:solidFill>
                <a:schemeClr val="tx1"/>
              </a:solidFill>
            </a:ln>
          </p:spPr>
          <p:txBody>
            <a:bodyPr wrap="square" rtlCol="0">
              <a:spAutoFit/>
            </a:bodyPr>
            <a:lstStyle/>
            <a:p>
              <a:r>
                <a:rPr kumimoji="1" lang="zh-CN" altLang="en-US" sz="1200" dirty="0">
                  <a:latin typeface="+mn-ea"/>
                  <a:ea typeface="+mn-ea"/>
                </a:rPr>
                <a:t>页表指针</a:t>
              </a:r>
            </a:p>
          </p:txBody>
        </p:sp>
      </p:grpSp>
      <p:sp>
        <p:nvSpPr>
          <p:cNvPr id="18" name="内容占位符 2">
            <a:extLst>
              <a:ext uri="{FF2B5EF4-FFF2-40B4-BE49-F238E27FC236}">
                <a16:creationId xmlns:a16="http://schemas.microsoft.com/office/drawing/2014/main" id="{0B594ECC-189B-3743-984F-649DEE7C52E9}"/>
              </a:ext>
            </a:extLst>
          </p:cNvPr>
          <p:cNvSpPr>
            <a:spLocks noGrp="1"/>
          </p:cNvSpPr>
          <p:nvPr>
            <p:ph idx="1"/>
          </p:nvPr>
        </p:nvSpPr>
        <p:spPr>
          <a:xfrm>
            <a:off x="1" y="745081"/>
            <a:ext cx="9144000" cy="2009993"/>
          </a:xfrm>
          <a:solidFill>
            <a:schemeClr val="accent2">
              <a:lumMod val="40000"/>
              <a:lumOff val="60000"/>
            </a:schemeClr>
          </a:solidFill>
        </p:spPr>
        <p:txBody>
          <a:bodyPr/>
          <a:lstStyle/>
          <a:p>
            <a:r>
              <a:rPr kumimoji="1" lang="zh-CN" altLang="en-US" sz="2400" b="0" dirty="0"/>
              <a:t>分页系统中的地址转换</a:t>
            </a:r>
            <a:endParaRPr kumimoji="1" lang="en-US" altLang="zh-CN" sz="2400" b="0" dirty="0"/>
          </a:p>
          <a:p>
            <a:pPr lvl="1">
              <a:spcBef>
                <a:spcPts val="200"/>
              </a:spcBef>
            </a:pPr>
            <a:r>
              <a:rPr kumimoji="1" lang="zh-CN" altLang="en-US" sz="2000" dirty="0">
                <a:latin typeface="+mn-ea"/>
                <a:ea typeface="+mn-ea"/>
              </a:rPr>
              <a:t>页表位于内存</a:t>
            </a:r>
            <a:endParaRPr kumimoji="1" lang="en-US" altLang="zh-CN" sz="2000" dirty="0">
              <a:latin typeface="+mn-ea"/>
              <a:ea typeface="+mn-ea"/>
            </a:endParaRPr>
          </a:p>
          <a:p>
            <a:pPr lvl="1">
              <a:spcBef>
                <a:spcPts val="200"/>
              </a:spcBef>
            </a:pPr>
            <a:r>
              <a:rPr kumimoji="1" lang="zh-CN" altLang="en-US" sz="2000" dirty="0">
                <a:latin typeface="+mn-ea"/>
                <a:ea typeface="+mn-ea"/>
              </a:rPr>
              <a:t>进程运行时，一个寄存器保存页表的起始地址</a:t>
            </a:r>
            <a:endParaRPr kumimoji="1" lang="en-US" altLang="zh-CN" sz="2000" dirty="0">
              <a:latin typeface="+mn-ea"/>
              <a:ea typeface="+mn-ea"/>
            </a:endParaRPr>
          </a:p>
          <a:p>
            <a:pPr lvl="1">
              <a:spcBef>
                <a:spcPts val="200"/>
              </a:spcBef>
            </a:pPr>
            <a:r>
              <a:rPr kumimoji="1" lang="zh-CN" altLang="en-US" sz="2000" dirty="0">
                <a:latin typeface="+mn-ea"/>
                <a:ea typeface="+mn-ea"/>
              </a:rPr>
              <a:t>虚拟地址的页号用于检索页表，查找对应页框号</a:t>
            </a:r>
            <a:endParaRPr kumimoji="1" lang="en-US" altLang="zh-CN" sz="2000" dirty="0">
              <a:latin typeface="+mn-ea"/>
              <a:ea typeface="+mn-ea"/>
            </a:endParaRPr>
          </a:p>
          <a:p>
            <a:pPr lvl="1">
              <a:spcBef>
                <a:spcPts val="200"/>
              </a:spcBef>
            </a:pPr>
            <a:r>
              <a:rPr kumimoji="1" lang="zh-CN" altLang="en-US" sz="2000" dirty="0">
                <a:latin typeface="+mn-ea"/>
                <a:ea typeface="+mn-ea"/>
              </a:rPr>
              <a:t>页框号与虚拟地址的偏移量结合起来形成物理地址</a:t>
            </a:r>
          </a:p>
        </p:txBody>
      </p:sp>
    </p:spTree>
    <p:extLst>
      <p:ext uri="{BB962C8B-B14F-4D97-AF65-F5344CB8AC3E}">
        <p14:creationId xmlns:p14="http://schemas.microsoft.com/office/powerpoint/2010/main" val="39584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E5CCB6-CF94-8B47-B663-D00B33D6C092}"/>
              </a:ext>
            </a:extLst>
          </p:cNvPr>
          <p:cNvSpPr>
            <a:spLocks noGrp="1"/>
          </p:cNvSpPr>
          <p:nvPr>
            <p:ph idx="1"/>
          </p:nvPr>
        </p:nvSpPr>
        <p:spPr>
          <a:xfrm>
            <a:off x="251520" y="792163"/>
            <a:ext cx="8640960" cy="2520280"/>
          </a:xfrm>
          <a:solidFill>
            <a:schemeClr val="accent2">
              <a:lumMod val="40000"/>
              <a:lumOff val="60000"/>
            </a:schemeClr>
          </a:solidFill>
        </p:spPr>
        <p:txBody>
          <a:bodyPr/>
          <a:lstStyle/>
          <a:p>
            <a:r>
              <a:rPr lang="zh-CN" altLang="en-US" b="0" dirty="0">
                <a:latin typeface="+mn-ea"/>
              </a:rPr>
              <a:t>虚存分页系统地址转换示例</a:t>
            </a:r>
            <a:endParaRPr lang="en-US" altLang="zh-CN" b="0" dirty="0">
              <a:latin typeface="+mn-ea"/>
            </a:endParaRPr>
          </a:p>
          <a:p>
            <a:pPr>
              <a:spcAft>
                <a:spcPct val="20000"/>
              </a:spcAft>
              <a:buNone/>
            </a:pPr>
            <a:r>
              <a:rPr lang="zh-CN" altLang="zh-CN" b="0" dirty="0">
                <a:latin typeface="+mn-ea"/>
              </a:rPr>
              <a:t>   </a:t>
            </a:r>
            <a:r>
              <a:rPr lang="zh-CN" altLang="zh-CN" sz="2400" b="0" dirty="0">
                <a:latin typeface="+mn-ea"/>
              </a:rPr>
              <a:t>某虚拟存储器的用户编程空间共32个页面，每页为1KB，内存为16KB。假定某时刻一用户页表中已调入内存的页面对应的物理块号如下表：</a:t>
            </a:r>
            <a:endParaRPr lang="zh-CN" altLang="en-US" sz="2400" b="0" dirty="0">
              <a:latin typeface="+mn-ea"/>
            </a:endParaRPr>
          </a:p>
          <a:p>
            <a:endParaRPr kumimoji="1" lang="zh-CN" altLang="en-US" dirty="0">
              <a:latin typeface="+mn-ea"/>
            </a:endParaRPr>
          </a:p>
        </p:txBody>
      </p:sp>
      <p:graphicFrame>
        <p:nvGraphicFramePr>
          <p:cNvPr id="4" name="Group 67">
            <a:extLst>
              <a:ext uri="{FF2B5EF4-FFF2-40B4-BE49-F238E27FC236}">
                <a16:creationId xmlns:a16="http://schemas.microsoft.com/office/drawing/2014/main" id="{CF2C0C3C-BEF5-AC42-BAD0-3F1783AFD57F}"/>
              </a:ext>
            </a:extLst>
          </p:cNvPr>
          <p:cNvGraphicFramePr>
            <a:graphicFrameLocks noGrp="1"/>
          </p:cNvGraphicFramePr>
          <p:nvPr>
            <p:extLst>
              <p:ext uri="{D42A27DB-BD31-4B8C-83A1-F6EECF244321}">
                <p14:modId xmlns:p14="http://schemas.microsoft.com/office/powerpoint/2010/main" val="4283964320"/>
              </p:ext>
            </p:extLst>
          </p:nvPr>
        </p:nvGraphicFramePr>
        <p:xfrm>
          <a:off x="838200" y="3591272"/>
          <a:ext cx="3529013" cy="2286000"/>
        </p:xfrm>
        <a:graphic>
          <a:graphicData uri="http://schemas.openxmlformats.org/drawingml/2006/table">
            <a:tbl>
              <a:tblPr/>
              <a:tblGrid>
                <a:gridCol w="1660525">
                  <a:extLst>
                    <a:ext uri="{9D8B030D-6E8A-4147-A177-3AD203B41FA5}">
                      <a16:colId xmlns:a16="http://schemas.microsoft.com/office/drawing/2014/main" val="20000"/>
                    </a:ext>
                  </a:extLst>
                </a:gridCol>
                <a:gridCol w="1868488">
                  <a:extLst>
                    <a:ext uri="{9D8B030D-6E8A-4147-A177-3AD203B41FA5}">
                      <a16:colId xmlns:a16="http://schemas.microsoft.com/office/drawing/2014/main" val="20001"/>
                    </a:ext>
                  </a:extLst>
                </a:gridCol>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Arial" charset="0"/>
                          <a:ea typeface="宋体" charset="-122"/>
                          <a:cs typeface="Times New Roman" pitchFamily="18" charset="0"/>
                        </a:rPr>
                        <a:t>页号</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Arial" charset="0"/>
                          <a:ea typeface="宋体" charset="-122"/>
                          <a:cs typeface="Times New Roman" pitchFamily="18" charset="0"/>
                        </a:rPr>
                        <a:t>物理块号</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charset="-122"/>
                          <a:cs typeface="Times New Roman" pitchFamily="18" charset="0"/>
                        </a:rPr>
                        <a:t>0</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charset="-122"/>
                          <a:cs typeface="Times New Roman" pitchFamily="18" charset="0"/>
                        </a:rPr>
                        <a:t>5</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charset="-122"/>
                          <a:cs typeface="Times New Roman" pitchFamily="18" charset="0"/>
                        </a:rPr>
                        <a:t>1</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charset="-122"/>
                          <a:cs typeface="Times New Roman" pitchFamily="18" charset="0"/>
                        </a:rPr>
                        <a:t>10</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charset="-122"/>
                          <a:cs typeface="Times New Roman" pitchFamily="18" charset="0"/>
                        </a:rPr>
                        <a:t>2</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charset="-122"/>
                          <a:cs typeface="Times New Roman" pitchFamily="18" charset="0"/>
                        </a:rPr>
                        <a:t>4</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charset="-122"/>
                          <a:cs typeface="Times New Roman" pitchFamily="18" charset="0"/>
                        </a:rPr>
                        <a:t>3</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charset="-122"/>
                          <a:cs typeface="Times New Roman" pitchFamily="18" charset="0"/>
                        </a:rPr>
                        <a:t>7</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33E299F9-D03F-B34B-806D-B0198DD6085B}"/>
              </a:ext>
            </a:extLst>
          </p:cNvPr>
          <p:cNvSpPr txBox="1"/>
          <p:nvPr/>
        </p:nvSpPr>
        <p:spPr>
          <a:xfrm>
            <a:off x="5187528" y="3638649"/>
            <a:ext cx="3635425" cy="1077218"/>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auto">
              <a:spcBef>
                <a:spcPts val="0"/>
              </a:spcBef>
              <a:spcAft>
                <a:spcPts val="0"/>
              </a:spcAft>
              <a:defRPr/>
            </a:pPr>
            <a:r>
              <a:rPr kumimoji="0" lang="zh-CN" altLang="en-US" sz="3200" dirty="0">
                <a:ln w="11430"/>
                <a:latin typeface="+mn-lt"/>
                <a:ea typeface="+mn-ea"/>
              </a:rPr>
              <a:t>则逻辑地址</a:t>
            </a:r>
            <a:r>
              <a:rPr kumimoji="0" lang="en-US" altLang="zh-CN" sz="3200" dirty="0">
                <a:ln w="11430"/>
                <a:latin typeface="+mn-lt"/>
                <a:ea typeface="+mn-ea"/>
              </a:rPr>
              <a:t>0A5C</a:t>
            </a:r>
            <a:r>
              <a:rPr kumimoji="0" lang="zh-CN" altLang="en-US" sz="3200" dirty="0">
                <a:ln w="11430"/>
                <a:latin typeface="+mn-lt"/>
                <a:ea typeface="+mn-ea"/>
              </a:rPr>
              <a:t>对应的物理地址为 ？</a:t>
            </a:r>
            <a:endParaRPr kumimoji="0" lang="en-US" altLang="zh-CN" sz="3200" dirty="0">
              <a:ln w="11430"/>
              <a:latin typeface="+mn-lt"/>
              <a:ea typeface="+mn-ea"/>
            </a:endParaRPr>
          </a:p>
        </p:txBody>
      </p:sp>
      <p:sp>
        <p:nvSpPr>
          <p:cNvPr id="6" name="标题 1">
            <a:extLst>
              <a:ext uri="{FF2B5EF4-FFF2-40B4-BE49-F238E27FC236}">
                <a16:creationId xmlns:a16="http://schemas.microsoft.com/office/drawing/2014/main" id="{5C7BF186-8C29-AC44-B314-9988D9482B4C}"/>
              </a:ext>
            </a:extLst>
          </p:cNvPr>
          <p:cNvSpPr>
            <a:spLocks noGrp="1"/>
          </p:cNvSpPr>
          <p:nvPr>
            <p:ph type="title"/>
          </p:nvPr>
        </p:nvSpPr>
        <p:spPr/>
        <p:txBody>
          <a:bodyPr/>
          <a:lstStyle/>
          <a:p>
            <a:r>
              <a:rPr kumimoji="1" lang="en-US" altLang="zh-CN" dirty="0"/>
              <a:t>3.6.2</a:t>
            </a:r>
            <a:r>
              <a:rPr kumimoji="1" lang="zh-CN" altLang="en-US" dirty="0"/>
              <a:t> 分页</a:t>
            </a:r>
          </a:p>
        </p:txBody>
      </p:sp>
    </p:spTree>
    <p:extLst>
      <p:ext uri="{BB962C8B-B14F-4D97-AF65-F5344CB8AC3E}">
        <p14:creationId xmlns:p14="http://schemas.microsoft.com/office/powerpoint/2010/main" val="18347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0E7926-A8E7-764D-94E8-110D0FAD6C7F}"/>
              </a:ext>
            </a:extLst>
          </p:cNvPr>
          <p:cNvSpPr>
            <a:spLocks noGrp="1"/>
          </p:cNvSpPr>
          <p:nvPr>
            <p:ph idx="1"/>
          </p:nvPr>
        </p:nvSpPr>
        <p:spPr/>
        <p:txBody>
          <a:bodyPr/>
          <a:lstStyle/>
          <a:p>
            <a:r>
              <a:rPr lang="zh-CN" altLang="en-US" b="0" dirty="0"/>
              <a:t>虚存分页系统地址转换示例</a:t>
            </a:r>
            <a:endParaRPr lang="en-US" altLang="zh-CN" b="0" dirty="0"/>
          </a:p>
          <a:p>
            <a:pPr lvl="1">
              <a:spcAft>
                <a:spcPct val="20000"/>
              </a:spcAft>
              <a:buFont typeface="Wingdings" pitchFamily="2" charset="2"/>
              <a:buChar char="Ø"/>
            </a:pPr>
            <a:r>
              <a:rPr lang="en-US" altLang="zh-CN" dirty="0">
                <a:ea typeface="楷体_GB2312" pitchFamily="49" charset="-122"/>
              </a:rPr>
              <a:t>0A5C</a:t>
            </a:r>
            <a:r>
              <a:rPr lang="zh-CN" altLang="en-US" dirty="0">
                <a:ea typeface="楷体_GB2312" pitchFamily="49" charset="-122"/>
              </a:rPr>
              <a:t>＝</a:t>
            </a:r>
            <a:r>
              <a:rPr lang="en-US" altLang="zh-CN" dirty="0">
                <a:ea typeface="楷体_GB2312" pitchFamily="49" charset="-122"/>
              </a:rPr>
              <a:t>0000 10</a:t>
            </a:r>
            <a:r>
              <a:rPr lang="en-US" altLang="zh-CN" dirty="0">
                <a:solidFill>
                  <a:srgbClr val="FF0000"/>
                </a:solidFill>
                <a:ea typeface="楷体_GB2312" pitchFamily="49" charset="-122"/>
              </a:rPr>
              <a:t>10 0101 1100</a:t>
            </a:r>
          </a:p>
          <a:p>
            <a:pPr lvl="1">
              <a:spcAft>
                <a:spcPct val="20000"/>
              </a:spcAft>
              <a:buFont typeface="Wingdings" pitchFamily="2" charset="2"/>
              <a:buChar char="Ø"/>
            </a:pPr>
            <a:r>
              <a:rPr lang="zh-CN" altLang="en-US" dirty="0">
                <a:ea typeface="楷体_GB2312" pitchFamily="49" charset="-122"/>
              </a:rPr>
              <a:t>页号为</a:t>
            </a:r>
            <a:r>
              <a:rPr lang="en-US" altLang="zh-CN" dirty="0">
                <a:ea typeface="楷体_GB2312" pitchFamily="49" charset="-122"/>
              </a:rPr>
              <a:t>2</a:t>
            </a:r>
            <a:r>
              <a:rPr lang="zh-CN" altLang="en-US" dirty="0">
                <a:ea typeface="楷体_GB2312" pitchFamily="49" charset="-122"/>
              </a:rPr>
              <a:t>，对应块号为</a:t>
            </a:r>
            <a:r>
              <a:rPr lang="en-US" altLang="zh-CN" dirty="0">
                <a:ea typeface="楷体_GB2312" pitchFamily="49" charset="-122"/>
              </a:rPr>
              <a:t>4</a:t>
            </a:r>
            <a:r>
              <a:rPr lang="zh-CN" altLang="en-US" dirty="0">
                <a:ea typeface="楷体_GB2312" pitchFamily="49" charset="-122"/>
              </a:rPr>
              <a:t>，有：</a:t>
            </a:r>
          </a:p>
          <a:p>
            <a:pPr lvl="1">
              <a:spcAft>
                <a:spcPct val="20000"/>
              </a:spcAft>
              <a:buFont typeface="Wingdings" pitchFamily="2" charset="2"/>
              <a:buChar char="Ø"/>
            </a:pPr>
            <a:r>
              <a:rPr lang="zh-CN" altLang="en-US" dirty="0">
                <a:ea typeface="楷体_GB2312" pitchFamily="49" charset="-122"/>
              </a:rPr>
              <a:t>物理地址：</a:t>
            </a:r>
            <a:r>
              <a:rPr lang="en-US" altLang="zh-CN" dirty="0">
                <a:ea typeface="楷体_GB2312" pitchFamily="49" charset="-122"/>
              </a:rPr>
              <a:t>0001 00</a:t>
            </a:r>
            <a:r>
              <a:rPr lang="en-US" altLang="zh-CN" dirty="0">
                <a:solidFill>
                  <a:srgbClr val="FF0000"/>
                </a:solidFill>
                <a:ea typeface="楷体_GB2312" pitchFamily="49" charset="-122"/>
              </a:rPr>
              <a:t>10 0101 1100</a:t>
            </a:r>
          </a:p>
          <a:p>
            <a:pPr lvl="1">
              <a:spcAft>
                <a:spcPct val="20000"/>
              </a:spcAft>
              <a:buFont typeface="Wingdings" pitchFamily="2" charset="2"/>
              <a:buChar char="Ø"/>
            </a:pPr>
            <a:r>
              <a:rPr lang="zh-CN" altLang="en-US" dirty="0">
                <a:ea typeface="楷体_GB2312" pitchFamily="49" charset="-122"/>
              </a:rPr>
              <a:t>即：</a:t>
            </a:r>
            <a:r>
              <a:rPr lang="en-US" altLang="zh-CN" dirty="0">
                <a:ea typeface="楷体_GB2312" pitchFamily="49" charset="-122"/>
              </a:rPr>
              <a:t>125C</a:t>
            </a:r>
          </a:p>
          <a:p>
            <a:endParaRPr kumimoji="1" lang="zh-CN" altLang="en-US" dirty="0"/>
          </a:p>
        </p:txBody>
      </p:sp>
      <p:sp>
        <p:nvSpPr>
          <p:cNvPr id="6" name="标题 1">
            <a:extLst>
              <a:ext uri="{FF2B5EF4-FFF2-40B4-BE49-F238E27FC236}">
                <a16:creationId xmlns:a16="http://schemas.microsoft.com/office/drawing/2014/main" id="{AED4FE5A-C540-3345-811B-10259C1C70D4}"/>
              </a:ext>
            </a:extLst>
          </p:cNvPr>
          <p:cNvSpPr>
            <a:spLocks noGrp="1"/>
          </p:cNvSpPr>
          <p:nvPr>
            <p:ph type="title"/>
          </p:nvPr>
        </p:nvSpPr>
        <p:spPr/>
        <p:txBody>
          <a:bodyPr/>
          <a:lstStyle/>
          <a:p>
            <a:r>
              <a:rPr kumimoji="1" lang="en-US" altLang="zh-CN" dirty="0"/>
              <a:t>3.6.2</a:t>
            </a:r>
            <a:r>
              <a:rPr kumimoji="1" lang="zh-CN" altLang="en-US" dirty="0"/>
              <a:t> 分页</a:t>
            </a:r>
          </a:p>
        </p:txBody>
      </p:sp>
    </p:spTree>
    <p:extLst>
      <p:ext uri="{BB962C8B-B14F-4D97-AF65-F5344CB8AC3E}">
        <p14:creationId xmlns:p14="http://schemas.microsoft.com/office/powerpoint/2010/main" val="1334670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130D39-0B17-B84C-8F70-BD6A86939FB4}"/>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A76436AF-D895-9343-B58A-B90078027A05}"/>
              </a:ext>
            </a:extLst>
          </p:cNvPr>
          <p:cNvSpPr>
            <a:spLocks noGrp="1"/>
          </p:cNvSpPr>
          <p:nvPr>
            <p:ph idx="1"/>
          </p:nvPr>
        </p:nvSpPr>
        <p:spPr>
          <a:xfrm>
            <a:off x="304800" y="980728"/>
            <a:ext cx="8229600" cy="4953000"/>
          </a:xfrm>
        </p:spPr>
        <p:txBody>
          <a:bodyPr/>
          <a:lstStyle/>
          <a:p>
            <a:r>
              <a:rPr kumimoji="1" lang="zh-CN" altLang="en-US" dirty="0"/>
              <a:t>庞大的页表组织</a:t>
            </a:r>
            <a:endParaRPr kumimoji="1" lang="en-US" altLang="zh-CN" b="0" dirty="0">
              <a:solidFill>
                <a:schemeClr val="tx1"/>
              </a:solidFill>
            </a:endParaRPr>
          </a:p>
          <a:p>
            <a:pPr lvl="1"/>
            <a:r>
              <a:rPr kumimoji="1" lang="zh-CN" altLang="en-US" b="0" dirty="0">
                <a:latin typeface="+mn-ea"/>
                <a:ea typeface="+mn-ea"/>
              </a:rPr>
              <a:t>每个进程一个页表，如果进程的逻辑地址空间大，则页表庞大</a:t>
            </a:r>
            <a:endParaRPr kumimoji="1" lang="en-US" altLang="zh-CN" b="0" dirty="0">
              <a:latin typeface="+mn-ea"/>
              <a:ea typeface="+mn-ea"/>
            </a:endParaRPr>
          </a:p>
          <a:p>
            <a:pPr lvl="2"/>
            <a:r>
              <a:rPr kumimoji="1" lang="zh-CN" altLang="en-US" dirty="0">
                <a:latin typeface="+mn-ea"/>
                <a:ea typeface="+mn-ea"/>
              </a:rPr>
              <a:t>例如，在</a:t>
            </a:r>
            <a:r>
              <a:rPr kumimoji="1" lang="en-US" altLang="zh-CN" dirty="0">
                <a:latin typeface="+mn-ea"/>
                <a:ea typeface="+mn-ea"/>
              </a:rPr>
              <a:t>Vax</a:t>
            </a:r>
            <a:r>
              <a:rPr kumimoji="1" lang="zh-CN" altLang="en-US" dirty="0">
                <a:latin typeface="+mn-ea"/>
                <a:ea typeface="+mn-ea"/>
              </a:rPr>
              <a:t>机中，每个进程虚存空间可达</a:t>
            </a:r>
            <a:r>
              <a:rPr kumimoji="1" lang="en-US" altLang="zh-CN" dirty="0">
                <a:solidFill>
                  <a:srgbClr val="FF0000"/>
                </a:solidFill>
                <a:latin typeface="+mn-ea"/>
                <a:ea typeface="+mn-ea"/>
              </a:rPr>
              <a:t>2</a:t>
            </a:r>
            <a:r>
              <a:rPr kumimoji="1" lang="en-US" altLang="zh-CN" baseline="30000" dirty="0">
                <a:solidFill>
                  <a:srgbClr val="FF0000"/>
                </a:solidFill>
                <a:latin typeface="+mn-ea"/>
                <a:ea typeface="+mn-ea"/>
              </a:rPr>
              <a:t>31</a:t>
            </a:r>
            <a:r>
              <a:rPr kumimoji="1" lang="en-US" altLang="zh-CN" dirty="0">
                <a:solidFill>
                  <a:srgbClr val="FF0000"/>
                </a:solidFill>
                <a:latin typeface="+mn-ea"/>
                <a:ea typeface="+mn-ea"/>
              </a:rPr>
              <a:t>=2GB</a:t>
            </a:r>
            <a:r>
              <a:rPr kumimoji="1" lang="zh-CN" altLang="en-US" dirty="0">
                <a:latin typeface="+mn-ea"/>
                <a:ea typeface="+mn-ea"/>
              </a:rPr>
              <a:t>，若每个</a:t>
            </a:r>
            <a:r>
              <a:rPr kumimoji="1" lang="zh-CN" altLang="en-US" dirty="0">
                <a:solidFill>
                  <a:srgbClr val="FF0000"/>
                </a:solidFill>
                <a:latin typeface="+mn-ea"/>
                <a:ea typeface="+mn-ea"/>
              </a:rPr>
              <a:t>页大小</a:t>
            </a:r>
            <a:r>
              <a:rPr kumimoji="1" lang="en-US" altLang="zh-CN" dirty="0">
                <a:solidFill>
                  <a:srgbClr val="FF0000"/>
                </a:solidFill>
                <a:latin typeface="+mn-ea"/>
                <a:ea typeface="+mn-ea"/>
              </a:rPr>
              <a:t>2</a:t>
            </a:r>
            <a:r>
              <a:rPr kumimoji="1" lang="en-US" altLang="zh-CN" baseline="30000" dirty="0">
                <a:solidFill>
                  <a:srgbClr val="FF0000"/>
                </a:solidFill>
                <a:latin typeface="+mn-ea"/>
                <a:ea typeface="+mn-ea"/>
              </a:rPr>
              <a:t>9</a:t>
            </a:r>
            <a:r>
              <a:rPr kumimoji="1" lang="en-US" altLang="zh-CN" dirty="0">
                <a:solidFill>
                  <a:srgbClr val="FF0000"/>
                </a:solidFill>
                <a:latin typeface="+mn-ea"/>
                <a:ea typeface="+mn-ea"/>
              </a:rPr>
              <a:t>=512</a:t>
            </a:r>
            <a:r>
              <a:rPr kumimoji="1" lang="zh-CN" altLang="en-US" dirty="0">
                <a:solidFill>
                  <a:srgbClr val="FF0000"/>
                </a:solidFill>
                <a:latin typeface="+mn-ea"/>
                <a:ea typeface="+mn-ea"/>
              </a:rPr>
              <a:t>字节</a:t>
            </a:r>
            <a:r>
              <a:rPr kumimoji="1" lang="zh-CN" altLang="en-US" dirty="0">
                <a:latin typeface="+mn-ea"/>
                <a:ea typeface="+mn-ea"/>
              </a:rPr>
              <a:t>，则需要</a:t>
            </a:r>
            <a:r>
              <a:rPr kumimoji="1" lang="en-US" altLang="zh-CN" dirty="0">
                <a:solidFill>
                  <a:srgbClr val="FF0000"/>
                </a:solidFill>
                <a:latin typeface="+mn-ea"/>
                <a:ea typeface="+mn-ea"/>
              </a:rPr>
              <a:t>2</a:t>
            </a:r>
            <a:r>
              <a:rPr kumimoji="1" lang="en-US" altLang="zh-CN" baseline="30000" dirty="0">
                <a:solidFill>
                  <a:srgbClr val="FF0000"/>
                </a:solidFill>
                <a:latin typeface="+mn-ea"/>
                <a:ea typeface="+mn-ea"/>
              </a:rPr>
              <a:t>22</a:t>
            </a:r>
            <a:r>
              <a:rPr kumimoji="1" lang="zh-CN" altLang="en-US" dirty="0">
                <a:solidFill>
                  <a:srgbClr val="FF0000"/>
                </a:solidFill>
                <a:latin typeface="+mn-ea"/>
                <a:ea typeface="+mn-ea"/>
              </a:rPr>
              <a:t>个页表项</a:t>
            </a:r>
            <a:endParaRPr kumimoji="1" lang="en-US" altLang="zh-CN" b="0" dirty="0">
              <a:solidFill>
                <a:srgbClr val="FF0000"/>
              </a:solidFill>
              <a:latin typeface="+mn-ea"/>
              <a:ea typeface="+mn-ea"/>
            </a:endParaRPr>
          </a:p>
          <a:p>
            <a:pPr lvl="1"/>
            <a:r>
              <a:rPr kumimoji="1" lang="zh-CN" altLang="en-US" dirty="0">
                <a:latin typeface="+mn-ea"/>
                <a:ea typeface="+mn-ea"/>
              </a:rPr>
              <a:t>大多数虚拟内存方案</a:t>
            </a:r>
            <a:r>
              <a:rPr kumimoji="1" lang="zh-CN" altLang="en-US" dirty="0">
                <a:solidFill>
                  <a:srgbClr val="FF0000"/>
                </a:solidFill>
                <a:latin typeface="+mn-ea"/>
                <a:ea typeface="+mn-ea"/>
              </a:rPr>
              <a:t>在虚存</a:t>
            </a:r>
            <a:r>
              <a:rPr kumimoji="1" lang="zh-CN" altLang="en-US" dirty="0">
                <a:latin typeface="+mn-ea"/>
                <a:ea typeface="+mn-ea"/>
              </a:rPr>
              <a:t>而非内存中</a:t>
            </a:r>
            <a:r>
              <a:rPr kumimoji="1" lang="zh-CN" altLang="en-US" dirty="0">
                <a:solidFill>
                  <a:srgbClr val="FF0000"/>
                </a:solidFill>
                <a:latin typeface="+mn-ea"/>
                <a:ea typeface="+mn-ea"/>
              </a:rPr>
              <a:t>保存页表</a:t>
            </a:r>
            <a:endParaRPr kumimoji="1" lang="en-US" altLang="zh-CN" dirty="0">
              <a:solidFill>
                <a:srgbClr val="FF0000"/>
              </a:solidFill>
              <a:latin typeface="+mn-ea"/>
              <a:ea typeface="+mn-ea"/>
            </a:endParaRPr>
          </a:p>
          <a:p>
            <a:pPr lvl="2"/>
            <a:r>
              <a:rPr kumimoji="1" lang="zh-CN" altLang="en-US" dirty="0">
                <a:latin typeface="+mn-ea"/>
                <a:ea typeface="+mn-ea"/>
              </a:rPr>
              <a:t>页表和其他页一样服从分页管理</a:t>
            </a:r>
            <a:endParaRPr kumimoji="1" lang="en-US" altLang="zh-CN" dirty="0">
              <a:latin typeface="+mn-ea"/>
              <a:ea typeface="+mn-ea"/>
            </a:endParaRPr>
          </a:p>
          <a:p>
            <a:pPr lvl="2"/>
            <a:r>
              <a:rPr kumimoji="1" lang="zh-CN" altLang="en-US" b="0" dirty="0">
                <a:latin typeface="+mn-ea"/>
                <a:ea typeface="+mn-ea"/>
              </a:rPr>
              <a:t>进程运行时，它的页表至少一部分在内存，这部分包含正在运行页的页表项</a:t>
            </a:r>
            <a:endParaRPr kumimoji="1" lang="en-US" altLang="zh-CN" b="0" dirty="0">
              <a:latin typeface="+mn-ea"/>
              <a:ea typeface="+mn-ea"/>
            </a:endParaRPr>
          </a:p>
          <a:p>
            <a:pPr marL="914400" lvl="1" indent="-457200">
              <a:spcAft>
                <a:spcPct val="10000"/>
              </a:spcAft>
              <a:buFont typeface="Wingdings" pitchFamily="2" charset="2"/>
              <a:buChar char="Ø"/>
            </a:pPr>
            <a:endParaRPr lang="zh-CN" altLang="en-US" dirty="0">
              <a:latin typeface="楷体_GB2312" pitchFamily="49" charset="-122"/>
              <a:ea typeface="楷体_GB2312" pitchFamily="49" charset="-122"/>
            </a:endParaRPr>
          </a:p>
          <a:p>
            <a:pPr marL="457200" lvl="1" indent="0">
              <a:spcAft>
                <a:spcPct val="10000"/>
              </a:spcAft>
              <a:buNone/>
            </a:pPr>
            <a:r>
              <a:rPr kumimoji="1" lang="zh-CN" altLang="en-US" sz="2800" b="1" dirty="0">
                <a:solidFill>
                  <a:schemeClr val="tx2"/>
                </a:solidFill>
                <a:latin typeface="+mn-lt"/>
                <a:ea typeface="+mn-ea"/>
                <a:cs typeface="+mn-cs"/>
              </a:rPr>
              <a:t>那么，如何处理大页表的存储与检索呢？ </a:t>
            </a:r>
          </a:p>
          <a:p>
            <a:endParaRPr kumimoji="1" lang="zh-CN" altLang="en-US" dirty="0"/>
          </a:p>
        </p:txBody>
      </p:sp>
    </p:spTree>
    <p:extLst>
      <p:ext uri="{BB962C8B-B14F-4D97-AF65-F5344CB8AC3E}">
        <p14:creationId xmlns:p14="http://schemas.microsoft.com/office/powerpoint/2010/main" val="24636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blinds(horizontal)">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89770-0DB2-6D4B-BE4C-5F35587937EA}"/>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0DD0EA6D-2A52-3B46-8094-391D2888E051}"/>
              </a:ext>
            </a:extLst>
          </p:cNvPr>
          <p:cNvSpPr>
            <a:spLocks noGrp="1"/>
          </p:cNvSpPr>
          <p:nvPr>
            <p:ph idx="1"/>
          </p:nvPr>
        </p:nvSpPr>
        <p:spPr>
          <a:xfrm>
            <a:off x="0" y="980728"/>
            <a:ext cx="8748464" cy="3816424"/>
          </a:xfrm>
        </p:spPr>
        <p:txBody>
          <a:bodyPr/>
          <a:lstStyle/>
          <a:p>
            <a:r>
              <a:rPr lang="zh-CN" altLang="en-US" b="0" dirty="0"/>
              <a:t>庞大页表的离散存储解决方案</a:t>
            </a:r>
            <a:r>
              <a:rPr lang="en-US" altLang="zh-CN" b="0" dirty="0">
                <a:latin typeface="黑体"/>
              </a:rPr>
              <a:t>——</a:t>
            </a:r>
            <a:r>
              <a:rPr lang="zh-CN" altLang="en-US" b="0" dirty="0"/>
              <a:t>多级页表</a:t>
            </a:r>
            <a:endParaRPr lang="en-US" altLang="zh-CN" b="0" dirty="0"/>
          </a:p>
          <a:p>
            <a:r>
              <a:rPr lang="zh-CN" altLang="en-US" b="0" dirty="0"/>
              <a:t>两级页表</a:t>
            </a:r>
            <a:endParaRPr lang="en-US" altLang="zh-CN" b="0" dirty="0">
              <a:solidFill>
                <a:srgbClr val="FF0000"/>
              </a:solidFill>
              <a:latin typeface="Arial" charset="0"/>
            </a:endParaRPr>
          </a:p>
          <a:p>
            <a:pPr lvl="1"/>
            <a:r>
              <a:rPr lang="zh-CN" altLang="en-US" dirty="0">
                <a:latin typeface="+mn-ea"/>
              </a:rPr>
              <a:t>将页表进行分页，典型情况下，每页大小最大限制与进程分页大小一致，如</a:t>
            </a:r>
            <a:r>
              <a:rPr lang="en-US" altLang="zh-CN" dirty="0">
                <a:latin typeface="+mn-ea"/>
              </a:rPr>
              <a:t>Pentium</a:t>
            </a:r>
            <a:r>
              <a:rPr lang="zh-CN" altLang="en-US" dirty="0">
                <a:latin typeface="+mn-ea"/>
              </a:rPr>
              <a:t>处理器</a:t>
            </a:r>
            <a:endParaRPr lang="en-US" altLang="zh-CN" dirty="0">
              <a:latin typeface="+mn-ea"/>
            </a:endParaRPr>
          </a:p>
          <a:p>
            <a:pPr lvl="1"/>
            <a:r>
              <a:rPr lang="zh-CN" altLang="en-US" dirty="0">
                <a:latin typeface="+mn-ea"/>
              </a:rPr>
              <a:t>建立页目录，每项指向一页页表</a:t>
            </a:r>
            <a:endParaRPr lang="en-US" altLang="zh-CN" dirty="0">
              <a:latin typeface="+mn-ea"/>
            </a:endParaRPr>
          </a:p>
          <a:p>
            <a:pPr lvl="1"/>
            <a:r>
              <a:rPr lang="zh-CN" altLang="en-US" dirty="0">
                <a:latin typeface="+mn-ea"/>
              </a:rPr>
              <a:t>如果页目录长度为</a:t>
            </a:r>
            <a:r>
              <a:rPr lang="en-US" altLang="zh-CN" dirty="0">
                <a:latin typeface="+mn-ea"/>
              </a:rPr>
              <a:t>X</a:t>
            </a:r>
            <a:r>
              <a:rPr lang="zh-CN" altLang="en-US" dirty="0">
                <a:latin typeface="+mn-ea"/>
              </a:rPr>
              <a:t>，一个页表的包含的页表项数为</a:t>
            </a:r>
            <a:r>
              <a:rPr lang="en-US" altLang="zh-CN" dirty="0">
                <a:latin typeface="+mn-ea"/>
              </a:rPr>
              <a:t>Y</a:t>
            </a:r>
            <a:r>
              <a:rPr lang="zh-CN" altLang="en-US" dirty="0">
                <a:latin typeface="+mn-ea"/>
              </a:rPr>
              <a:t>，则一个进程可以有</a:t>
            </a:r>
            <a:r>
              <a:rPr lang="en-US" altLang="zh-CN" dirty="0">
                <a:latin typeface="+mn-ea"/>
              </a:rPr>
              <a:t>XY</a:t>
            </a:r>
            <a:r>
              <a:rPr lang="zh-CN" altLang="en-US" dirty="0">
                <a:latin typeface="+mn-ea"/>
              </a:rPr>
              <a:t>页。</a:t>
            </a:r>
            <a:endParaRPr lang="en-US" altLang="zh-CN" dirty="0">
              <a:latin typeface="+mn-ea"/>
            </a:endParaRPr>
          </a:p>
          <a:p>
            <a:pPr lvl="1"/>
            <a:endParaRPr lang="en-US" altLang="zh-CN" dirty="0">
              <a:latin typeface="+mn-ea"/>
              <a:ea typeface="+mn-ea"/>
            </a:endParaRPr>
          </a:p>
        </p:txBody>
      </p:sp>
    </p:spTree>
    <p:extLst>
      <p:ext uri="{BB962C8B-B14F-4D97-AF65-F5344CB8AC3E}">
        <p14:creationId xmlns:p14="http://schemas.microsoft.com/office/powerpoint/2010/main" val="13038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77751-15C1-5F40-BDDA-71C64019B75A}"/>
              </a:ext>
            </a:extLst>
          </p:cNvPr>
          <p:cNvSpPr>
            <a:spLocks noGrp="1"/>
          </p:cNvSpPr>
          <p:nvPr>
            <p:ph type="title"/>
          </p:nvPr>
        </p:nvSpPr>
        <p:spPr/>
        <p:txBody>
          <a:bodyPr/>
          <a:lstStyle/>
          <a:p>
            <a:r>
              <a:rPr kumimoji="1" lang="zh-CN" altLang="en-US" dirty="0"/>
              <a:t>第三章</a:t>
            </a:r>
          </a:p>
        </p:txBody>
      </p:sp>
      <p:graphicFrame>
        <p:nvGraphicFramePr>
          <p:cNvPr id="4" name="图示 3">
            <a:extLst>
              <a:ext uri="{FF2B5EF4-FFF2-40B4-BE49-F238E27FC236}">
                <a16:creationId xmlns:a16="http://schemas.microsoft.com/office/drawing/2014/main" id="{CD58EBDD-72B8-5540-B796-224C2B80B4F7}"/>
              </a:ext>
            </a:extLst>
          </p:cNvPr>
          <p:cNvGraphicFramePr/>
          <p:nvPr>
            <p:extLst/>
          </p:nvPr>
        </p:nvGraphicFramePr>
        <p:xfrm>
          <a:off x="1691680" y="1340768"/>
          <a:ext cx="576064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9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C37A3-52E4-9746-8E15-E2BA5C84445F}"/>
              </a:ext>
            </a:extLst>
          </p:cNvPr>
          <p:cNvSpPr>
            <a:spLocks noGrp="1"/>
          </p:cNvSpPr>
          <p:nvPr>
            <p:ph type="title"/>
          </p:nvPr>
        </p:nvSpPr>
        <p:spPr>
          <a:xfrm>
            <a:off x="967680" y="129133"/>
            <a:ext cx="7162800" cy="563563"/>
          </a:xfrm>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3888621F-245B-7240-832E-0CBEAD958C8F}"/>
              </a:ext>
            </a:extLst>
          </p:cNvPr>
          <p:cNvSpPr>
            <a:spLocks noGrp="1"/>
          </p:cNvSpPr>
          <p:nvPr>
            <p:ph idx="1"/>
          </p:nvPr>
        </p:nvSpPr>
        <p:spPr>
          <a:xfrm>
            <a:off x="-4320" y="692696"/>
            <a:ext cx="9148320" cy="2232248"/>
          </a:xfrm>
          <a:solidFill>
            <a:schemeClr val="accent2">
              <a:lumMod val="40000"/>
              <a:lumOff val="60000"/>
            </a:schemeClr>
          </a:solidFill>
        </p:spPr>
        <p:txBody>
          <a:bodyPr/>
          <a:lstStyle/>
          <a:p>
            <a:r>
              <a:rPr kumimoji="1" lang="en-US" altLang="zh-CN" dirty="0"/>
              <a:t>32</a:t>
            </a:r>
            <a:r>
              <a:rPr kumimoji="1" lang="zh-CN" altLang="en-US" dirty="0"/>
              <a:t>位地址的两级页表</a:t>
            </a:r>
            <a:endParaRPr kumimoji="1" lang="en-US" altLang="zh-CN" dirty="0"/>
          </a:p>
          <a:p>
            <a:pPr lvl="1"/>
            <a:r>
              <a:rPr kumimoji="1" lang="zh-CN" altLang="en-US" sz="2000" dirty="0">
                <a:latin typeface="+mn-ea"/>
                <a:ea typeface="+mn-ea"/>
              </a:rPr>
              <a:t>页尺寸</a:t>
            </a:r>
            <a:r>
              <a:rPr kumimoji="1" lang="en-US" altLang="zh-CN" sz="2000" dirty="0">
                <a:latin typeface="+mn-ea"/>
                <a:ea typeface="+mn-ea"/>
              </a:rPr>
              <a:t>4KB</a:t>
            </a:r>
            <a:r>
              <a:rPr kumimoji="1" lang="zh-CN" altLang="en-US" sz="2000" dirty="0">
                <a:latin typeface="+mn-ea"/>
                <a:ea typeface="+mn-ea"/>
              </a:rPr>
              <a:t>（</a:t>
            </a:r>
            <a:r>
              <a:rPr kumimoji="1" lang="en-US" altLang="zh-CN" sz="2000" dirty="0">
                <a:latin typeface="+mn-ea"/>
                <a:ea typeface="+mn-ea"/>
              </a:rPr>
              <a:t>2</a:t>
            </a:r>
            <a:r>
              <a:rPr kumimoji="1" lang="en-US" altLang="zh-CN" sz="2000" baseline="30000" dirty="0">
                <a:latin typeface="+mn-ea"/>
                <a:ea typeface="+mn-ea"/>
              </a:rPr>
              <a:t>12</a:t>
            </a:r>
            <a:r>
              <a:rPr kumimoji="1" lang="zh-CN" altLang="en-US" sz="2000" dirty="0">
                <a:latin typeface="+mn-ea"/>
                <a:ea typeface="+mn-ea"/>
              </a:rPr>
              <a:t>），</a:t>
            </a:r>
            <a:r>
              <a:rPr kumimoji="1" lang="en-US" altLang="zh-CN" sz="2000" dirty="0">
                <a:latin typeface="+mn-ea"/>
                <a:ea typeface="+mn-ea"/>
              </a:rPr>
              <a:t>4G(</a:t>
            </a:r>
            <a:r>
              <a:rPr kumimoji="1" lang="en-US" altLang="zh-CN" sz="2000" dirty="0">
                <a:latin typeface="+mn-ea"/>
              </a:rPr>
              <a:t>2</a:t>
            </a:r>
            <a:r>
              <a:rPr kumimoji="1" lang="en-US" altLang="zh-CN" sz="2000" baseline="30000" dirty="0">
                <a:latin typeface="+mn-ea"/>
              </a:rPr>
              <a:t>32</a:t>
            </a:r>
            <a:r>
              <a:rPr kumimoji="1" lang="en-US" altLang="zh-CN" sz="2000" dirty="0">
                <a:latin typeface="+mn-ea"/>
              </a:rPr>
              <a:t>)</a:t>
            </a:r>
            <a:r>
              <a:rPr kumimoji="1" lang="zh-CN" altLang="en-US" sz="2000" dirty="0">
                <a:latin typeface="+mn-ea"/>
                <a:ea typeface="+mn-ea"/>
              </a:rPr>
              <a:t>的虚拟地址空间</a:t>
            </a:r>
            <a:r>
              <a:rPr kumimoji="1" lang="en-US" altLang="zh-CN" sz="2000" dirty="0">
                <a:latin typeface="+mn-ea"/>
                <a:ea typeface="+mn-ea"/>
              </a:rPr>
              <a:t>(</a:t>
            </a:r>
            <a:r>
              <a:rPr kumimoji="1" lang="zh-CN" altLang="en-US" sz="2000" dirty="0">
                <a:latin typeface="+mn-ea"/>
                <a:ea typeface="+mn-ea"/>
              </a:rPr>
              <a:t>用户地址空间</a:t>
            </a:r>
            <a:r>
              <a:rPr kumimoji="1" lang="en-US" altLang="zh-CN" sz="2000" dirty="0">
                <a:latin typeface="+mn-ea"/>
                <a:ea typeface="+mn-ea"/>
              </a:rPr>
              <a:t>)</a:t>
            </a:r>
            <a:r>
              <a:rPr kumimoji="1" lang="zh-CN" altLang="en-US" sz="2000" dirty="0">
                <a:latin typeface="+mn-ea"/>
                <a:ea typeface="+mn-ea"/>
              </a:rPr>
              <a:t>由</a:t>
            </a:r>
            <a:r>
              <a:rPr kumimoji="1" lang="en-US" altLang="zh-CN" sz="2000" dirty="0">
                <a:latin typeface="+mn-ea"/>
                <a:ea typeface="+mn-ea"/>
              </a:rPr>
              <a:t>2</a:t>
            </a:r>
            <a:r>
              <a:rPr kumimoji="1" lang="en-US" altLang="zh-CN" sz="2000" baseline="30000" dirty="0">
                <a:latin typeface="+mn-ea"/>
                <a:ea typeface="+mn-ea"/>
              </a:rPr>
              <a:t>20</a:t>
            </a:r>
            <a:r>
              <a:rPr kumimoji="1" lang="zh-CN" altLang="en-US" sz="2000" dirty="0">
                <a:latin typeface="+mn-ea"/>
                <a:ea typeface="+mn-ea"/>
              </a:rPr>
              <a:t>页组成</a:t>
            </a:r>
            <a:endParaRPr kumimoji="1" lang="en-US" altLang="zh-CN" sz="2000" dirty="0">
              <a:latin typeface="+mn-ea"/>
              <a:ea typeface="+mn-ea"/>
            </a:endParaRPr>
          </a:p>
          <a:p>
            <a:pPr lvl="1"/>
            <a:r>
              <a:rPr kumimoji="1" lang="zh-CN" altLang="en-US" sz="2000" dirty="0">
                <a:latin typeface="+mn-ea"/>
                <a:ea typeface="+mn-ea"/>
              </a:rPr>
              <a:t>每个页表项</a:t>
            </a:r>
            <a:r>
              <a:rPr kumimoji="1" lang="en-US" altLang="zh-CN" sz="2000" dirty="0">
                <a:latin typeface="+mn-ea"/>
                <a:ea typeface="+mn-ea"/>
              </a:rPr>
              <a:t>4</a:t>
            </a:r>
            <a:r>
              <a:rPr kumimoji="1" lang="zh-CN" altLang="en-US" sz="2000" dirty="0">
                <a:latin typeface="+mn-ea"/>
                <a:ea typeface="+mn-ea"/>
              </a:rPr>
              <a:t>字节，页表大小总共需要</a:t>
            </a:r>
            <a:r>
              <a:rPr kumimoji="1" lang="en-US" altLang="zh-CN" sz="2000" dirty="0">
                <a:latin typeface="+mn-ea"/>
                <a:ea typeface="+mn-ea"/>
              </a:rPr>
              <a:t>4</a:t>
            </a:r>
            <a:r>
              <a:rPr kumimoji="1" lang="en-US" altLang="zh-CN" sz="1800" dirty="0">
                <a:latin typeface="+mn-ea"/>
              </a:rPr>
              <a:t>MB</a:t>
            </a:r>
            <a:r>
              <a:rPr kumimoji="1" lang="zh-CN" altLang="en-US" sz="1800" dirty="0">
                <a:latin typeface="+mn-ea"/>
              </a:rPr>
              <a:t>（</a:t>
            </a:r>
            <a:r>
              <a:rPr kumimoji="1" lang="en-US" altLang="zh-CN" sz="1800" dirty="0">
                <a:latin typeface="+mn-ea"/>
              </a:rPr>
              <a:t>2</a:t>
            </a:r>
            <a:r>
              <a:rPr kumimoji="1" lang="en-US" altLang="zh-CN" sz="1800" baseline="30000" dirty="0">
                <a:latin typeface="+mn-ea"/>
              </a:rPr>
              <a:t>22</a:t>
            </a:r>
            <a:r>
              <a:rPr kumimoji="1" lang="en-US" altLang="zh-CN" sz="1800" dirty="0">
                <a:latin typeface="+mn-ea"/>
              </a:rPr>
              <a:t>B</a:t>
            </a:r>
            <a:r>
              <a:rPr kumimoji="1" lang="zh-CN" altLang="en-US" sz="1800" dirty="0">
                <a:latin typeface="+mn-ea"/>
              </a:rPr>
              <a:t>）</a:t>
            </a:r>
            <a:endParaRPr kumimoji="1" lang="en-US" altLang="zh-CN" sz="2000" dirty="0">
              <a:latin typeface="+mn-ea"/>
              <a:ea typeface="+mn-ea"/>
            </a:endParaRPr>
          </a:p>
          <a:p>
            <a:pPr lvl="1"/>
            <a:r>
              <a:rPr kumimoji="1" lang="zh-CN" altLang="en-US" sz="2000" dirty="0">
                <a:latin typeface="+mn-ea"/>
                <a:ea typeface="+mn-ea"/>
              </a:rPr>
              <a:t>巨大页表空间需</a:t>
            </a:r>
            <a:r>
              <a:rPr kumimoji="1" lang="en-US" altLang="zh-CN" sz="2000" dirty="0">
                <a:latin typeface="+mn-ea"/>
                <a:ea typeface="+mn-ea"/>
              </a:rPr>
              <a:t>2</a:t>
            </a:r>
            <a:r>
              <a:rPr kumimoji="1" lang="en-US" altLang="zh-CN" sz="2000" baseline="30000" dirty="0">
                <a:latin typeface="+mn-ea"/>
                <a:ea typeface="+mn-ea"/>
              </a:rPr>
              <a:t>10</a:t>
            </a:r>
            <a:r>
              <a:rPr kumimoji="1" lang="zh-CN" altLang="en-US" sz="2000" dirty="0">
                <a:latin typeface="+mn-ea"/>
                <a:ea typeface="+mn-ea"/>
              </a:rPr>
              <a:t>页存储，因此可保留在虚存中，并建立根页表来索引</a:t>
            </a:r>
            <a:endParaRPr kumimoji="1" lang="en-US" altLang="zh-CN" sz="2000" dirty="0">
              <a:latin typeface="+mn-ea"/>
              <a:ea typeface="+mn-ea"/>
            </a:endParaRPr>
          </a:p>
          <a:p>
            <a:pPr lvl="1"/>
            <a:r>
              <a:rPr kumimoji="1" lang="zh-CN" altLang="en-US" sz="2000" dirty="0">
                <a:latin typeface="+mn-ea"/>
                <a:ea typeface="+mn-ea"/>
              </a:rPr>
              <a:t>根页表包含</a:t>
            </a:r>
            <a:r>
              <a:rPr kumimoji="1" lang="en-US" altLang="zh-CN" sz="2000" dirty="0">
                <a:latin typeface="+mn-ea"/>
                <a:ea typeface="+mn-ea"/>
              </a:rPr>
              <a:t>2</a:t>
            </a:r>
            <a:r>
              <a:rPr kumimoji="1" lang="en-US" altLang="zh-CN" sz="2000" baseline="30000" dirty="0">
                <a:latin typeface="+mn-ea"/>
                <a:ea typeface="+mn-ea"/>
              </a:rPr>
              <a:t>10</a:t>
            </a:r>
            <a:r>
              <a:rPr kumimoji="1" lang="zh-CN" altLang="en-US" sz="2000" baseline="30000" dirty="0">
                <a:latin typeface="+mn-ea"/>
                <a:ea typeface="+mn-ea"/>
              </a:rPr>
              <a:t>个</a:t>
            </a:r>
            <a:r>
              <a:rPr kumimoji="1" lang="zh-CN" altLang="en-US" sz="2000" dirty="0">
                <a:latin typeface="+mn-ea"/>
                <a:ea typeface="+mn-ea"/>
              </a:rPr>
              <a:t>页表项，占用</a:t>
            </a:r>
            <a:r>
              <a:rPr kumimoji="1" lang="en-US" altLang="zh-CN" sz="2000" dirty="0">
                <a:latin typeface="+mn-ea"/>
                <a:ea typeface="+mn-ea"/>
              </a:rPr>
              <a:t>4KB</a:t>
            </a:r>
            <a:r>
              <a:rPr kumimoji="1" lang="zh-CN" altLang="en-US" sz="2000" dirty="0">
                <a:latin typeface="+mn-ea"/>
                <a:ea typeface="+mn-ea"/>
              </a:rPr>
              <a:t>内存</a:t>
            </a:r>
            <a:endParaRPr kumimoji="1" lang="zh-CN" altLang="en-US" dirty="0">
              <a:latin typeface="+mn-ea"/>
              <a:ea typeface="+mn-ea"/>
            </a:endParaRPr>
          </a:p>
        </p:txBody>
      </p:sp>
      <p:pic>
        <p:nvPicPr>
          <p:cNvPr id="4" name="Picture 4" descr="f3.pdf">
            <a:extLst>
              <a:ext uri="{FF2B5EF4-FFF2-40B4-BE49-F238E27FC236}">
                <a16:creationId xmlns:a16="http://schemas.microsoft.com/office/drawing/2014/main" id="{DACAF19F-C170-3045-A1D2-C076A8DEBC48}"/>
              </a:ext>
            </a:extLst>
          </p:cNvPr>
          <p:cNvPicPr>
            <a:picLocks noChangeAspect="1"/>
          </p:cNvPicPr>
          <p:nvPr/>
        </p:nvPicPr>
        <p:blipFill rotWithShape="1">
          <a:blip r:embed="rId3"/>
          <a:srcRect l="17273" t="20625" r="18182" b="41292"/>
          <a:stretch/>
        </p:blipFill>
        <p:spPr>
          <a:xfrm>
            <a:off x="205680" y="3068960"/>
            <a:ext cx="8686800" cy="3528392"/>
          </a:xfrm>
          <a:prstGeom prst="rect">
            <a:avLst/>
          </a:prstGeom>
          <a:solidFill>
            <a:schemeClr val="bg1"/>
          </a:solidFill>
        </p:spPr>
      </p:pic>
      <p:sp>
        <p:nvSpPr>
          <p:cNvPr id="5" name="内容占位符 2">
            <a:extLst>
              <a:ext uri="{FF2B5EF4-FFF2-40B4-BE49-F238E27FC236}">
                <a16:creationId xmlns:a16="http://schemas.microsoft.com/office/drawing/2014/main" id="{BA36C379-1390-3543-804D-F057BF6DEBB5}"/>
              </a:ext>
            </a:extLst>
          </p:cNvPr>
          <p:cNvSpPr txBox="1">
            <a:spLocks/>
          </p:cNvSpPr>
          <p:nvPr/>
        </p:nvSpPr>
        <p:spPr bwMode="auto">
          <a:xfrm>
            <a:off x="3275856" y="6525344"/>
            <a:ext cx="3456384" cy="288032"/>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1800" kern="0" dirty="0">
                <a:solidFill>
                  <a:schemeClr val="tx1"/>
                </a:solidFill>
              </a:rPr>
              <a:t>图</a:t>
            </a:r>
            <a:r>
              <a:rPr kumimoji="1" lang="en-US" altLang="zh-CN" sz="1800" kern="0" dirty="0">
                <a:solidFill>
                  <a:schemeClr val="tx1"/>
                </a:solidFill>
              </a:rPr>
              <a:t>8.3</a:t>
            </a:r>
            <a:r>
              <a:rPr kumimoji="1" lang="zh-CN" altLang="en-US" sz="1800" kern="0" dirty="0">
                <a:solidFill>
                  <a:schemeClr val="tx1"/>
                </a:solidFill>
              </a:rPr>
              <a:t> 两级层次页表</a:t>
            </a:r>
          </a:p>
        </p:txBody>
      </p:sp>
      <p:sp>
        <p:nvSpPr>
          <p:cNvPr id="6" name="文本框 5">
            <a:extLst>
              <a:ext uri="{FF2B5EF4-FFF2-40B4-BE49-F238E27FC236}">
                <a16:creationId xmlns:a16="http://schemas.microsoft.com/office/drawing/2014/main" id="{10F5BDD6-0EB5-6345-81F1-919292930A2E}"/>
              </a:ext>
            </a:extLst>
          </p:cNvPr>
          <p:cNvSpPr txBox="1"/>
          <p:nvPr/>
        </p:nvSpPr>
        <p:spPr>
          <a:xfrm>
            <a:off x="349696" y="3068960"/>
            <a:ext cx="1413992" cy="646331"/>
          </a:xfrm>
          <a:prstGeom prst="rect">
            <a:avLst/>
          </a:prstGeom>
          <a:solidFill>
            <a:schemeClr val="bg1"/>
          </a:solidFill>
        </p:spPr>
        <p:txBody>
          <a:bodyPr wrap="square" rtlCol="0">
            <a:spAutoFit/>
          </a:bodyPr>
          <a:lstStyle/>
          <a:p>
            <a:r>
              <a:rPr kumimoji="1" lang="en-US" altLang="zh-CN" sz="1800" dirty="0">
                <a:latin typeface="+mn-ea"/>
                <a:ea typeface="+mn-ea"/>
              </a:rPr>
              <a:t>4KB</a:t>
            </a:r>
            <a:r>
              <a:rPr kumimoji="1" lang="zh-CN" altLang="en-US" sz="1800" dirty="0">
                <a:latin typeface="+mn-ea"/>
                <a:ea typeface="+mn-ea"/>
              </a:rPr>
              <a:t>根页表</a:t>
            </a:r>
            <a:endParaRPr kumimoji="1" lang="en-US" altLang="zh-CN" sz="1800" dirty="0">
              <a:latin typeface="+mn-ea"/>
              <a:ea typeface="+mn-ea"/>
            </a:endParaRPr>
          </a:p>
          <a:p>
            <a:endParaRPr kumimoji="1" lang="zh-CN" altLang="en-US" sz="1800" dirty="0">
              <a:latin typeface="+mn-ea"/>
              <a:ea typeface="+mn-ea"/>
            </a:endParaRPr>
          </a:p>
        </p:txBody>
      </p:sp>
      <p:sp>
        <p:nvSpPr>
          <p:cNvPr id="7" name="文本框 6">
            <a:extLst>
              <a:ext uri="{FF2B5EF4-FFF2-40B4-BE49-F238E27FC236}">
                <a16:creationId xmlns:a16="http://schemas.microsoft.com/office/drawing/2014/main" id="{899D3340-26D7-DA49-9293-D27DD6021D9B}"/>
              </a:ext>
            </a:extLst>
          </p:cNvPr>
          <p:cNvSpPr txBox="1"/>
          <p:nvPr/>
        </p:nvSpPr>
        <p:spPr>
          <a:xfrm>
            <a:off x="260684" y="4509990"/>
            <a:ext cx="1503004" cy="646331"/>
          </a:xfrm>
          <a:prstGeom prst="rect">
            <a:avLst/>
          </a:prstGeom>
          <a:solidFill>
            <a:schemeClr val="bg1"/>
          </a:solidFill>
        </p:spPr>
        <p:txBody>
          <a:bodyPr wrap="square" rtlCol="0">
            <a:spAutoFit/>
          </a:bodyPr>
          <a:lstStyle/>
          <a:p>
            <a:r>
              <a:rPr kumimoji="1" lang="en-US" altLang="zh-CN" sz="1800" dirty="0">
                <a:latin typeface="+mn-ea"/>
                <a:ea typeface="+mn-ea"/>
              </a:rPr>
              <a:t>4MB</a:t>
            </a:r>
            <a:r>
              <a:rPr kumimoji="1" lang="zh-CN" altLang="en-US" sz="1800" dirty="0">
                <a:latin typeface="+mn-ea"/>
                <a:ea typeface="+mn-ea"/>
              </a:rPr>
              <a:t>用户页表</a:t>
            </a:r>
            <a:endParaRPr kumimoji="1" lang="en-US" altLang="zh-CN" sz="1800" dirty="0">
              <a:latin typeface="+mn-ea"/>
              <a:ea typeface="+mn-ea"/>
            </a:endParaRPr>
          </a:p>
          <a:p>
            <a:endParaRPr kumimoji="1" lang="zh-CN" altLang="en-US" sz="1800" dirty="0">
              <a:latin typeface="+mn-ea"/>
              <a:ea typeface="+mn-ea"/>
            </a:endParaRPr>
          </a:p>
        </p:txBody>
      </p:sp>
      <p:sp>
        <p:nvSpPr>
          <p:cNvPr id="8" name="文本框 7">
            <a:extLst>
              <a:ext uri="{FF2B5EF4-FFF2-40B4-BE49-F238E27FC236}">
                <a16:creationId xmlns:a16="http://schemas.microsoft.com/office/drawing/2014/main" id="{4EE1E5D4-BD4D-4046-A80B-DEB38CE9CDCD}"/>
              </a:ext>
            </a:extLst>
          </p:cNvPr>
          <p:cNvSpPr txBox="1"/>
          <p:nvPr/>
        </p:nvSpPr>
        <p:spPr>
          <a:xfrm>
            <a:off x="206388" y="5818038"/>
            <a:ext cx="1557300" cy="923330"/>
          </a:xfrm>
          <a:prstGeom prst="rect">
            <a:avLst/>
          </a:prstGeom>
          <a:solidFill>
            <a:schemeClr val="bg1"/>
          </a:solidFill>
        </p:spPr>
        <p:txBody>
          <a:bodyPr wrap="square" rtlCol="0">
            <a:spAutoFit/>
          </a:bodyPr>
          <a:lstStyle/>
          <a:p>
            <a:pPr algn="ctr"/>
            <a:r>
              <a:rPr kumimoji="1" lang="en-US" altLang="zh-CN" sz="1800" dirty="0">
                <a:latin typeface="+mn-ea"/>
                <a:ea typeface="+mn-ea"/>
              </a:rPr>
              <a:t>4GB</a:t>
            </a:r>
            <a:r>
              <a:rPr kumimoji="1" lang="zh-CN" altLang="en-US" sz="1800" dirty="0">
                <a:latin typeface="+mn-ea"/>
                <a:ea typeface="+mn-ea"/>
              </a:rPr>
              <a:t>用户地址空间</a:t>
            </a:r>
            <a:endParaRPr kumimoji="1" lang="en-US" altLang="zh-CN" sz="1800" dirty="0">
              <a:latin typeface="+mn-ea"/>
              <a:ea typeface="+mn-ea"/>
            </a:endParaRPr>
          </a:p>
          <a:p>
            <a:endParaRPr kumimoji="1" lang="zh-CN" altLang="en-US" sz="1800" dirty="0">
              <a:latin typeface="+mn-ea"/>
              <a:ea typeface="+mn-ea"/>
            </a:endParaRPr>
          </a:p>
        </p:txBody>
      </p:sp>
    </p:spTree>
    <p:extLst>
      <p:ext uri="{BB962C8B-B14F-4D97-AF65-F5344CB8AC3E}">
        <p14:creationId xmlns:p14="http://schemas.microsoft.com/office/powerpoint/2010/main" val="58413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77EC4-49DB-6344-B51A-5C6524E94D61}"/>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FDB16E4E-A686-954A-AC08-C5B11244E9EB}"/>
              </a:ext>
            </a:extLst>
          </p:cNvPr>
          <p:cNvSpPr>
            <a:spLocks noGrp="1"/>
          </p:cNvSpPr>
          <p:nvPr>
            <p:ph idx="1"/>
          </p:nvPr>
        </p:nvSpPr>
        <p:spPr>
          <a:xfrm>
            <a:off x="-113562" y="715719"/>
            <a:ext cx="8229600" cy="576064"/>
          </a:xfrm>
        </p:spPr>
        <p:txBody>
          <a:bodyPr/>
          <a:lstStyle/>
          <a:p>
            <a:r>
              <a:rPr kumimoji="1" lang="zh-CN" altLang="en-US" sz="2400" dirty="0">
                <a:latin typeface="+mn-ea"/>
              </a:rPr>
              <a:t>两级分页的逻辑地址结构</a:t>
            </a:r>
            <a:endParaRPr kumimoji="1" lang="en-US" altLang="zh-CN" sz="2400" dirty="0">
              <a:latin typeface="+mn-ea"/>
            </a:endParaRPr>
          </a:p>
          <a:p>
            <a:endParaRPr kumimoji="1" lang="en-US" altLang="zh-CN" sz="2400" dirty="0"/>
          </a:p>
          <a:p>
            <a:r>
              <a:rPr kumimoji="1" lang="en-US" altLang="zh-CN" sz="2400" dirty="0"/>
              <a:t>32</a:t>
            </a:r>
            <a:r>
              <a:rPr kumimoji="1" lang="zh-CN" altLang="en-US" sz="2400" dirty="0"/>
              <a:t>位地址的两级页表地址映射示意（与图</a:t>
            </a:r>
            <a:r>
              <a:rPr kumimoji="1" lang="en-US" altLang="zh-CN" sz="2400" dirty="0"/>
              <a:t>8.3</a:t>
            </a:r>
            <a:r>
              <a:rPr kumimoji="1" lang="zh-CN" altLang="en-US" sz="2400" dirty="0"/>
              <a:t>对应）</a:t>
            </a:r>
          </a:p>
          <a:p>
            <a:endParaRPr kumimoji="1" lang="en-US" altLang="zh-CN" sz="2400" dirty="0">
              <a:latin typeface="+mn-ea"/>
            </a:endParaRPr>
          </a:p>
          <a:p>
            <a:endParaRPr kumimoji="1" lang="en-US" altLang="zh-CN" sz="2400" dirty="0">
              <a:latin typeface="+mn-ea"/>
            </a:endParaRPr>
          </a:p>
        </p:txBody>
      </p:sp>
      <p:graphicFrame>
        <p:nvGraphicFramePr>
          <p:cNvPr id="7" name="Group 4">
            <a:extLst>
              <a:ext uri="{FF2B5EF4-FFF2-40B4-BE49-F238E27FC236}">
                <a16:creationId xmlns:a16="http://schemas.microsoft.com/office/drawing/2014/main" id="{90F9BCEE-BFC6-7346-91DA-939C4DD14D50}"/>
              </a:ext>
            </a:extLst>
          </p:cNvPr>
          <p:cNvGraphicFramePr>
            <a:graphicFrameLocks noGrp="1"/>
          </p:cNvGraphicFramePr>
          <p:nvPr>
            <p:extLst>
              <p:ext uri="{D42A27DB-BD31-4B8C-83A1-F6EECF244321}">
                <p14:modId xmlns:p14="http://schemas.microsoft.com/office/powerpoint/2010/main" val="1599389210"/>
              </p:ext>
            </p:extLst>
          </p:nvPr>
        </p:nvGraphicFramePr>
        <p:xfrm>
          <a:off x="1115617" y="1169528"/>
          <a:ext cx="6192688" cy="623644"/>
        </p:xfrm>
        <a:graphic>
          <a:graphicData uri="http://schemas.openxmlformats.org/drawingml/2006/table">
            <a:tbl>
              <a:tblPr/>
              <a:tblGrid>
                <a:gridCol w="2952327">
                  <a:extLst>
                    <a:ext uri="{9D8B030D-6E8A-4147-A177-3AD203B41FA5}">
                      <a16:colId xmlns:a16="http://schemas.microsoft.com/office/drawing/2014/main" val="20000"/>
                    </a:ext>
                  </a:extLst>
                </a:gridCol>
                <a:gridCol w="1176132">
                  <a:extLst>
                    <a:ext uri="{9D8B030D-6E8A-4147-A177-3AD203B41FA5}">
                      <a16:colId xmlns:a16="http://schemas.microsoft.com/office/drawing/2014/main" val="20001"/>
                    </a:ext>
                  </a:extLst>
                </a:gridCol>
                <a:gridCol w="2064229">
                  <a:extLst>
                    <a:ext uri="{9D8B030D-6E8A-4147-A177-3AD203B41FA5}">
                      <a16:colId xmlns:a16="http://schemas.microsoft.com/office/drawing/2014/main" val="20002"/>
                    </a:ext>
                  </a:extLst>
                </a:gridCol>
              </a:tblGrid>
              <a:tr h="623644">
                <a:tc>
                  <a:txBody>
                    <a:bodyPr/>
                    <a:lstStyle/>
                    <a:p>
                      <a:pPr marL="0" marR="0" lvl="0" indent="0" algn="ctr" defTabSz="914400" rtl="0" eaLnBrk="1" fontAlgn="base" latinLnBrk="0" hangingPunct="1">
                        <a:lnSpc>
                          <a:spcPct val="100000"/>
                        </a:lnSpc>
                        <a:spcBef>
                          <a:spcPts val="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页表页号（页目录号） </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页号</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页内偏移地址</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 name="图片 7">
            <a:extLst>
              <a:ext uri="{FF2B5EF4-FFF2-40B4-BE49-F238E27FC236}">
                <a16:creationId xmlns:a16="http://schemas.microsoft.com/office/drawing/2014/main" id="{4C1C0CF9-5D78-AB4D-B9B3-CA4EE5BAAF50}"/>
              </a:ext>
            </a:extLst>
          </p:cNvPr>
          <p:cNvPicPr>
            <a:picLocks noChangeAspect="1"/>
          </p:cNvPicPr>
          <p:nvPr/>
        </p:nvPicPr>
        <p:blipFill>
          <a:blip r:embed="rId2"/>
          <a:stretch>
            <a:fillRect/>
          </a:stretch>
        </p:blipFill>
        <p:spPr>
          <a:xfrm>
            <a:off x="333828" y="2199564"/>
            <a:ext cx="8215086" cy="4658435"/>
          </a:xfrm>
          <a:prstGeom prst="rect">
            <a:avLst/>
          </a:prstGeom>
        </p:spPr>
      </p:pic>
    </p:spTree>
    <p:extLst>
      <p:ext uri="{BB962C8B-B14F-4D97-AF65-F5344CB8AC3E}">
        <p14:creationId xmlns:p14="http://schemas.microsoft.com/office/powerpoint/2010/main" val="5109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9E67E4-45C2-AD4B-A5B0-1F45AA4B208B}"/>
              </a:ext>
            </a:extLst>
          </p:cNvPr>
          <p:cNvSpPr txBox="1">
            <a:spLocks/>
          </p:cNvSpPr>
          <p:nvPr/>
        </p:nvSpPr>
        <p:spPr bwMode="auto">
          <a:xfrm>
            <a:off x="161130" y="891751"/>
            <a:ext cx="8821738" cy="2681265"/>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spcAft>
                <a:spcPct val="10000"/>
              </a:spcAft>
              <a:buFont typeface="Wingdings" pitchFamily="2" charset="2"/>
              <a:buNone/>
            </a:pPr>
            <a:r>
              <a:rPr kumimoji="0" lang="zh-CN" altLang="en-US" b="0" kern="0" dirty="0"/>
              <a:t>二级页表示例</a:t>
            </a:r>
            <a:r>
              <a:rPr kumimoji="0" lang="en-US" altLang="zh-CN" b="0" kern="0" dirty="0"/>
              <a:t>1</a:t>
            </a:r>
            <a:endParaRPr kumimoji="0" lang="zh-CN" altLang="en-US" b="0" kern="0" dirty="0">
              <a:solidFill>
                <a:srgbClr val="FF0000"/>
              </a:solidFill>
            </a:endParaRPr>
          </a:p>
          <a:p>
            <a:pPr marL="533400" indent="-533400">
              <a:spcAft>
                <a:spcPct val="10000"/>
              </a:spcAft>
              <a:buFont typeface="Wingdings" pitchFamily="2" charset="2"/>
              <a:buNone/>
            </a:pPr>
            <a:r>
              <a:rPr kumimoji="0" lang="zh-CN" altLang="en-US" sz="2400" b="0" kern="0" dirty="0"/>
              <a:t>        </a:t>
            </a:r>
            <a:r>
              <a:rPr kumimoji="0" lang="zh-CN" altLang="en-US" sz="2400" b="0" kern="0" dirty="0">
                <a:solidFill>
                  <a:schemeClr val="tx1"/>
                </a:solidFill>
              </a:rPr>
              <a:t>某计算机采用二级页表的分页存储管理方式，按字节编址，页大小为</a:t>
            </a:r>
            <a:r>
              <a:rPr kumimoji="0" lang="en-US" altLang="zh-CN" sz="2400" b="0" kern="0" dirty="0">
                <a:solidFill>
                  <a:schemeClr val="tx1"/>
                </a:solidFill>
              </a:rPr>
              <a:t>2</a:t>
            </a:r>
            <a:r>
              <a:rPr kumimoji="0" lang="en-US" altLang="zh-CN" sz="2400" b="0" kern="0" baseline="30000" dirty="0">
                <a:solidFill>
                  <a:schemeClr val="tx1"/>
                </a:solidFill>
              </a:rPr>
              <a:t>10</a:t>
            </a:r>
            <a:r>
              <a:rPr kumimoji="0" lang="zh-CN" altLang="en-US" sz="2400" b="0" kern="0" dirty="0">
                <a:solidFill>
                  <a:schemeClr val="tx1"/>
                </a:solidFill>
              </a:rPr>
              <a:t>字节，页表项大小为</a:t>
            </a:r>
            <a:r>
              <a:rPr kumimoji="0" lang="en-US" altLang="zh-CN" sz="2400" b="0" kern="0" dirty="0">
                <a:solidFill>
                  <a:schemeClr val="tx1"/>
                </a:solidFill>
              </a:rPr>
              <a:t>2</a:t>
            </a:r>
            <a:r>
              <a:rPr kumimoji="0" lang="zh-CN" altLang="en-US" sz="2400" b="0" kern="0" dirty="0">
                <a:solidFill>
                  <a:schemeClr val="tx1"/>
                </a:solidFill>
              </a:rPr>
              <a:t>字节，逻辑地址结构为：</a:t>
            </a:r>
          </a:p>
          <a:p>
            <a:pPr marL="533400" indent="-533400">
              <a:spcAft>
                <a:spcPct val="10000"/>
              </a:spcAft>
              <a:buFont typeface="Wingdings" pitchFamily="2" charset="2"/>
              <a:buNone/>
            </a:pPr>
            <a:endParaRPr kumimoji="0" lang="en-US" altLang="zh-CN" sz="2400" b="0" kern="0" dirty="0"/>
          </a:p>
          <a:p>
            <a:pPr marL="533400" indent="-533400">
              <a:spcAft>
                <a:spcPct val="10000"/>
              </a:spcAft>
              <a:buFont typeface="Wingdings" pitchFamily="2" charset="2"/>
              <a:buNone/>
            </a:pPr>
            <a:r>
              <a:rPr kumimoji="0" lang="zh-CN" altLang="en-US" sz="2400" b="0" kern="0" dirty="0"/>
              <a:t>逻辑地址空间大小为</a:t>
            </a:r>
            <a:r>
              <a:rPr kumimoji="0" lang="en-US" altLang="zh-CN" sz="2400" b="0" kern="0" dirty="0"/>
              <a:t>2</a:t>
            </a:r>
            <a:r>
              <a:rPr kumimoji="0" lang="en-US" altLang="zh-CN" sz="2400" b="0" kern="0" baseline="30000" dirty="0"/>
              <a:t>16</a:t>
            </a:r>
            <a:r>
              <a:rPr kumimoji="0" lang="zh-CN" altLang="en-US" sz="2400" b="0" kern="0" dirty="0"/>
              <a:t>页，则表示整个逻辑地址空间的页目录表中包含表项的个数至少是多少？</a:t>
            </a:r>
          </a:p>
          <a:p>
            <a:pPr marL="914400" lvl="1" indent="-457200">
              <a:spcAft>
                <a:spcPct val="10000"/>
              </a:spcAft>
              <a:buFont typeface="Wingdings" pitchFamily="2" charset="2"/>
              <a:buNone/>
            </a:pPr>
            <a:endParaRPr kumimoji="0" lang="en-US" altLang="zh-CN" kern="0" dirty="0">
              <a:solidFill>
                <a:srgbClr val="FF0000"/>
              </a:solidFill>
              <a:effectLst>
                <a:outerShdw blurRad="38100" dist="38100" dir="2700000" algn="tl">
                  <a:srgbClr val="C0C0C0"/>
                </a:outerShdw>
              </a:effectLst>
              <a:latin typeface="+mn-lt"/>
              <a:ea typeface="+mn-ea"/>
            </a:endParaRPr>
          </a:p>
        </p:txBody>
      </p:sp>
      <p:graphicFrame>
        <p:nvGraphicFramePr>
          <p:cNvPr id="5" name="Group 16">
            <a:extLst>
              <a:ext uri="{FF2B5EF4-FFF2-40B4-BE49-F238E27FC236}">
                <a16:creationId xmlns:a16="http://schemas.microsoft.com/office/drawing/2014/main" id="{55F01B71-D3CA-034F-9A25-F53E724090FC}"/>
              </a:ext>
            </a:extLst>
          </p:cNvPr>
          <p:cNvGraphicFramePr>
            <a:graphicFrameLocks noGrp="1"/>
          </p:cNvGraphicFramePr>
          <p:nvPr/>
        </p:nvGraphicFramePr>
        <p:xfrm>
          <a:off x="935830" y="2276872"/>
          <a:ext cx="7272337" cy="459360"/>
        </p:xfrm>
        <a:graphic>
          <a:graphicData uri="http://schemas.openxmlformats.org/drawingml/2006/table">
            <a:tbl>
              <a:tblPr/>
              <a:tblGrid>
                <a:gridCol w="2424112">
                  <a:extLst>
                    <a:ext uri="{9D8B030D-6E8A-4147-A177-3AD203B41FA5}">
                      <a16:colId xmlns:a16="http://schemas.microsoft.com/office/drawing/2014/main" val="20000"/>
                    </a:ext>
                  </a:extLst>
                </a:gridCol>
                <a:gridCol w="2424113">
                  <a:extLst>
                    <a:ext uri="{9D8B030D-6E8A-4147-A177-3AD203B41FA5}">
                      <a16:colId xmlns:a16="http://schemas.microsoft.com/office/drawing/2014/main" val="20001"/>
                    </a:ext>
                  </a:extLst>
                </a:gridCol>
                <a:gridCol w="2424112">
                  <a:extLst>
                    <a:ext uri="{9D8B030D-6E8A-4147-A177-3AD203B41FA5}">
                      <a16:colId xmlns:a16="http://schemas.microsoft.com/office/drawing/2014/main" val="20002"/>
                    </a:ext>
                  </a:extLst>
                </a:gridCol>
              </a:tblGrid>
              <a:tr h="432247">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400" b="0" i="0" u="none" strike="noStrike" cap="none" normalizeH="0" baseline="0" dirty="0">
                          <a:ln>
                            <a:noFill/>
                          </a:ln>
                          <a:solidFill>
                            <a:schemeClr val="tx1"/>
                          </a:solidFill>
                          <a:effectLst/>
                          <a:latin typeface="Times New Roman" pitchFamily="18" charset="0"/>
                          <a:ea typeface="楷体_GB2312" pitchFamily="49" charset="-122"/>
                        </a:rPr>
                        <a:t>页目录号</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400" b="0" i="0" u="none" strike="noStrike" cap="none" normalizeH="0" baseline="0" dirty="0">
                          <a:ln>
                            <a:noFill/>
                          </a:ln>
                          <a:solidFill>
                            <a:schemeClr val="tx1"/>
                          </a:solidFill>
                          <a:effectLst/>
                          <a:latin typeface="Times New Roman" pitchFamily="18" charset="0"/>
                          <a:ea typeface="楷体_GB2312" pitchFamily="49" charset="-122"/>
                        </a:rPr>
                        <a:t>页号</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400" b="0" i="0" u="none" strike="noStrike" cap="none" normalizeH="0" baseline="0" dirty="0">
                          <a:ln>
                            <a:noFill/>
                          </a:ln>
                          <a:solidFill>
                            <a:schemeClr val="tx1"/>
                          </a:solidFill>
                          <a:effectLst/>
                          <a:latin typeface="Times New Roman" pitchFamily="18" charset="0"/>
                          <a:ea typeface="楷体_GB2312" pitchFamily="49" charset="-122"/>
                        </a:rPr>
                        <a:t>页内偏移量</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Text Box 26">
            <a:extLst>
              <a:ext uri="{FF2B5EF4-FFF2-40B4-BE49-F238E27FC236}">
                <a16:creationId xmlns:a16="http://schemas.microsoft.com/office/drawing/2014/main" id="{4307C319-137B-4249-B5F4-9FFCD87C35AD}"/>
              </a:ext>
            </a:extLst>
          </p:cNvPr>
          <p:cNvSpPr txBox="1">
            <a:spLocks noChangeArrowheads="1"/>
          </p:cNvSpPr>
          <p:nvPr/>
        </p:nvSpPr>
        <p:spPr bwMode="auto">
          <a:xfrm>
            <a:off x="2411760" y="4293096"/>
            <a:ext cx="4321249"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b="1" dirty="0">
                <a:solidFill>
                  <a:srgbClr val="FF0000"/>
                </a:solidFill>
              </a:rPr>
              <a:t>128</a:t>
            </a:r>
          </a:p>
          <a:p>
            <a:pPr algn="ctr">
              <a:spcBef>
                <a:spcPct val="50000"/>
              </a:spcBef>
            </a:pPr>
            <a:r>
              <a:rPr lang="en-US" altLang="zh-CN" b="1" dirty="0">
                <a:solidFill>
                  <a:srgbClr val="FF0000"/>
                </a:solidFill>
              </a:rPr>
              <a:t>( (2</a:t>
            </a:r>
            <a:r>
              <a:rPr lang="en-US" altLang="zh-CN" b="1" baseline="30000" dirty="0">
                <a:solidFill>
                  <a:srgbClr val="FF0000"/>
                </a:solidFill>
              </a:rPr>
              <a:t>16</a:t>
            </a:r>
            <a:r>
              <a:rPr lang="en-US" altLang="zh-CN" b="1" dirty="0">
                <a:solidFill>
                  <a:srgbClr val="FF0000"/>
                </a:solidFill>
              </a:rPr>
              <a:t>×2)/2</a:t>
            </a:r>
            <a:r>
              <a:rPr lang="en-US" altLang="zh-CN" b="1" baseline="30000" dirty="0">
                <a:solidFill>
                  <a:srgbClr val="FF0000"/>
                </a:solidFill>
              </a:rPr>
              <a:t>10 </a:t>
            </a:r>
            <a:r>
              <a:rPr lang="en-US" altLang="zh-CN" b="1" dirty="0">
                <a:solidFill>
                  <a:srgbClr val="FF0000"/>
                </a:solidFill>
              </a:rPr>
              <a:t>)</a:t>
            </a:r>
          </a:p>
        </p:txBody>
      </p:sp>
      <p:sp>
        <p:nvSpPr>
          <p:cNvPr id="7" name="标题 1">
            <a:extLst>
              <a:ext uri="{FF2B5EF4-FFF2-40B4-BE49-F238E27FC236}">
                <a16:creationId xmlns:a16="http://schemas.microsoft.com/office/drawing/2014/main" id="{DC75AB85-7612-4647-9684-C8916C8782BC}"/>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endParaRPr kumimoji="1" lang="zh-CN" altLang="en-US" kern="0" dirty="0"/>
          </a:p>
        </p:txBody>
      </p:sp>
    </p:spTree>
    <p:extLst>
      <p:ext uri="{BB962C8B-B14F-4D97-AF65-F5344CB8AC3E}">
        <p14:creationId xmlns:p14="http://schemas.microsoft.com/office/powerpoint/2010/main" val="13442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90984-0514-EC4B-9065-0E624065E138}"/>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D5D04E07-3C58-2B45-8D63-6FBCD0E9F18B}"/>
              </a:ext>
            </a:extLst>
          </p:cNvPr>
          <p:cNvSpPr>
            <a:spLocks noGrp="1"/>
          </p:cNvSpPr>
          <p:nvPr>
            <p:ph idx="1"/>
          </p:nvPr>
        </p:nvSpPr>
        <p:spPr>
          <a:xfrm>
            <a:off x="7766" y="908720"/>
            <a:ext cx="9136233" cy="2880320"/>
          </a:xfrm>
        </p:spPr>
        <p:txBody>
          <a:bodyPr/>
          <a:lstStyle/>
          <a:p>
            <a:r>
              <a:rPr kumimoji="1" lang="zh-CN" altLang="en-US" dirty="0">
                <a:latin typeface="+mn-ea"/>
              </a:rPr>
              <a:t>两级分页的逻辑地址结构</a:t>
            </a:r>
            <a:endParaRPr kumimoji="1" lang="en-US" altLang="zh-CN" dirty="0">
              <a:latin typeface="+mn-ea"/>
            </a:endParaRPr>
          </a:p>
          <a:p>
            <a:pPr marL="0" indent="0">
              <a:buNone/>
            </a:pPr>
            <a:endParaRPr kumimoji="1" lang="en-US" altLang="zh-CN" dirty="0">
              <a:latin typeface="+mn-ea"/>
            </a:endParaRPr>
          </a:p>
          <a:p>
            <a:r>
              <a:rPr kumimoji="1" lang="zh-CN" altLang="en-US" dirty="0">
                <a:latin typeface="+mn-ea"/>
              </a:rPr>
              <a:t>两级分页中的地址转换</a:t>
            </a:r>
            <a:r>
              <a:rPr kumimoji="1" lang="en-US" altLang="zh-CN" dirty="0">
                <a:latin typeface="+mn-ea"/>
              </a:rPr>
              <a:t>(</a:t>
            </a:r>
            <a:r>
              <a:rPr kumimoji="1" lang="zh-CN" altLang="en-US" dirty="0">
                <a:latin typeface="+mn-ea"/>
              </a:rPr>
              <a:t>如下页图所示</a:t>
            </a:r>
            <a:r>
              <a:rPr kumimoji="1" lang="en-US" altLang="zh-CN" dirty="0">
                <a:latin typeface="+mn-ea"/>
              </a:rPr>
              <a:t>)</a:t>
            </a:r>
          </a:p>
          <a:p>
            <a:pPr lvl="1"/>
            <a:r>
              <a:rPr lang="zh-CN" altLang="en-US" dirty="0">
                <a:latin typeface="+mn-ea"/>
                <a:ea typeface="+mn-ea"/>
              </a:rPr>
              <a:t>虚拟地址（逻辑地址）结构中分离出根页表号（如图</a:t>
            </a:r>
            <a:r>
              <a:rPr lang="en-US" altLang="zh-CN" dirty="0">
                <a:latin typeface="+mn-ea"/>
                <a:ea typeface="+mn-ea"/>
              </a:rPr>
              <a:t>8.3</a:t>
            </a:r>
            <a:r>
              <a:rPr lang="zh-CN" altLang="en-US" dirty="0">
                <a:latin typeface="+mn-ea"/>
                <a:ea typeface="+mn-ea"/>
              </a:rPr>
              <a:t>例虚拟地址前</a:t>
            </a:r>
            <a:r>
              <a:rPr lang="en-US" altLang="zh-CN" dirty="0">
                <a:latin typeface="+mn-ea"/>
                <a:ea typeface="+mn-ea"/>
              </a:rPr>
              <a:t>10</a:t>
            </a:r>
            <a:r>
              <a:rPr lang="zh-CN" altLang="en-US" dirty="0">
                <a:latin typeface="+mn-ea"/>
                <a:ea typeface="+mn-ea"/>
              </a:rPr>
              <a:t>位）</a:t>
            </a:r>
            <a:endParaRPr lang="en-US" altLang="zh-CN" dirty="0">
              <a:latin typeface="+mn-ea"/>
              <a:ea typeface="+mn-ea"/>
            </a:endParaRPr>
          </a:p>
          <a:p>
            <a:pPr lvl="1"/>
            <a:r>
              <a:rPr lang="zh-CN" altLang="en-US" dirty="0">
                <a:latin typeface="+mn-ea"/>
                <a:ea typeface="+mn-ea"/>
              </a:rPr>
              <a:t>检索根页表，查找关于用户页的页表项</a:t>
            </a:r>
            <a:endParaRPr lang="en-US" altLang="zh-CN" dirty="0">
              <a:latin typeface="+mn-ea"/>
              <a:ea typeface="+mn-ea"/>
            </a:endParaRPr>
          </a:p>
          <a:p>
            <a:pPr marL="1771650" lvl="3" indent="-457200">
              <a:spcAft>
                <a:spcPct val="10000"/>
              </a:spcAft>
              <a:buFont typeface="Wingdings" pitchFamily="2" charset="2"/>
              <a:buChar char="Ø"/>
            </a:pPr>
            <a:r>
              <a:rPr lang="zh-CN" altLang="en-US" dirty="0">
                <a:latin typeface="+mn-ea"/>
                <a:ea typeface="+mn-ea"/>
              </a:rPr>
              <a:t>如果不在内存，产生一次缺页中断</a:t>
            </a:r>
            <a:endParaRPr lang="en-US" altLang="zh-CN" dirty="0">
              <a:latin typeface="+mn-ea"/>
              <a:ea typeface="+mn-ea"/>
            </a:endParaRPr>
          </a:p>
          <a:p>
            <a:pPr marL="1771650" lvl="3" indent="-457200">
              <a:spcAft>
                <a:spcPct val="10000"/>
              </a:spcAft>
              <a:buFont typeface="Wingdings" pitchFamily="2" charset="2"/>
              <a:buChar char="Ø"/>
            </a:pPr>
            <a:r>
              <a:rPr lang="zh-CN" altLang="en-US" dirty="0">
                <a:latin typeface="+mn-ea"/>
                <a:ea typeface="+mn-ea"/>
              </a:rPr>
              <a:t>若在内存，用虚拟地址中间页号（如前例虚拟地址中间</a:t>
            </a:r>
            <a:r>
              <a:rPr lang="en-US" altLang="zh-CN" dirty="0">
                <a:latin typeface="+mn-ea"/>
                <a:ea typeface="+mn-ea"/>
              </a:rPr>
              <a:t>10</a:t>
            </a:r>
            <a:r>
              <a:rPr lang="zh-CN" altLang="en-US" dirty="0">
                <a:latin typeface="+mn-ea"/>
                <a:ea typeface="+mn-ea"/>
              </a:rPr>
              <a:t>位）检索用户页表，查找对应的页表项</a:t>
            </a:r>
            <a:endParaRPr lang="en-US" altLang="zh-CN" dirty="0">
              <a:latin typeface="+mn-ea"/>
              <a:ea typeface="+mn-ea"/>
            </a:endParaRPr>
          </a:p>
          <a:p>
            <a:pPr lvl="1"/>
            <a:r>
              <a:rPr lang="zh-CN" altLang="en-US" dirty="0">
                <a:latin typeface="+mn-ea"/>
                <a:ea typeface="+mn-ea"/>
              </a:rPr>
              <a:t>得到页框号，和页内偏移量一起形成物理地址</a:t>
            </a:r>
            <a:endParaRPr lang="en-US" altLang="zh-CN" dirty="0">
              <a:latin typeface="+mn-ea"/>
              <a:ea typeface="+mn-ea"/>
            </a:endParaRPr>
          </a:p>
          <a:p>
            <a:pPr lvl="1"/>
            <a:endParaRPr lang="en-US" altLang="zh-CN" dirty="0">
              <a:latin typeface="+mn-ea"/>
              <a:ea typeface="+mn-ea"/>
            </a:endParaRPr>
          </a:p>
          <a:p>
            <a:pPr marL="914400" lvl="1" indent="-457200">
              <a:spcAft>
                <a:spcPct val="10000"/>
              </a:spcAft>
              <a:buFont typeface="Wingdings" pitchFamily="2" charset="2"/>
              <a:buChar char="Ø"/>
            </a:pPr>
            <a:endParaRPr lang="zh-CN" altLang="en-US" dirty="0">
              <a:latin typeface="+mn-ea"/>
              <a:ea typeface="+mn-ea"/>
            </a:endParaRPr>
          </a:p>
          <a:p>
            <a:pPr marL="914400" lvl="1" indent="-457200">
              <a:spcAft>
                <a:spcPct val="10000"/>
              </a:spcAft>
              <a:buNone/>
            </a:pPr>
            <a:r>
              <a:rPr lang="en-US" altLang="zh-CN" sz="2800" dirty="0">
                <a:solidFill>
                  <a:srgbClr val="FF0000"/>
                </a:solidFill>
                <a:effectLst>
                  <a:outerShdw blurRad="38100" dist="38100" dir="2700000" algn="tl">
                    <a:srgbClr val="C0C0C0"/>
                  </a:outerShdw>
                </a:effectLst>
                <a:latin typeface="+mn-ea"/>
                <a:ea typeface="+mn-ea"/>
              </a:rPr>
              <a:t>	</a:t>
            </a:r>
          </a:p>
          <a:p>
            <a:endParaRPr kumimoji="1" lang="en-US" altLang="zh-CN" dirty="0">
              <a:latin typeface="+mn-ea"/>
            </a:endParaRPr>
          </a:p>
          <a:p>
            <a:endParaRPr kumimoji="1" lang="zh-CN" altLang="en-US" dirty="0">
              <a:latin typeface="+mn-ea"/>
            </a:endParaRPr>
          </a:p>
        </p:txBody>
      </p:sp>
      <p:graphicFrame>
        <p:nvGraphicFramePr>
          <p:cNvPr id="8" name="Group 4">
            <a:extLst>
              <a:ext uri="{FF2B5EF4-FFF2-40B4-BE49-F238E27FC236}">
                <a16:creationId xmlns:a16="http://schemas.microsoft.com/office/drawing/2014/main" id="{B2D8776F-B52E-1C44-A396-5A59D34829DF}"/>
              </a:ext>
            </a:extLst>
          </p:cNvPr>
          <p:cNvGraphicFramePr>
            <a:graphicFrameLocks noGrp="1"/>
          </p:cNvGraphicFramePr>
          <p:nvPr>
            <p:extLst>
              <p:ext uri="{D42A27DB-BD31-4B8C-83A1-F6EECF244321}">
                <p14:modId xmlns:p14="http://schemas.microsoft.com/office/powerpoint/2010/main" val="2642662102"/>
              </p:ext>
            </p:extLst>
          </p:nvPr>
        </p:nvGraphicFramePr>
        <p:xfrm>
          <a:off x="1323256" y="1484784"/>
          <a:ext cx="6192688" cy="576263"/>
        </p:xfrm>
        <a:graphic>
          <a:graphicData uri="http://schemas.openxmlformats.org/drawingml/2006/table">
            <a:tbl>
              <a:tblPr/>
              <a:tblGrid>
                <a:gridCol w="2064229">
                  <a:extLst>
                    <a:ext uri="{9D8B030D-6E8A-4147-A177-3AD203B41FA5}">
                      <a16:colId xmlns:a16="http://schemas.microsoft.com/office/drawing/2014/main" val="20000"/>
                    </a:ext>
                  </a:extLst>
                </a:gridCol>
                <a:gridCol w="2064230">
                  <a:extLst>
                    <a:ext uri="{9D8B030D-6E8A-4147-A177-3AD203B41FA5}">
                      <a16:colId xmlns:a16="http://schemas.microsoft.com/office/drawing/2014/main" val="20001"/>
                    </a:ext>
                  </a:extLst>
                </a:gridCol>
                <a:gridCol w="2064229">
                  <a:extLst>
                    <a:ext uri="{9D8B030D-6E8A-4147-A177-3AD203B41FA5}">
                      <a16:colId xmlns:a16="http://schemas.microsoft.com/office/drawing/2014/main" val="20002"/>
                    </a:ext>
                  </a:extLst>
                </a:gridCol>
              </a:tblGrid>
              <a:tr h="5762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页表页号 </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页号</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2000" b="1" i="0" u="none" strike="noStrike" cap="none" normalizeH="0" baseline="0" dirty="0">
                          <a:ln>
                            <a:noFill/>
                          </a:ln>
                          <a:solidFill>
                            <a:schemeClr val="tx1"/>
                          </a:solidFill>
                          <a:effectLst/>
                          <a:latin typeface="Times New Roman" pitchFamily="18" charset="0"/>
                          <a:ea typeface="宋体" charset="-122"/>
                        </a:rPr>
                        <a:t>页内偏移地址</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31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f4.pdf">
            <a:extLst>
              <a:ext uri="{FF2B5EF4-FFF2-40B4-BE49-F238E27FC236}">
                <a16:creationId xmlns:a16="http://schemas.microsoft.com/office/drawing/2014/main" id="{23C4ECF2-2DD9-7E41-8059-402E72CD6131}"/>
              </a:ext>
            </a:extLst>
          </p:cNvPr>
          <p:cNvPicPr>
            <a:picLocks noChangeAspect="1"/>
          </p:cNvPicPr>
          <p:nvPr/>
        </p:nvPicPr>
        <p:blipFill rotWithShape="1">
          <a:blip r:embed="rId2"/>
          <a:srcRect b="11644"/>
          <a:stretch/>
        </p:blipFill>
        <p:spPr>
          <a:xfrm>
            <a:off x="134470" y="908720"/>
            <a:ext cx="8875059" cy="5256584"/>
          </a:xfrm>
          <a:prstGeom prst="rect">
            <a:avLst/>
          </a:prstGeom>
        </p:spPr>
      </p:pic>
      <p:sp>
        <p:nvSpPr>
          <p:cNvPr id="19" name="标题 1">
            <a:extLst>
              <a:ext uri="{FF2B5EF4-FFF2-40B4-BE49-F238E27FC236}">
                <a16:creationId xmlns:a16="http://schemas.microsoft.com/office/drawing/2014/main" id="{40A57F1A-EABF-9F4B-924E-91593A3425B9}"/>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endParaRPr kumimoji="1" lang="zh-CN" altLang="en-US" kern="0" dirty="0"/>
          </a:p>
        </p:txBody>
      </p:sp>
      <p:sp>
        <p:nvSpPr>
          <p:cNvPr id="20" name="内容占位符 2">
            <a:extLst>
              <a:ext uri="{FF2B5EF4-FFF2-40B4-BE49-F238E27FC236}">
                <a16:creationId xmlns:a16="http://schemas.microsoft.com/office/drawing/2014/main" id="{3058E7C1-7F8E-874B-BD7A-8B43DBE013C4}"/>
              </a:ext>
            </a:extLst>
          </p:cNvPr>
          <p:cNvSpPr txBox="1">
            <a:spLocks/>
          </p:cNvSpPr>
          <p:nvPr/>
        </p:nvSpPr>
        <p:spPr>
          <a:xfrm>
            <a:off x="36637" y="908720"/>
            <a:ext cx="8748464" cy="576064"/>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0" lang="zh-CN" altLang="en-US" b="0" kern="0" dirty="0"/>
              <a:t>二级页表地址转换示意图</a:t>
            </a:r>
            <a:endParaRPr kumimoji="0" lang="en-US" altLang="zh-CN" b="0" kern="0" dirty="0">
              <a:solidFill>
                <a:srgbClr val="FF0000"/>
              </a:solidFill>
            </a:endParaRPr>
          </a:p>
          <a:p>
            <a:pPr lvl="1"/>
            <a:endParaRPr kumimoji="0" lang="en-US" altLang="zh-CN" kern="0" dirty="0">
              <a:latin typeface="+mn-lt"/>
              <a:ea typeface="+mn-ea"/>
            </a:endParaRPr>
          </a:p>
        </p:txBody>
      </p:sp>
      <p:grpSp>
        <p:nvGrpSpPr>
          <p:cNvPr id="21" name="组合 20">
            <a:extLst>
              <a:ext uri="{FF2B5EF4-FFF2-40B4-BE49-F238E27FC236}">
                <a16:creationId xmlns:a16="http://schemas.microsoft.com/office/drawing/2014/main" id="{0134E3E1-186E-934E-B942-DA8CC4E189B4}"/>
              </a:ext>
            </a:extLst>
          </p:cNvPr>
          <p:cNvGrpSpPr/>
          <p:nvPr/>
        </p:nvGrpSpPr>
        <p:grpSpPr>
          <a:xfrm>
            <a:off x="827747" y="1751906"/>
            <a:ext cx="8065875" cy="4043902"/>
            <a:chOff x="827747" y="1751906"/>
            <a:chExt cx="8065875" cy="4043902"/>
          </a:xfrm>
        </p:grpSpPr>
        <p:sp>
          <p:nvSpPr>
            <p:cNvPr id="22" name="文本框 21">
              <a:extLst>
                <a:ext uri="{FF2B5EF4-FFF2-40B4-BE49-F238E27FC236}">
                  <a16:creationId xmlns:a16="http://schemas.microsoft.com/office/drawing/2014/main" id="{2D7C5328-FB1C-1148-A974-69E33A033E9D}"/>
                </a:ext>
              </a:extLst>
            </p:cNvPr>
            <p:cNvSpPr txBox="1"/>
            <p:nvPr/>
          </p:nvSpPr>
          <p:spPr>
            <a:xfrm>
              <a:off x="827747" y="1751906"/>
              <a:ext cx="1440160" cy="338554"/>
            </a:xfrm>
            <a:prstGeom prst="rect">
              <a:avLst/>
            </a:prstGeom>
            <a:solidFill>
              <a:schemeClr val="bg1"/>
            </a:solidFill>
          </p:spPr>
          <p:txBody>
            <a:bodyPr wrap="square" rtlCol="0">
              <a:spAutoFit/>
            </a:bodyPr>
            <a:lstStyle/>
            <a:p>
              <a:r>
                <a:rPr kumimoji="1" lang="zh-CN" altLang="en-US" sz="1600" dirty="0">
                  <a:latin typeface="+mn-ea"/>
                  <a:ea typeface="+mn-ea"/>
                </a:rPr>
                <a:t>虚拟地址</a:t>
              </a:r>
            </a:p>
          </p:txBody>
        </p:sp>
        <p:sp>
          <p:nvSpPr>
            <p:cNvPr id="23" name="文本框 22">
              <a:extLst>
                <a:ext uri="{FF2B5EF4-FFF2-40B4-BE49-F238E27FC236}">
                  <a16:creationId xmlns:a16="http://schemas.microsoft.com/office/drawing/2014/main" id="{6F34C097-AB3C-5F4D-97AE-094FB2D980DC}"/>
                </a:ext>
              </a:extLst>
            </p:cNvPr>
            <p:cNvSpPr txBox="1"/>
            <p:nvPr/>
          </p:nvSpPr>
          <p:spPr>
            <a:xfrm>
              <a:off x="827747" y="5373216"/>
              <a:ext cx="1440160" cy="369332"/>
            </a:xfrm>
            <a:prstGeom prst="rect">
              <a:avLst/>
            </a:prstGeom>
            <a:solidFill>
              <a:schemeClr val="bg1"/>
            </a:solidFill>
          </p:spPr>
          <p:txBody>
            <a:bodyPr wrap="square" rtlCol="0">
              <a:spAutoFit/>
            </a:bodyPr>
            <a:lstStyle/>
            <a:p>
              <a:r>
                <a:rPr kumimoji="1" lang="zh-CN" altLang="en-US" sz="1800" dirty="0">
                  <a:latin typeface="+mn-ea"/>
                  <a:ea typeface="+mn-ea"/>
                </a:rPr>
                <a:t>程序</a:t>
              </a:r>
            </a:p>
          </p:txBody>
        </p:sp>
        <p:sp>
          <p:nvSpPr>
            <p:cNvPr id="24" name="文本框 23">
              <a:extLst>
                <a:ext uri="{FF2B5EF4-FFF2-40B4-BE49-F238E27FC236}">
                  <a16:creationId xmlns:a16="http://schemas.microsoft.com/office/drawing/2014/main" id="{DC31E793-D7A9-3A45-9A75-A3360E52C006}"/>
                </a:ext>
              </a:extLst>
            </p:cNvPr>
            <p:cNvSpPr txBox="1"/>
            <p:nvPr/>
          </p:nvSpPr>
          <p:spPr>
            <a:xfrm>
              <a:off x="3563888" y="5426476"/>
              <a:ext cx="1728192" cy="369332"/>
            </a:xfrm>
            <a:prstGeom prst="rect">
              <a:avLst/>
            </a:prstGeom>
            <a:solidFill>
              <a:schemeClr val="bg1"/>
            </a:solidFill>
          </p:spPr>
          <p:txBody>
            <a:bodyPr wrap="square" rtlCol="0">
              <a:spAutoFit/>
            </a:bodyPr>
            <a:lstStyle/>
            <a:p>
              <a:r>
                <a:rPr kumimoji="1" lang="zh-CN" altLang="en-US" sz="1800" dirty="0">
                  <a:latin typeface="+mn-ea"/>
                  <a:ea typeface="+mn-ea"/>
                </a:rPr>
                <a:t>  分页机制</a:t>
              </a:r>
            </a:p>
          </p:txBody>
        </p:sp>
        <p:sp>
          <p:nvSpPr>
            <p:cNvPr id="25" name="文本框 24">
              <a:extLst>
                <a:ext uri="{FF2B5EF4-FFF2-40B4-BE49-F238E27FC236}">
                  <a16:creationId xmlns:a16="http://schemas.microsoft.com/office/drawing/2014/main" id="{3D0E864A-6E19-254B-869F-F0EAE6EA0C2A}"/>
                </a:ext>
              </a:extLst>
            </p:cNvPr>
            <p:cNvSpPr txBox="1"/>
            <p:nvPr/>
          </p:nvSpPr>
          <p:spPr>
            <a:xfrm>
              <a:off x="6948264" y="5363707"/>
              <a:ext cx="1728192" cy="369332"/>
            </a:xfrm>
            <a:prstGeom prst="rect">
              <a:avLst/>
            </a:prstGeom>
            <a:solidFill>
              <a:schemeClr val="bg1"/>
            </a:solidFill>
          </p:spPr>
          <p:txBody>
            <a:bodyPr wrap="square" rtlCol="0">
              <a:spAutoFit/>
            </a:bodyPr>
            <a:lstStyle/>
            <a:p>
              <a:r>
                <a:rPr kumimoji="1" lang="zh-CN" altLang="en-US" sz="1800" dirty="0">
                  <a:latin typeface="+mn-ea"/>
                  <a:ea typeface="+mn-ea"/>
                </a:rPr>
                <a:t>  内存</a:t>
              </a:r>
            </a:p>
          </p:txBody>
        </p:sp>
        <p:sp>
          <p:nvSpPr>
            <p:cNvPr id="26" name="文本框 25">
              <a:extLst>
                <a:ext uri="{FF2B5EF4-FFF2-40B4-BE49-F238E27FC236}">
                  <a16:creationId xmlns:a16="http://schemas.microsoft.com/office/drawing/2014/main" id="{7D5BD975-AA8E-E640-A629-8BC5E0B5B7B2}"/>
                </a:ext>
              </a:extLst>
            </p:cNvPr>
            <p:cNvSpPr txBox="1"/>
            <p:nvPr/>
          </p:nvSpPr>
          <p:spPr>
            <a:xfrm>
              <a:off x="8172400" y="3698694"/>
              <a:ext cx="721222" cy="369332"/>
            </a:xfrm>
            <a:prstGeom prst="rect">
              <a:avLst/>
            </a:prstGeom>
            <a:solidFill>
              <a:schemeClr val="bg1"/>
            </a:solidFill>
          </p:spPr>
          <p:txBody>
            <a:bodyPr wrap="square" rtlCol="0">
              <a:spAutoFit/>
            </a:bodyPr>
            <a:lstStyle/>
            <a:p>
              <a:r>
                <a:rPr kumimoji="1" lang="zh-CN" altLang="en-US" sz="1800" dirty="0">
                  <a:latin typeface="+mn-ea"/>
                  <a:ea typeface="+mn-ea"/>
                </a:rPr>
                <a:t>页框</a:t>
              </a:r>
            </a:p>
          </p:txBody>
        </p:sp>
        <p:sp>
          <p:nvSpPr>
            <p:cNvPr id="27" name="文本框 26">
              <a:extLst>
                <a:ext uri="{FF2B5EF4-FFF2-40B4-BE49-F238E27FC236}">
                  <a16:creationId xmlns:a16="http://schemas.microsoft.com/office/drawing/2014/main" id="{9D2E5500-3705-0B4D-AEAE-A23AD629078F}"/>
                </a:ext>
              </a:extLst>
            </p:cNvPr>
            <p:cNvSpPr txBox="1"/>
            <p:nvPr/>
          </p:nvSpPr>
          <p:spPr>
            <a:xfrm>
              <a:off x="3059995" y="4807985"/>
              <a:ext cx="1728192" cy="584775"/>
            </a:xfrm>
            <a:prstGeom prst="rect">
              <a:avLst/>
            </a:prstGeom>
            <a:solidFill>
              <a:schemeClr val="bg1"/>
            </a:solidFill>
          </p:spPr>
          <p:txBody>
            <a:bodyPr wrap="square" rtlCol="0">
              <a:spAutoFit/>
            </a:bodyPr>
            <a:lstStyle/>
            <a:p>
              <a:r>
                <a:rPr kumimoji="1" lang="zh-CN" altLang="en-US" sz="1600" dirty="0">
                  <a:latin typeface="+mn-ea"/>
                  <a:ea typeface="+mn-ea"/>
                </a:rPr>
                <a:t>根页表（包含</a:t>
              </a:r>
              <a:r>
                <a:rPr kumimoji="1" lang="en-US" altLang="zh-CN" sz="1600" dirty="0">
                  <a:latin typeface="+mn-ea"/>
                  <a:ea typeface="+mn-ea"/>
                </a:rPr>
                <a:t>1024</a:t>
              </a:r>
              <a:r>
                <a:rPr kumimoji="1" lang="zh-CN" altLang="en-US" sz="1600" dirty="0">
                  <a:latin typeface="+mn-ea"/>
                  <a:ea typeface="+mn-ea"/>
                </a:rPr>
                <a:t>个页表项）</a:t>
              </a:r>
            </a:p>
          </p:txBody>
        </p:sp>
        <p:sp>
          <p:nvSpPr>
            <p:cNvPr id="28" name="文本框 27">
              <a:extLst>
                <a:ext uri="{FF2B5EF4-FFF2-40B4-BE49-F238E27FC236}">
                  <a16:creationId xmlns:a16="http://schemas.microsoft.com/office/drawing/2014/main" id="{555D147A-163C-A544-96D0-6409E7A948CC}"/>
                </a:ext>
              </a:extLst>
            </p:cNvPr>
            <p:cNvSpPr txBox="1"/>
            <p:nvPr/>
          </p:nvSpPr>
          <p:spPr>
            <a:xfrm>
              <a:off x="4886020" y="4725144"/>
              <a:ext cx="1558188" cy="584775"/>
            </a:xfrm>
            <a:prstGeom prst="rect">
              <a:avLst/>
            </a:prstGeom>
            <a:solidFill>
              <a:schemeClr val="bg1"/>
            </a:solidFill>
          </p:spPr>
          <p:txBody>
            <a:bodyPr wrap="square" rtlCol="0">
              <a:spAutoFit/>
            </a:bodyPr>
            <a:lstStyle/>
            <a:p>
              <a:r>
                <a:rPr lang="en-US" altLang="zh-CN" sz="1600" dirty="0">
                  <a:latin typeface="+mn-ea"/>
                  <a:ea typeface="+mn-ea"/>
                </a:rPr>
                <a:t>4KB</a:t>
              </a:r>
              <a:r>
                <a:rPr kumimoji="1" lang="zh-CN" altLang="en-US" sz="1600" dirty="0">
                  <a:latin typeface="+mn-ea"/>
                  <a:ea typeface="+mn-ea"/>
                </a:rPr>
                <a:t>页表（包含</a:t>
              </a:r>
              <a:r>
                <a:rPr kumimoji="1" lang="en-US" altLang="zh-CN" sz="1600" dirty="0">
                  <a:latin typeface="+mn-ea"/>
                  <a:ea typeface="+mn-ea"/>
                </a:rPr>
                <a:t>1024</a:t>
              </a:r>
              <a:r>
                <a:rPr kumimoji="1" lang="zh-CN" altLang="en-US" sz="1600" dirty="0">
                  <a:latin typeface="+mn-ea"/>
                  <a:ea typeface="+mn-ea"/>
                </a:rPr>
                <a:t>个页表项）</a:t>
              </a:r>
            </a:p>
          </p:txBody>
        </p:sp>
        <p:sp>
          <p:nvSpPr>
            <p:cNvPr id="29" name="文本框 28">
              <a:extLst>
                <a:ext uri="{FF2B5EF4-FFF2-40B4-BE49-F238E27FC236}">
                  <a16:creationId xmlns:a16="http://schemas.microsoft.com/office/drawing/2014/main" id="{32037C1A-6D13-8846-BF31-162C36D3F5EA}"/>
                </a:ext>
              </a:extLst>
            </p:cNvPr>
            <p:cNvSpPr txBox="1"/>
            <p:nvPr/>
          </p:nvSpPr>
          <p:spPr>
            <a:xfrm>
              <a:off x="3512061" y="2892287"/>
              <a:ext cx="1368315" cy="311706"/>
            </a:xfrm>
            <a:prstGeom prst="rect">
              <a:avLst/>
            </a:prstGeom>
            <a:solidFill>
              <a:schemeClr val="bg1"/>
            </a:solidFill>
          </p:spPr>
          <p:txBody>
            <a:bodyPr wrap="square" rtlCol="0">
              <a:spAutoFit/>
            </a:bodyPr>
            <a:lstStyle/>
            <a:p>
              <a:r>
                <a:rPr kumimoji="1" lang="zh-CN" altLang="en-US" sz="1400" dirty="0">
                  <a:latin typeface="+mn-ea"/>
                  <a:ea typeface="+mn-ea"/>
                </a:rPr>
                <a:t>寄存器</a:t>
              </a:r>
            </a:p>
          </p:txBody>
        </p:sp>
        <p:sp>
          <p:nvSpPr>
            <p:cNvPr id="30" name="文本框 29">
              <a:extLst>
                <a:ext uri="{FF2B5EF4-FFF2-40B4-BE49-F238E27FC236}">
                  <a16:creationId xmlns:a16="http://schemas.microsoft.com/office/drawing/2014/main" id="{34D2F642-64DF-FD46-95A7-E64615C5BFD5}"/>
                </a:ext>
              </a:extLst>
            </p:cNvPr>
            <p:cNvSpPr txBox="1"/>
            <p:nvPr/>
          </p:nvSpPr>
          <p:spPr>
            <a:xfrm>
              <a:off x="2519853" y="2918048"/>
              <a:ext cx="1044035" cy="276999"/>
            </a:xfrm>
            <a:prstGeom prst="rect">
              <a:avLst/>
            </a:prstGeom>
            <a:solidFill>
              <a:schemeClr val="bg1"/>
            </a:solidFill>
            <a:ln>
              <a:solidFill>
                <a:schemeClr val="tx1"/>
              </a:solidFill>
            </a:ln>
          </p:spPr>
          <p:txBody>
            <a:bodyPr wrap="square" rtlCol="0">
              <a:spAutoFit/>
            </a:bodyPr>
            <a:lstStyle/>
            <a:p>
              <a:r>
                <a:rPr kumimoji="1" lang="zh-CN" altLang="en-US" sz="1200" dirty="0">
                  <a:latin typeface="+mn-ea"/>
                  <a:ea typeface="+mn-ea"/>
                </a:rPr>
                <a:t>根页表指针</a:t>
              </a:r>
            </a:p>
          </p:txBody>
        </p:sp>
        <p:sp>
          <p:nvSpPr>
            <p:cNvPr id="31" name="文本框 30">
              <a:extLst>
                <a:ext uri="{FF2B5EF4-FFF2-40B4-BE49-F238E27FC236}">
                  <a16:creationId xmlns:a16="http://schemas.microsoft.com/office/drawing/2014/main" id="{78112084-9D91-2541-8C17-3520831E8EC0}"/>
                </a:ext>
              </a:extLst>
            </p:cNvPr>
            <p:cNvSpPr txBox="1"/>
            <p:nvPr/>
          </p:nvSpPr>
          <p:spPr>
            <a:xfrm>
              <a:off x="4847802" y="1793158"/>
              <a:ext cx="1440160" cy="338554"/>
            </a:xfrm>
            <a:prstGeom prst="rect">
              <a:avLst/>
            </a:prstGeom>
            <a:solidFill>
              <a:schemeClr val="bg1">
                <a:alpha val="18000"/>
              </a:schemeClr>
            </a:solidFill>
          </p:spPr>
          <p:txBody>
            <a:bodyPr wrap="square" rtlCol="0">
              <a:spAutoFit/>
            </a:bodyPr>
            <a:lstStyle/>
            <a:p>
              <a:r>
                <a:rPr lang="zh-CN" altLang="en-US" sz="1600" dirty="0">
                  <a:latin typeface="+mn-ea"/>
                  <a:ea typeface="+mn-ea"/>
                </a:rPr>
                <a:t>物理</a:t>
              </a:r>
              <a:r>
                <a:rPr kumimoji="1" lang="zh-CN" altLang="en-US" sz="1600" dirty="0">
                  <a:latin typeface="+mn-ea"/>
                  <a:ea typeface="+mn-ea"/>
                </a:rPr>
                <a:t>地址</a:t>
              </a:r>
            </a:p>
          </p:txBody>
        </p:sp>
      </p:grpSp>
    </p:spTree>
    <p:extLst>
      <p:ext uri="{BB962C8B-B14F-4D97-AF65-F5344CB8AC3E}">
        <p14:creationId xmlns:p14="http://schemas.microsoft.com/office/powerpoint/2010/main" val="2613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704DC-69CE-2D42-81B0-F97D3AB1C958}"/>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40924A33-2274-764E-B178-DC7A17AAB2D9}"/>
              </a:ext>
            </a:extLst>
          </p:cNvPr>
          <p:cNvSpPr>
            <a:spLocks noGrp="1"/>
          </p:cNvSpPr>
          <p:nvPr>
            <p:ph idx="1"/>
          </p:nvPr>
        </p:nvSpPr>
        <p:spPr>
          <a:xfrm>
            <a:off x="0" y="823794"/>
            <a:ext cx="9144000" cy="1453078"/>
          </a:xfrm>
          <a:solidFill>
            <a:schemeClr val="accent2">
              <a:lumMod val="40000"/>
              <a:lumOff val="60000"/>
            </a:schemeClr>
          </a:solidFill>
        </p:spPr>
        <p:txBody>
          <a:bodyPr/>
          <a:lstStyle/>
          <a:p>
            <a:r>
              <a:rPr lang="zh-CN" altLang="en-US" sz="2400" b="0" dirty="0"/>
              <a:t>二级页表示例</a:t>
            </a:r>
            <a:r>
              <a:rPr lang="en-US" altLang="zh-CN" sz="2400" b="0" dirty="0"/>
              <a:t>2</a:t>
            </a:r>
          </a:p>
          <a:p>
            <a:pPr marL="0" indent="0">
              <a:buNone/>
            </a:pPr>
            <a:r>
              <a:rPr lang="en-US" altLang="zh-CN" sz="2400" b="0" dirty="0"/>
              <a:t>80x86</a:t>
            </a:r>
            <a:r>
              <a:rPr lang="zh-CN" altLang="en-US" sz="2400" b="0" dirty="0"/>
              <a:t>硬件分页地址， </a:t>
            </a:r>
            <a:r>
              <a:rPr lang="en-US" altLang="zh-CN" sz="2400" b="0" dirty="0"/>
              <a:t>32</a:t>
            </a:r>
            <a:r>
              <a:rPr lang="zh-CN" altLang="en-US" sz="2400" b="0" dirty="0"/>
              <a:t>位逻辑地址空间、</a:t>
            </a:r>
            <a:r>
              <a:rPr lang="en-US" altLang="zh-CN" sz="2400" b="0" dirty="0"/>
              <a:t>4KB</a:t>
            </a:r>
            <a:r>
              <a:rPr lang="zh-CN" altLang="en-US" sz="2400" b="0" dirty="0"/>
              <a:t>页面、</a:t>
            </a:r>
            <a:r>
              <a:rPr lang="en-US" altLang="zh-CN" sz="2400" b="0" dirty="0"/>
              <a:t>4B</a:t>
            </a:r>
            <a:r>
              <a:rPr lang="zh-CN" altLang="en-US" sz="2400" b="0" dirty="0"/>
              <a:t>页表项，如何将逻辑地址</a:t>
            </a:r>
            <a:r>
              <a:rPr lang="en-US" altLang="zh-CN" sz="2400" dirty="0">
                <a:solidFill>
                  <a:srgbClr val="FF0000"/>
                </a:solidFill>
              </a:rPr>
              <a:t>0x20021406</a:t>
            </a:r>
            <a:r>
              <a:rPr lang="zh-CN" altLang="en-US" sz="2400" b="0" dirty="0"/>
              <a:t>转换为物理地址？</a:t>
            </a:r>
            <a:endParaRPr lang="en-US" altLang="zh-CN" sz="2400" b="0" dirty="0"/>
          </a:p>
          <a:p>
            <a:pPr lvl="1">
              <a:spcBef>
                <a:spcPts val="0"/>
              </a:spcBef>
              <a:spcAft>
                <a:spcPts val="800"/>
              </a:spcAft>
              <a:buFont typeface="Wingdings" pitchFamily="2" charset="2"/>
              <a:buChar char="Ø"/>
            </a:pPr>
            <a:r>
              <a:rPr lang="en-US" altLang="zh-CN" sz="2200" dirty="0">
                <a:latin typeface="+mn-lt"/>
                <a:ea typeface="+mn-ea"/>
              </a:rPr>
              <a:t> 0x20021406</a:t>
            </a:r>
            <a:r>
              <a:rPr lang="zh-CN" altLang="en-US" sz="2200" dirty="0">
                <a:latin typeface="+mn-lt"/>
                <a:ea typeface="+mn-ea"/>
              </a:rPr>
              <a:t>转化为二进制，并进行划分</a:t>
            </a:r>
            <a:endParaRPr lang="en-US" altLang="zh-CN" sz="2200" dirty="0">
              <a:latin typeface="+mn-lt"/>
              <a:ea typeface="+mn-ea"/>
            </a:endParaRPr>
          </a:p>
          <a:p>
            <a:pPr lvl="1">
              <a:spcBef>
                <a:spcPts val="0"/>
              </a:spcBef>
              <a:spcAft>
                <a:spcPts val="800"/>
              </a:spcAft>
              <a:buNone/>
            </a:pPr>
            <a:r>
              <a:rPr lang="en-US" altLang="zh-CN" sz="2200" dirty="0">
                <a:solidFill>
                  <a:srgbClr val="0070C0"/>
                </a:solidFill>
                <a:latin typeface="+mn-lt"/>
                <a:ea typeface="+mn-ea"/>
              </a:rPr>
              <a:t>      0010    0000    00</a:t>
            </a:r>
            <a:r>
              <a:rPr lang="en-US" altLang="zh-CN" sz="2200" dirty="0">
                <a:solidFill>
                  <a:srgbClr val="FF0000"/>
                </a:solidFill>
                <a:latin typeface="+mn-lt"/>
                <a:ea typeface="+mn-ea"/>
              </a:rPr>
              <a:t>00    0010    0001    </a:t>
            </a:r>
            <a:r>
              <a:rPr lang="en-US" altLang="zh-CN" sz="2200" dirty="0">
                <a:solidFill>
                  <a:srgbClr val="003300"/>
                </a:solidFill>
                <a:latin typeface="+mn-lt"/>
                <a:ea typeface="+mn-ea"/>
              </a:rPr>
              <a:t>0100    0000    0110</a:t>
            </a:r>
          </a:p>
          <a:p>
            <a:pPr lvl="1">
              <a:spcBef>
                <a:spcPts val="0"/>
              </a:spcBef>
              <a:spcAft>
                <a:spcPts val="800"/>
              </a:spcAft>
              <a:buFont typeface="Wingdings" pitchFamily="2" charset="2"/>
              <a:buChar char="Ø"/>
            </a:pPr>
            <a:r>
              <a:rPr lang="zh-CN" altLang="en-US" sz="2200" dirty="0">
                <a:latin typeface="+mn-lt"/>
                <a:ea typeface="+mn-ea"/>
              </a:rPr>
              <a:t>顶级页表字段</a:t>
            </a:r>
            <a:endParaRPr lang="en-US" altLang="zh-CN" sz="2200" dirty="0">
              <a:latin typeface="+mn-lt"/>
              <a:ea typeface="+mn-ea"/>
            </a:endParaRPr>
          </a:p>
          <a:p>
            <a:pPr marL="457200" lvl="1" indent="0">
              <a:spcBef>
                <a:spcPts val="0"/>
              </a:spcBef>
              <a:spcAft>
                <a:spcPts val="800"/>
              </a:spcAft>
              <a:buNone/>
            </a:pPr>
            <a:r>
              <a:rPr lang="en-US" altLang="zh-CN" sz="2200" dirty="0">
                <a:latin typeface="+mn-lt"/>
                <a:ea typeface="+mn-ea"/>
              </a:rPr>
              <a:t>      0x80</a:t>
            </a:r>
            <a:r>
              <a:rPr lang="zh-CN" altLang="en-US" sz="2200" dirty="0">
                <a:latin typeface="+mn-lt"/>
                <a:ea typeface="+mn-ea"/>
              </a:rPr>
              <a:t>，用于选择顶级页表的第</a:t>
            </a:r>
            <a:r>
              <a:rPr lang="en-US" altLang="zh-CN" sz="2200" dirty="0">
                <a:latin typeface="+mn-lt"/>
                <a:ea typeface="+mn-ea"/>
              </a:rPr>
              <a:t>0x80</a:t>
            </a:r>
            <a:r>
              <a:rPr lang="zh-CN" altLang="en-US" sz="2200" dirty="0">
                <a:latin typeface="+mn-lt"/>
                <a:ea typeface="+mn-ea"/>
              </a:rPr>
              <a:t>表项，指向二级页表</a:t>
            </a:r>
            <a:endParaRPr lang="en-US" altLang="zh-CN" sz="2200" dirty="0">
              <a:latin typeface="+mn-lt"/>
              <a:ea typeface="+mn-ea"/>
            </a:endParaRPr>
          </a:p>
          <a:p>
            <a:pPr lvl="1">
              <a:spcBef>
                <a:spcPts val="0"/>
              </a:spcBef>
              <a:spcAft>
                <a:spcPts val="800"/>
              </a:spcAft>
              <a:buFont typeface="Wingdings" pitchFamily="2" charset="2"/>
              <a:buChar char="Ø"/>
            </a:pPr>
            <a:r>
              <a:rPr lang="zh-CN" altLang="en-US" sz="2200" dirty="0">
                <a:latin typeface="+mn-lt"/>
                <a:ea typeface="+mn-ea"/>
              </a:rPr>
              <a:t>二级页表字段</a:t>
            </a:r>
            <a:endParaRPr lang="en-US" altLang="zh-CN" sz="2200" dirty="0">
              <a:latin typeface="+mn-lt"/>
              <a:ea typeface="+mn-ea"/>
            </a:endParaRPr>
          </a:p>
          <a:p>
            <a:pPr marL="457200" lvl="1" indent="0">
              <a:spcBef>
                <a:spcPts val="0"/>
              </a:spcBef>
              <a:spcAft>
                <a:spcPts val="800"/>
              </a:spcAft>
              <a:buNone/>
            </a:pPr>
            <a:r>
              <a:rPr lang="en-US" altLang="zh-CN" sz="2200" dirty="0">
                <a:latin typeface="+mn-lt"/>
                <a:ea typeface="+mn-ea"/>
              </a:rPr>
              <a:t>      0x21</a:t>
            </a:r>
            <a:r>
              <a:rPr lang="zh-CN" altLang="en-US" sz="2200" dirty="0">
                <a:latin typeface="+mn-lt"/>
                <a:ea typeface="+mn-ea"/>
              </a:rPr>
              <a:t>，用于选择二级页表的第</a:t>
            </a:r>
            <a:r>
              <a:rPr lang="en-US" altLang="zh-CN" sz="2200" dirty="0">
                <a:latin typeface="+mn-lt"/>
                <a:ea typeface="+mn-ea"/>
              </a:rPr>
              <a:t>0x21</a:t>
            </a:r>
            <a:r>
              <a:rPr lang="zh-CN" altLang="en-US" sz="2200" dirty="0">
                <a:latin typeface="+mn-lt"/>
                <a:ea typeface="+mn-ea"/>
              </a:rPr>
              <a:t>表项，指向逻辑地址所在页框</a:t>
            </a:r>
            <a:endParaRPr lang="en-US" altLang="zh-CN" sz="2200" dirty="0">
              <a:latin typeface="+mn-lt"/>
              <a:ea typeface="+mn-ea"/>
            </a:endParaRPr>
          </a:p>
          <a:p>
            <a:pPr lvl="1">
              <a:spcBef>
                <a:spcPts val="0"/>
              </a:spcBef>
              <a:spcAft>
                <a:spcPts val="800"/>
              </a:spcAft>
              <a:buFont typeface="Wingdings" pitchFamily="2" charset="2"/>
              <a:buChar char="Ø"/>
            </a:pPr>
            <a:r>
              <a:rPr lang="zh-CN" altLang="en-US" sz="2200" dirty="0">
                <a:latin typeface="+mn-lt"/>
                <a:ea typeface="+mn-ea"/>
              </a:rPr>
              <a:t>页内偏移地址字段</a:t>
            </a:r>
            <a:endParaRPr lang="en-US" altLang="zh-CN" sz="2200" dirty="0">
              <a:latin typeface="+mn-lt"/>
              <a:ea typeface="+mn-ea"/>
            </a:endParaRPr>
          </a:p>
          <a:p>
            <a:pPr marL="457200" lvl="1" indent="0">
              <a:spcBef>
                <a:spcPts val="0"/>
              </a:spcBef>
              <a:spcAft>
                <a:spcPts val="800"/>
              </a:spcAft>
              <a:buNone/>
            </a:pPr>
            <a:r>
              <a:rPr lang="en-US" altLang="zh-CN" sz="2200" dirty="0">
                <a:latin typeface="+mn-lt"/>
                <a:ea typeface="+mn-ea"/>
              </a:rPr>
              <a:t>     0x406</a:t>
            </a:r>
            <a:r>
              <a:rPr lang="zh-CN" altLang="en-US" sz="2200" dirty="0">
                <a:latin typeface="+mn-lt"/>
                <a:ea typeface="+mn-ea"/>
              </a:rPr>
              <a:t>，逻辑地址在页框内的偏移量</a:t>
            </a:r>
          </a:p>
          <a:p>
            <a:endParaRPr kumimoji="1" lang="en-US" altLang="zh-CN" sz="2400" dirty="0"/>
          </a:p>
          <a:p>
            <a:endParaRPr kumimoji="1" lang="zh-CN" altLang="en-US" sz="2400" dirty="0"/>
          </a:p>
        </p:txBody>
      </p:sp>
    </p:spTree>
    <p:extLst>
      <p:ext uri="{BB962C8B-B14F-4D97-AF65-F5344CB8AC3E}">
        <p14:creationId xmlns:p14="http://schemas.microsoft.com/office/powerpoint/2010/main" val="2368349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8D089-3BC5-3948-8B58-91E1FC45191F}"/>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9F0E11FB-ABD8-B644-813E-AD3388EDD448}"/>
              </a:ext>
            </a:extLst>
          </p:cNvPr>
          <p:cNvSpPr>
            <a:spLocks noGrp="1"/>
          </p:cNvSpPr>
          <p:nvPr>
            <p:ph idx="1"/>
          </p:nvPr>
        </p:nvSpPr>
        <p:spPr>
          <a:xfrm>
            <a:off x="53752" y="804703"/>
            <a:ext cx="9090248" cy="1400161"/>
          </a:xfrm>
          <a:solidFill>
            <a:schemeClr val="accent2">
              <a:lumMod val="40000"/>
              <a:lumOff val="60000"/>
            </a:schemeClr>
          </a:solidFill>
        </p:spPr>
        <p:txBody>
          <a:bodyPr/>
          <a:lstStyle/>
          <a:p>
            <a:r>
              <a:rPr lang="zh-CN" altLang="en-US" sz="2400" b="0" dirty="0"/>
              <a:t>二级页表地址转换示例</a:t>
            </a:r>
            <a:r>
              <a:rPr lang="en-US" altLang="zh-CN" sz="2400" b="0" dirty="0"/>
              <a:t>3</a:t>
            </a:r>
            <a:endParaRPr lang="zh-CN" altLang="en-US" sz="2400" b="0" dirty="0">
              <a:solidFill>
                <a:srgbClr val="FF0000"/>
              </a:solidFill>
            </a:endParaRPr>
          </a:p>
          <a:p>
            <a:pPr marL="533400" indent="-533400">
              <a:spcAft>
                <a:spcPct val="10000"/>
              </a:spcAft>
              <a:buNone/>
            </a:pPr>
            <a:r>
              <a:rPr lang="en-US" altLang="zh-CN" sz="2400" b="0" dirty="0"/>
              <a:t>	32</a:t>
            </a:r>
            <a:r>
              <a:rPr lang="zh-CN" altLang="en-US" sz="2400" b="0" dirty="0"/>
              <a:t>位逻辑地址空间、</a:t>
            </a:r>
            <a:r>
              <a:rPr lang="en-US" altLang="zh-CN" sz="2400" b="0" dirty="0"/>
              <a:t>4KB</a:t>
            </a:r>
            <a:r>
              <a:rPr lang="zh-CN" altLang="en-US" sz="2400" b="0" dirty="0"/>
              <a:t>页面、</a:t>
            </a:r>
            <a:r>
              <a:rPr lang="en-US" altLang="zh-CN" sz="2400" b="0" dirty="0"/>
              <a:t>4B</a:t>
            </a:r>
            <a:r>
              <a:rPr lang="zh-CN" altLang="en-US" sz="2400" b="0" dirty="0"/>
              <a:t>页表项、求逻辑地址</a:t>
            </a:r>
            <a:r>
              <a:rPr lang="en-US" altLang="zh-CN" sz="2400" b="0" dirty="0"/>
              <a:t>4197721</a:t>
            </a:r>
            <a:r>
              <a:rPr lang="zh-CN" altLang="en-US" sz="2400" b="0" dirty="0"/>
              <a:t>的物理地址？</a:t>
            </a:r>
            <a:endParaRPr lang="en-US" altLang="zh-CN" sz="2400" b="0" dirty="0"/>
          </a:p>
          <a:p>
            <a:endParaRPr kumimoji="1" lang="en-US" altLang="zh-CN" sz="2400" dirty="0"/>
          </a:p>
        </p:txBody>
      </p:sp>
      <p:sp>
        <p:nvSpPr>
          <p:cNvPr id="4" name="Text Box 62">
            <a:extLst>
              <a:ext uri="{FF2B5EF4-FFF2-40B4-BE49-F238E27FC236}">
                <a16:creationId xmlns:a16="http://schemas.microsoft.com/office/drawing/2014/main" id="{00ED0A52-E482-254D-B2A9-F05C1EE60DE8}"/>
              </a:ext>
            </a:extLst>
          </p:cNvPr>
          <p:cNvSpPr txBox="1">
            <a:spLocks noChangeArrowheads="1"/>
          </p:cNvSpPr>
          <p:nvPr/>
        </p:nvSpPr>
        <p:spPr bwMode="auto">
          <a:xfrm>
            <a:off x="679928" y="4962611"/>
            <a:ext cx="1443800" cy="35451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mn-ea"/>
                <a:ea typeface="+mn-ea"/>
                <a:cs typeface="Times New Roman" pitchFamily="18" charset="0"/>
              </a:rPr>
              <a:t>二级页表：</a:t>
            </a:r>
            <a:endParaRPr kumimoji="0" lang="zh-CN" altLang="zh-CN" sz="1800" b="0" i="0" u="none" strike="noStrike" cap="none" normalizeH="0" baseline="0" dirty="0">
              <a:ln>
                <a:noFill/>
              </a:ln>
              <a:solidFill>
                <a:schemeClr val="tx1"/>
              </a:solidFill>
              <a:effectLst/>
              <a:latin typeface="+mn-ea"/>
              <a:ea typeface="+mn-ea"/>
              <a:cs typeface="宋体" pitchFamily="2" charset="-122"/>
            </a:endParaRPr>
          </a:p>
        </p:txBody>
      </p:sp>
      <p:graphicFrame>
        <p:nvGraphicFramePr>
          <p:cNvPr id="5" name="表格 4">
            <a:extLst>
              <a:ext uri="{FF2B5EF4-FFF2-40B4-BE49-F238E27FC236}">
                <a16:creationId xmlns:a16="http://schemas.microsoft.com/office/drawing/2014/main" id="{BECA7EFB-D363-7345-BCED-58BD76EBA6AF}"/>
              </a:ext>
            </a:extLst>
          </p:cNvPr>
          <p:cNvGraphicFramePr>
            <a:graphicFrameLocks noGrp="1"/>
          </p:cNvGraphicFramePr>
          <p:nvPr>
            <p:extLst/>
          </p:nvPr>
        </p:nvGraphicFramePr>
        <p:xfrm>
          <a:off x="3941763" y="2671152"/>
          <a:ext cx="1206301" cy="3566160"/>
        </p:xfrm>
        <a:graphic>
          <a:graphicData uri="http://schemas.openxmlformats.org/drawingml/2006/table">
            <a:tbl>
              <a:tblPr firstRow="1" firstCol="1" bandRow="1"/>
              <a:tblGrid>
                <a:gridCol w="1206301">
                  <a:extLst>
                    <a:ext uri="{9D8B030D-6E8A-4147-A177-3AD203B41FA5}">
                      <a16:colId xmlns:a16="http://schemas.microsoft.com/office/drawing/2014/main" val="20000"/>
                    </a:ext>
                  </a:extLst>
                </a:gridCol>
              </a:tblGrid>
              <a:tr h="215324">
                <a:tc>
                  <a:txBody>
                    <a:bodyPr/>
                    <a:lstStyle/>
                    <a:p>
                      <a:pPr algn="just">
                        <a:spcAft>
                          <a:spcPts val="0"/>
                        </a:spcAft>
                      </a:pPr>
                      <a:r>
                        <a:rPr lang="en-US" sz="1800" kern="100" dirty="0">
                          <a:effectLst/>
                          <a:latin typeface="Times New Roman"/>
                          <a:ea typeface="宋体"/>
                        </a:rPr>
                        <a:t>…</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6086">
                <a:tc>
                  <a:txBody>
                    <a:bodyPr/>
                    <a:lstStyle/>
                    <a:p>
                      <a:pPr algn="just">
                        <a:spcAft>
                          <a:spcPts val="0"/>
                        </a:spcAft>
                      </a:pPr>
                      <a:r>
                        <a:rPr lang="en-US" sz="1800" b="1" kern="100" dirty="0">
                          <a:effectLst/>
                          <a:latin typeface="Times New Roman"/>
                          <a:ea typeface="宋体"/>
                        </a:rPr>
                        <a:t>101</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DnDiag">
                      <a:fgClr>
                        <a:srgbClr val="FFFFFF"/>
                      </a:fgClr>
                      <a:bgClr>
                        <a:srgbClr val="DDDDDD"/>
                      </a:bgClr>
                    </a:pattFill>
                  </a:tcPr>
                </a:tc>
                <a:extLst>
                  <a:ext uri="{0D108BD9-81ED-4DB2-BD59-A6C34878D82A}">
                    <a16:rowId xmlns:a16="http://schemas.microsoft.com/office/drawing/2014/main" val="10001"/>
                  </a:ext>
                </a:extLst>
              </a:tr>
              <a:tr h="246086">
                <a:tc>
                  <a:txBody>
                    <a:bodyPr/>
                    <a:lstStyle/>
                    <a:p>
                      <a:pPr algn="just">
                        <a:spcAft>
                          <a:spcPts val="0"/>
                        </a:spcAft>
                      </a:pPr>
                      <a:r>
                        <a:rPr lang="en-US" sz="1800" b="1" kern="100" dirty="0">
                          <a:effectLst/>
                          <a:latin typeface="Times New Roman"/>
                          <a:ea typeface="宋体"/>
                        </a:rPr>
                        <a:t>202</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DnDiag">
                      <a:fgClr>
                        <a:srgbClr val="FFFFFF"/>
                      </a:fgClr>
                      <a:bgClr>
                        <a:srgbClr val="DDDDDD"/>
                      </a:bgClr>
                    </a:pattFill>
                  </a:tcPr>
                </a:tc>
                <a:extLst>
                  <a:ext uri="{0D108BD9-81ED-4DB2-BD59-A6C34878D82A}">
                    <a16:rowId xmlns:a16="http://schemas.microsoft.com/office/drawing/2014/main" val="10002"/>
                  </a:ext>
                </a:extLst>
              </a:tr>
              <a:tr h="246086">
                <a:tc>
                  <a:txBody>
                    <a:bodyPr/>
                    <a:lstStyle/>
                    <a:p>
                      <a:pPr algn="just">
                        <a:spcAft>
                          <a:spcPts val="0"/>
                        </a:spcAft>
                      </a:pPr>
                      <a:r>
                        <a:rPr lang="en-US" sz="1800" b="1" kern="100" dirty="0">
                          <a:effectLst/>
                          <a:latin typeface="Times New Roman"/>
                          <a:ea typeface="宋体"/>
                        </a:rPr>
                        <a:t>…</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DnDiag">
                      <a:fgClr>
                        <a:srgbClr val="FFFFFF"/>
                      </a:fgClr>
                      <a:bgClr>
                        <a:srgbClr val="DDDDDD"/>
                      </a:bgClr>
                    </a:pattFill>
                  </a:tcPr>
                </a:tc>
                <a:extLst>
                  <a:ext uri="{0D108BD9-81ED-4DB2-BD59-A6C34878D82A}">
                    <a16:rowId xmlns:a16="http://schemas.microsoft.com/office/drawing/2014/main" val="10003"/>
                  </a:ext>
                </a:extLst>
              </a:tr>
              <a:tr h="246086">
                <a:tc>
                  <a:txBody>
                    <a:bodyPr/>
                    <a:lstStyle/>
                    <a:p>
                      <a:pPr algn="just">
                        <a:spcAft>
                          <a:spcPts val="0"/>
                        </a:spcAft>
                      </a:pPr>
                      <a:r>
                        <a:rPr lang="en-US" sz="1800" b="1" kern="100" dirty="0">
                          <a:effectLst/>
                          <a:latin typeface="Times New Roman"/>
                          <a:ea typeface="宋体"/>
                        </a:rPr>
                        <a:t>303</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6086">
                <a:tc>
                  <a:txBody>
                    <a:bodyPr/>
                    <a:lstStyle/>
                    <a:p>
                      <a:pPr algn="just">
                        <a:spcAft>
                          <a:spcPts val="0"/>
                        </a:spcAft>
                      </a:pPr>
                      <a:r>
                        <a:rPr lang="en-US" sz="1800" b="1" kern="100" dirty="0">
                          <a:effectLst/>
                          <a:latin typeface="Times New Roman"/>
                          <a:ea typeface="宋体"/>
                        </a:rPr>
                        <a:t>404</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6086">
                <a:tc>
                  <a:txBody>
                    <a:bodyPr/>
                    <a:lstStyle/>
                    <a:p>
                      <a:pPr algn="just">
                        <a:spcAft>
                          <a:spcPts val="0"/>
                        </a:spcAft>
                      </a:pPr>
                      <a:r>
                        <a:rPr lang="en-US" sz="1800" b="1" kern="100" dirty="0">
                          <a:effectLst/>
                          <a:latin typeface="Times New Roman"/>
                          <a:ea typeface="宋体"/>
                        </a:rPr>
                        <a:t>…</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6086">
                <a:tc>
                  <a:txBody>
                    <a:bodyPr/>
                    <a:lstStyle/>
                    <a:p>
                      <a:pPr algn="just">
                        <a:spcAft>
                          <a:spcPts val="0"/>
                        </a:spcAft>
                      </a:pPr>
                      <a:r>
                        <a:rPr lang="en-US" sz="1800" b="1" kern="100" dirty="0">
                          <a:effectLst/>
                          <a:latin typeface="Times New Roman"/>
                          <a:ea typeface="宋体"/>
                        </a:rPr>
                        <a:t>505</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6086">
                <a:tc>
                  <a:txBody>
                    <a:bodyPr/>
                    <a:lstStyle/>
                    <a:p>
                      <a:pPr algn="just">
                        <a:spcAft>
                          <a:spcPts val="0"/>
                        </a:spcAft>
                      </a:pPr>
                      <a:r>
                        <a:rPr lang="en-US" sz="1800" b="1" kern="100" dirty="0">
                          <a:effectLst/>
                          <a:latin typeface="Times New Roman"/>
                          <a:ea typeface="宋体"/>
                        </a:rPr>
                        <a:t>606</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6086">
                <a:tc>
                  <a:txBody>
                    <a:bodyPr/>
                    <a:lstStyle/>
                    <a:p>
                      <a:pPr algn="just">
                        <a:spcAft>
                          <a:spcPts val="0"/>
                        </a:spcAft>
                      </a:pPr>
                      <a:r>
                        <a:rPr lang="en-US" sz="1800" b="1" kern="100" dirty="0">
                          <a:effectLst/>
                          <a:latin typeface="Times New Roman"/>
                          <a:ea typeface="宋体"/>
                        </a:rPr>
                        <a:t>…</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6086">
                <a:tc>
                  <a:txBody>
                    <a:bodyPr/>
                    <a:lstStyle/>
                    <a:p>
                      <a:pPr algn="just">
                        <a:spcAft>
                          <a:spcPts val="0"/>
                        </a:spcAft>
                      </a:pPr>
                      <a:r>
                        <a:rPr lang="en-US" sz="1800" b="1" kern="100" dirty="0">
                          <a:effectLst/>
                          <a:latin typeface="Times New Roman"/>
                          <a:ea typeface="宋体"/>
                        </a:rPr>
                        <a:t>707</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6086">
                <a:tc>
                  <a:txBody>
                    <a:bodyPr/>
                    <a:lstStyle/>
                    <a:p>
                      <a:pPr algn="just">
                        <a:spcAft>
                          <a:spcPts val="0"/>
                        </a:spcAft>
                      </a:pPr>
                      <a:r>
                        <a:rPr lang="en-US" sz="1800" b="1" kern="100" dirty="0">
                          <a:effectLst/>
                          <a:latin typeface="Times New Roman"/>
                          <a:ea typeface="宋体"/>
                        </a:rPr>
                        <a:t>808</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6086">
                <a:tc>
                  <a:txBody>
                    <a:bodyPr/>
                    <a:lstStyle/>
                    <a:p>
                      <a:pPr algn="just">
                        <a:spcAft>
                          <a:spcPts val="0"/>
                        </a:spcAft>
                      </a:pPr>
                      <a:r>
                        <a:rPr lang="en-US" sz="1800" b="1" kern="100" dirty="0">
                          <a:effectLst/>
                          <a:latin typeface="Times New Roman"/>
                          <a:ea typeface="宋体"/>
                        </a:rPr>
                        <a:t>…</a:t>
                      </a:r>
                      <a:endParaRPr lang="zh-CN" sz="18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6" name="表格 5">
            <a:extLst>
              <a:ext uri="{FF2B5EF4-FFF2-40B4-BE49-F238E27FC236}">
                <a16:creationId xmlns:a16="http://schemas.microsoft.com/office/drawing/2014/main" id="{95B91204-8C03-6949-A5C3-D977AF5905CD}"/>
              </a:ext>
            </a:extLst>
          </p:cNvPr>
          <p:cNvGraphicFramePr>
            <a:graphicFrameLocks noGrp="1"/>
          </p:cNvGraphicFramePr>
          <p:nvPr>
            <p:extLst/>
          </p:nvPr>
        </p:nvGraphicFramePr>
        <p:xfrm>
          <a:off x="2125266" y="2654885"/>
          <a:ext cx="1620247" cy="3566160"/>
        </p:xfrm>
        <a:graphic>
          <a:graphicData uri="http://schemas.openxmlformats.org/drawingml/2006/table">
            <a:tbl>
              <a:tblPr firstRow="1" firstCol="1" bandRow="1"/>
              <a:tblGrid>
                <a:gridCol w="1620247">
                  <a:extLst>
                    <a:ext uri="{9D8B030D-6E8A-4147-A177-3AD203B41FA5}">
                      <a16:colId xmlns:a16="http://schemas.microsoft.com/office/drawing/2014/main" val="20000"/>
                    </a:ext>
                  </a:extLst>
                </a:gridCol>
              </a:tblGrid>
              <a:tr h="208915">
                <a:tc>
                  <a:txBody>
                    <a:bodyPr/>
                    <a:lstStyle/>
                    <a:p>
                      <a:pPr algn="just">
                        <a:spcAft>
                          <a:spcPts val="0"/>
                        </a:spcAft>
                      </a:pPr>
                      <a:r>
                        <a:rPr lang="zh-CN" sz="1800" kern="100" dirty="0">
                          <a:effectLst/>
                          <a:latin typeface="+mn-ea"/>
                          <a:ea typeface="+mn-ea"/>
                        </a:rPr>
                        <a:t>页表项序号</a:t>
                      </a:r>
                    </a:p>
                  </a:txBody>
                  <a:tcPr marL="68580" marR="68580" marT="0" marB="0">
                    <a:lnL>
                      <a:noFill/>
                    </a:lnL>
                    <a:lnR>
                      <a:noFill/>
                    </a:lnR>
                    <a:lnT>
                      <a:noFill/>
                    </a:lnT>
                    <a:lnB>
                      <a:noFill/>
                    </a:lnB>
                  </a:tcPr>
                </a:tc>
                <a:extLst>
                  <a:ext uri="{0D108BD9-81ED-4DB2-BD59-A6C34878D82A}">
                    <a16:rowId xmlns:a16="http://schemas.microsoft.com/office/drawing/2014/main" val="10000"/>
                  </a:ext>
                </a:extLst>
              </a:tr>
              <a:tr h="208915">
                <a:tc>
                  <a:txBody>
                    <a:bodyPr/>
                    <a:lstStyle/>
                    <a:p>
                      <a:pPr algn="just">
                        <a:spcAft>
                          <a:spcPts val="0"/>
                        </a:spcAft>
                      </a:pPr>
                      <a:r>
                        <a:rPr lang="en-US" sz="1800" b="1" kern="100" dirty="0">
                          <a:effectLst/>
                          <a:latin typeface="Times New Roman"/>
                          <a:ea typeface="宋体"/>
                        </a:rPr>
                        <a:t>                      0</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r h="208915">
                <a:tc>
                  <a:txBody>
                    <a:bodyPr/>
                    <a:lstStyle/>
                    <a:p>
                      <a:pPr algn="just">
                        <a:spcAft>
                          <a:spcPts val="0"/>
                        </a:spcAft>
                      </a:pPr>
                      <a:r>
                        <a:rPr lang="en-US" sz="1800" b="1" kern="100" dirty="0">
                          <a:effectLst/>
                          <a:latin typeface="Times New Roman"/>
                          <a:ea typeface="宋体"/>
                        </a:rPr>
                        <a:t>                      1</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198755">
                <a:tc>
                  <a:txBody>
                    <a:bodyPr/>
                    <a:lstStyle/>
                    <a:p>
                      <a:pPr indent="918210" algn="just">
                        <a:spcAft>
                          <a:spcPts val="0"/>
                        </a:spcAft>
                      </a:pPr>
                      <a:r>
                        <a:rPr lang="en-US" sz="1800" b="1" kern="100" dirty="0">
                          <a:effectLst/>
                          <a:latin typeface="Times New Roman"/>
                          <a:ea typeface="宋体"/>
                        </a:rPr>
                        <a:t>    …</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208915">
                <a:tc>
                  <a:txBody>
                    <a:bodyPr/>
                    <a:lstStyle/>
                    <a:p>
                      <a:pPr algn="just">
                        <a:spcAft>
                          <a:spcPts val="0"/>
                        </a:spcAft>
                      </a:pPr>
                      <a:r>
                        <a:rPr lang="en-US" sz="1800" b="1" kern="100" dirty="0">
                          <a:effectLst/>
                          <a:latin typeface="Times New Roman"/>
                          <a:ea typeface="宋体"/>
                        </a:rPr>
                        <a:t>                      0</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208915">
                <a:tc>
                  <a:txBody>
                    <a:bodyPr/>
                    <a:lstStyle/>
                    <a:p>
                      <a:pPr algn="just">
                        <a:spcAft>
                          <a:spcPts val="0"/>
                        </a:spcAft>
                      </a:pPr>
                      <a:r>
                        <a:rPr lang="en-US" sz="1800" b="1" kern="100" dirty="0">
                          <a:effectLst/>
                          <a:latin typeface="Times New Roman"/>
                          <a:ea typeface="宋体"/>
                        </a:rPr>
                        <a:t>                      1</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208915">
                <a:tc>
                  <a:txBody>
                    <a:bodyPr/>
                    <a:lstStyle/>
                    <a:p>
                      <a:pPr indent="918210" algn="just">
                        <a:spcAft>
                          <a:spcPts val="0"/>
                        </a:spcAft>
                      </a:pPr>
                      <a:r>
                        <a:rPr lang="en-US" sz="1800" b="1" kern="100" dirty="0">
                          <a:effectLst/>
                          <a:latin typeface="Times New Roman"/>
                          <a:ea typeface="宋体"/>
                        </a:rPr>
                        <a:t>    …</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208915">
                <a:tc>
                  <a:txBody>
                    <a:bodyPr/>
                    <a:lstStyle/>
                    <a:p>
                      <a:pPr indent="918210" algn="just">
                        <a:spcAft>
                          <a:spcPts val="0"/>
                        </a:spcAft>
                      </a:pPr>
                      <a:r>
                        <a:rPr lang="en-US" sz="1800" b="1" kern="100" dirty="0">
                          <a:effectLst/>
                          <a:latin typeface="Times New Roman"/>
                          <a:ea typeface="宋体"/>
                        </a:rPr>
                        <a:t>      0</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198755">
                <a:tc>
                  <a:txBody>
                    <a:bodyPr/>
                    <a:lstStyle/>
                    <a:p>
                      <a:pPr indent="918210" algn="just">
                        <a:spcAft>
                          <a:spcPts val="0"/>
                        </a:spcAft>
                      </a:pPr>
                      <a:r>
                        <a:rPr lang="en-US" sz="1800" b="1" kern="100" dirty="0">
                          <a:effectLst/>
                          <a:latin typeface="Times New Roman"/>
                          <a:ea typeface="宋体"/>
                        </a:rPr>
                        <a:t>      1</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208915">
                <a:tc>
                  <a:txBody>
                    <a:bodyPr/>
                    <a:lstStyle/>
                    <a:p>
                      <a:pPr indent="918210" algn="just">
                        <a:spcAft>
                          <a:spcPts val="0"/>
                        </a:spcAft>
                      </a:pPr>
                      <a:r>
                        <a:rPr lang="en-US" sz="1800" b="1" kern="100" dirty="0">
                          <a:effectLst/>
                          <a:latin typeface="Times New Roman"/>
                          <a:ea typeface="宋体"/>
                        </a:rPr>
                        <a:t>    …</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09"/>
                  </a:ext>
                </a:extLst>
              </a:tr>
              <a:tr h="208915">
                <a:tc>
                  <a:txBody>
                    <a:bodyPr/>
                    <a:lstStyle/>
                    <a:p>
                      <a:pPr indent="918210" algn="just">
                        <a:spcAft>
                          <a:spcPts val="0"/>
                        </a:spcAft>
                      </a:pPr>
                      <a:r>
                        <a:rPr lang="en-US" sz="1800" b="1" kern="100" dirty="0">
                          <a:effectLst/>
                          <a:latin typeface="Times New Roman"/>
                          <a:ea typeface="宋体"/>
                        </a:rPr>
                        <a:t>      0</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10"/>
                  </a:ext>
                </a:extLst>
              </a:tr>
              <a:tr h="208915">
                <a:tc>
                  <a:txBody>
                    <a:bodyPr/>
                    <a:lstStyle/>
                    <a:p>
                      <a:pPr indent="918210" algn="just">
                        <a:spcAft>
                          <a:spcPts val="0"/>
                        </a:spcAft>
                      </a:pPr>
                      <a:r>
                        <a:rPr lang="en-US" sz="1800" b="1" kern="100" dirty="0">
                          <a:effectLst/>
                          <a:latin typeface="Times New Roman"/>
                          <a:ea typeface="宋体"/>
                        </a:rPr>
                        <a:t>      1</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11"/>
                  </a:ext>
                </a:extLst>
              </a:tr>
              <a:tr h="218440">
                <a:tc>
                  <a:txBody>
                    <a:bodyPr/>
                    <a:lstStyle/>
                    <a:p>
                      <a:pPr indent="918210" algn="just">
                        <a:spcAft>
                          <a:spcPts val="0"/>
                        </a:spcAft>
                      </a:pPr>
                      <a:r>
                        <a:rPr lang="en-US" sz="1800" b="1" kern="100" dirty="0">
                          <a:effectLst/>
                          <a:latin typeface="Times New Roman"/>
                          <a:ea typeface="宋体"/>
                        </a:rPr>
                        <a:t>    …</a:t>
                      </a:r>
                      <a:endParaRPr lang="zh-CN" sz="1800" kern="100" dirty="0">
                        <a:effectLst/>
                        <a:latin typeface="Times New Roman"/>
                        <a:ea typeface="宋体"/>
                      </a:endParaRPr>
                    </a:p>
                  </a:txBody>
                  <a:tcPr marL="68580" marR="68580" marT="0" marB="0">
                    <a:lnL>
                      <a:noFill/>
                    </a:lnL>
                    <a:lnR>
                      <a:noFill/>
                    </a:lnR>
                    <a:lnT>
                      <a:noFill/>
                    </a:lnT>
                    <a:lnB>
                      <a:noFill/>
                    </a:lnB>
                  </a:tcPr>
                </a:tc>
                <a:extLst>
                  <a:ext uri="{0D108BD9-81ED-4DB2-BD59-A6C34878D82A}">
                    <a16:rowId xmlns:a16="http://schemas.microsoft.com/office/drawing/2014/main" val="10012"/>
                  </a:ext>
                </a:extLst>
              </a:tr>
            </a:tbl>
          </a:graphicData>
        </a:graphic>
      </p:graphicFrame>
      <p:sp>
        <p:nvSpPr>
          <p:cNvPr id="7" name="AutoShape 73">
            <a:extLst>
              <a:ext uri="{FF2B5EF4-FFF2-40B4-BE49-F238E27FC236}">
                <a16:creationId xmlns:a16="http://schemas.microsoft.com/office/drawing/2014/main" id="{878D343D-0EFB-7342-A370-133EF9FCE6AB}"/>
              </a:ext>
            </a:extLst>
          </p:cNvPr>
          <p:cNvSpPr>
            <a:spLocks/>
          </p:cNvSpPr>
          <p:nvPr/>
        </p:nvSpPr>
        <p:spPr bwMode="auto">
          <a:xfrm>
            <a:off x="5220072" y="2922715"/>
            <a:ext cx="210542" cy="667208"/>
          </a:xfrm>
          <a:prstGeom prst="rightBrace">
            <a:avLst>
              <a:gd name="adj1" fmla="val 29524"/>
              <a:gd name="adj2" fmla="val 50000"/>
            </a:avLst>
          </a:prstGeom>
          <a:noFill/>
          <a:ln w="15875">
            <a:solidFill>
              <a:srgbClr val="739CC3"/>
            </a:solidFill>
            <a:round/>
            <a:headEnd/>
            <a:tailEnd/>
          </a:ln>
          <a:extLst>
            <a:ext uri="{909E8E84-426E-40DD-AFC4-6F175D3DCCD1}">
              <a14:hiddenFill xmlns:a14="http://schemas.microsoft.com/office/drawing/2010/main">
                <a:gradFill rotWithShape="0">
                  <a:gsLst>
                    <a:gs pos="0">
                      <a:srgbClr val="BBD5F0"/>
                    </a:gs>
                    <a:gs pos="100000">
                      <a:srgbClr val="9CBEE0"/>
                    </a:gs>
                  </a:gsLst>
                  <a:lin ang="5400000"/>
                </a:gradFill>
              </a14:hiddenFill>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8" name="文本框 2">
            <a:extLst>
              <a:ext uri="{FF2B5EF4-FFF2-40B4-BE49-F238E27FC236}">
                <a16:creationId xmlns:a16="http://schemas.microsoft.com/office/drawing/2014/main" id="{5B3BA8FE-7217-B549-909B-497CF77CC2DF}"/>
              </a:ext>
            </a:extLst>
          </p:cNvPr>
          <p:cNvSpPr txBox="1">
            <a:spLocks noChangeArrowheads="1"/>
          </p:cNvSpPr>
          <p:nvPr/>
        </p:nvSpPr>
        <p:spPr bwMode="auto">
          <a:xfrm>
            <a:off x="5595610" y="3103205"/>
            <a:ext cx="897732" cy="36933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ea"/>
                <a:ea typeface="+mn-ea"/>
                <a:cs typeface="Times New Roman" pitchFamily="18" charset="0"/>
              </a:rPr>
              <a:t>91</a:t>
            </a:r>
            <a:endParaRPr kumimoji="0" lang="en-US" altLang="zh-CN" sz="1800" b="0" i="0" u="none" strike="noStrike" cap="none" normalizeH="0" baseline="0" dirty="0">
              <a:ln>
                <a:noFill/>
              </a:ln>
              <a:solidFill>
                <a:schemeClr val="tx1"/>
              </a:solidFill>
              <a:effectLst/>
              <a:latin typeface="+mn-ea"/>
              <a:ea typeface="+mn-ea"/>
              <a:cs typeface="宋体" pitchFamily="2" charset="-122"/>
            </a:endParaRPr>
          </a:p>
        </p:txBody>
      </p:sp>
      <p:sp>
        <p:nvSpPr>
          <p:cNvPr id="9" name="Text Box 71">
            <a:extLst>
              <a:ext uri="{FF2B5EF4-FFF2-40B4-BE49-F238E27FC236}">
                <a16:creationId xmlns:a16="http://schemas.microsoft.com/office/drawing/2014/main" id="{0F9ADC39-7406-D44D-A262-9136CCDD8019}"/>
              </a:ext>
            </a:extLst>
          </p:cNvPr>
          <p:cNvSpPr txBox="1">
            <a:spLocks noChangeArrowheads="1"/>
          </p:cNvSpPr>
          <p:nvPr/>
        </p:nvSpPr>
        <p:spPr bwMode="auto">
          <a:xfrm>
            <a:off x="5580107" y="3926289"/>
            <a:ext cx="853678" cy="37045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ea"/>
                <a:ea typeface="+mn-ea"/>
                <a:cs typeface="Times New Roman" pitchFamily="18" charset="0"/>
              </a:rPr>
              <a:t>101</a:t>
            </a:r>
            <a:endParaRPr kumimoji="0" lang="en-US" altLang="zh-CN" sz="1800" b="0" i="0" u="none" strike="noStrike" cap="none" normalizeH="0" baseline="0" dirty="0">
              <a:ln>
                <a:noFill/>
              </a:ln>
              <a:solidFill>
                <a:schemeClr val="tx1"/>
              </a:solidFill>
              <a:effectLst/>
              <a:latin typeface="+mn-ea"/>
              <a:ea typeface="+mn-ea"/>
              <a:cs typeface="宋体" pitchFamily="2" charset="-122"/>
            </a:endParaRPr>
          </a:p>
        </p:txBody>
      </p:sp>
      <p:sp>
        <p:nvSpPr>
          <p:cNvPr id="10" name="Text Box 70">
            <a:extLst>
              <a:ext uri="{FF2B5EF4-FFF2-40B4-BE49-F238E27FC236}">
                <a16:creationId xmlns:a16="http://schemas.microsoft.com/office/drawing/2014/main" id="{ACE31B70-8E94-FC40-9BA6-59573098F630}"/>
              </a:ext>
            </a:extLst>
          </p:cNvPr>
          <p:cNvSpPr txBox="1">
            <a:spLocks noChangeArrowheads="1"/>
          </p:cNvSpPr>
          <p:nvPr/>
        </p:nvSpPr>
        <p:spPr bwMode="auto">
          <a:xfrm>
            <a:off x="5612479" y="4737149"/>
            <a:ext cx="555625" cy="32671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ea"/>
                <a:ea typeface="+mn-ea"/>
                <a:cs typeface="Times New Roman" pitchFamily="18" charset="0"/>
              </a:rPr>
              <a:t>202</a:t>
            </a:r>
            <a:endParaRPr kumimoji="0" lang="en-US" altLang="zh-CN" sz="1800" b="0" i="0" u="none" strike="noStrike" cap="none" normalizeH="0" baseline="0" dirty="0">
              <a:ln>
                <a:noFill/>
              </a:ln>
              <a:solidFill>
                <a:schemeClr val="tx1"/>
              </a:solidFill>
              <a:effectLst/>
              <a:latin typeface="+mn-ea"/>
              <a:ea typeface="+mn-ea"/>
              <a:cs typeface="宋体" pitchFamily="2" charset="-122"/>
            </a:endParaRPr>
          </a:p>
        </p:txBody>
      </p:sp>
      <p:sp>
        <p:nvSpPr>
          <p:cNvPr id="11" name="Text Box 69">
            <a:extLst>
              <a:ext uri="{FF2B5EF4-FFF2-40B4-BE49-F238E27FC236}">
                <a16:creationId xmlns:a16="http://schemas.microsoft.com/office/drawing/2014/main" id="{D9E88ED6-E132-E64A-A487-A10B0E7B9501}"/>
              </a:ext>
            </a:extLst>
          </p:cNvPr>
          <p:cNvSpPr txBox="1">
            <a:spLocks noChangeArrowheads="1"/>
          </p:cNvSpPr>
          <p:nvPr/>
        </p:nvSpPr>
        <p:spPr bwMode="auto">
          <a:xfrm>
            <a:off x="5619345" y="5602505"/>
            <a:ext cx="600128" cy="43204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mn-ea"/>
                <a:ea typeface="+mn-ea"/>
                <a:cs typeface="Times New Roman" pitchFamily="18" charset="0"/>
              </a:rPr>
              <a:t>909</a:t>
            </a:r>
            <a:endParaRPr kumimoji="0" lang="en-US" altLang="zh-CN" sz="1800" b="0" i="0" u="none" strike="noStrike" cap="none" normalizeH="0" baseline="0" dirty="0">
              <a:ln>
                <a:noFill/>
              </a:ln>
              <a:solidFill>
                <a:schemeClr val="tx1"/>
              </a:solidFill>
              <a:effectLst/>
              <a:latin typeface="+mn-ea"/>
              <a:ea typeface="+mn-ea"/>
              <a:cs typeface="宋体" pitchFamily="2" charset="-122"/>
            </a:endParaRPr>
          </a:p>
        </p:txBody>
      </p:sp>
      <p:sp>
        <p:nvSpPr>
          <p:cNvPr id="12" name="AutoShape 68">
            <a:extLst>
              <a:ext uri="{FF2B5EF4-FFF2-40B4-BE49-F238E27FC236}">
                <a16:creationId xmlns:a16="http://schemas.microsoft.com/office/drawing/2014/main" id="{D666BD64-3796-8B4C-92F2-1F2E66983D87}"/>
              </a:ext>
            </a:extLst>
          </p:cNvPr>
          <p:cNvSpPr>
            <a:spLocks noChangeShapeType="1"/>
          </p:cNvSpPr>
          <p:nvPr/>
        </p:nvSpPr>
        <p:spPr bwMode="auto">
          <a:xfrm flipH="1" flipV="1">
            <a:off x="5950405" y="3383357"/>
            <a:ext cx="881074" cy="1362263"/>
          </a:xfrm>
          <a:prstGeom prst="straightConnector1">
            <a:avLst/>
          </a:prstGeom>
          <a:noFill/>
          <a:ln w="15875">
            <a:solidFill>
              <a:srgbClr val="739CC3"/>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800">
              <a:latin typeface="+mn-ea"/>
              <a:ea typeface="+mn-ea"/>
            </a:endParaRPr>
          </a:p>
        </p:txBody>
      </p:sp>
      <p:sp>
        <p:nvSpPr>
          <p:cNvPr id="13" name="AutoShape 67">
            <a:extLst>
              <a:ext uri="{FF2B5EF4-FFF2-40B4-BE49-F238E27FC236}">
                <a16:creationId xmlns:a16="http://schemas.microsoft.com/office/drawing/2014/main" id="{F6DE40E1-108A-3A42-883F-E0BDFB1E2434}"/>
              </a:ext>
            </a:extLst>
          </p:cNvPr>
          <p:cNvSpPr>
            <a:spLocks noChangeShapeType="1"/>
          </p:cNvSpPr>
          <p:nvPr/>
        </p:nvSpPr>
        <p:spPr bwMode="auto">
          <a:xfrm flipH="1" flipV="1">
            <a:off x="6095646" y="4198254"/>
            <a:ext cx="735832" cy="547367"/>
          </a:xfrm>
          <a:prstGeom prst="straightConnector1">
            <a:avLst/>
          </a:prstGeom>
          <a:noFill/>
          <a:ln w="15875">
            <a:solidFill>
              <a:srgbClr val="739CC3"/>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800">
              <a:latin typeface="+mn-ea"/>
              <a:ea typeface="+mn-ea"/>
            </a:endParaRPr>
          </a:p>
        </p:txBody>
      </p:sp>
      <p:sp>
        <p:nvSpPr>
          <p:cNvPr id="14" name="AutoShape 66">
            <a:extLst>
              <a:ext uri="{FF2B5EF4-FFF2-40B4-BE49-F238E27FC236}">
                <a16:creationId xmlns:a16="http://schemas.microsoft.com/office/drawing/2014/main" id="{8CEDBB3F-4D9A-E34E-840B-8C6888467BEF}"/>
              </a:ext>
            </a:extLst>
          </p:cNvPr>
          <p:cNvSpPr>
            <a:spLocks noChangeShapeType="1"/>
          </p:cNvSpPr>
          <p:nvPr/>
        </p:nvSpPr>
        <p:spPr bwMode="auto">
          <a:xfrm flipH="1">
            <a:off x="6155203" y="4745622"/>
            <a:ext cx="676276" cy="216989"/>
          </a:xfrm>
          <a:prstGeom prst="straightConnector1">
            <a:avLst/>
          </a:prstGeom>
          <a:noFill/>
          <a:ln w="15875">
            <a:solidFill>
              <a:srgbClr val="739CC3"/>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800">
              <a:latin typeface="+mn-ea"/>
              <a:ea typeface="+mn-ea"/>
            </a:endParaRPr>
          </a:p>
        </p:txBody>
      </p:sp>
      <p:sp>
        <p:nvSpPr>
          <p:cNvPr id="15" name="AutoShape 65">
            <a:extLst>
              <a:ext uri="{FF2B5EF4-FFF2-40B4-BE49-F238E27FC236}">
                <a16:creationId xmlns:a16="http://schemas.microsoft.com/office/drawing/2014/main" id="{D4E8285C-B6FC-8041-8761-2E7CA7686744}"/>
              </a:ext>
            </a:extLst>
          </p:cNvPr>
          <p:cNvSpPr>
            <a:spLocks noChangeShapeType="1"/>
          </p:cNvSpPr>
          <p:nvPr/>
        </p:nvSpPr>
        <p:spPr bwMode="auto">
          <a:xfrm flipH="1">
            <a:off x="6155203" y="4745622"/>
            <a:ext cx="676275" cy="1037377"/>
          </a:xfrm>
          <a:prstGeom prst="straightConnector1">
            <a:avLst/>
          </a:prstGeom>
          <a:noFill/>
          <a:ln w="15875">
            <a:solidFill>
              <a:srgbClr val="739CC3"/>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800">
              <a:latin typeface="+mn-ea"/>
              <a:ea typeface="+mn-ea"/>
            </a:endParaRPr>
          </a:p>
        </p:txBody>
      </p:sp>
      <p:sp>
        <p:nvSpPr>
          <p:cNvPr id="16" name="Text Box 64">
            <a:extLst>
              <a:ext uri="{FF2B5EF4-FFF2-40B4-BE49-F238E27FC236}">
                <a16:creationId xmlns:a16="http://schemas.microsoft.com/office/drawing/2014/main" id="{DC588052-2218-EA4A-B9BA-E20022E0883C}"/>
              </a:ext>
            </a:extLst>
          </p:cNvPr>
          <p:cNvSpPr txBox="1">
            <a:spLocks noChangeArrowheads="1"/>
          </p:cNvSpPr>
          <p:nvPr/>
        </p:nvSpPr>
        <p:spPr bwMode="auto">
          <a:xfrm>
            <a:off x="6947497" y="4538215"/>
            <a:ext cx="1349151" cy="3693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mn-ea"/>
                <a:ea typeface="+mn-ea"/>
                <a:cs typeface="Times New Roman" pitchFamily="18" charset="0"/>
              </a:rPr>
              <a:t>物理块号</a:t>
            </a:r>
            <a:endParaRPr kumimoji="0" lang="zh-CN" altLang="zh-CN" sz="1800" b="0" i="0" u="none" strike="noStrike" cap="none" normalizeH="0" baseline="0">
              <a:ln>
                <a:noFill/>
              </a:ln>
              <a:solidFill>
                <a:schemeClr val="tx1"/>
              </a:solidFill>
              <a:effectLst/>
              <a:latin typeface="+mn-ea"/>
              <a:ea typeface="+mn-ea"/>
              <a:cs typeface="宋体" pitchFamily="2" charset="-122"/>
            </a:endParaRPr>
          </a:p>
        </p:txBody>
      </p:sp>
      <p:sp>
        <p:nvSpPr>
          <p:cNvPr id="17" name="Text Box 63" descr="浅色下对角线">
            <a:extLst>
              <a:ext uri="{FF2B5EF4-FFF2-40B4-BE49-F238E27FC236}">
                <a16:creationId xmlns:a16="http://schemas.microsoft.com/office/drawing/2014/main" id="{BC1C09B5-4A3F-BF4F-8E94-24EB6D099430}"/>
              </a:ext>
            </a:extLst>
          </p:cNvPr>
          <p:cNvSpPr txBox="1">
            <a:spLocks noChangeArrowheads="1"/>
          </p:cNvSpPr>
          <p:nvPr/>
        </p:nvSpPr>
        <p:spPr bwMode="auto">
          <a:xfrm>
            <a:off x="741764" y="5348798"/>
            <a:ext cx="1206301" cy="217562"/>
          </a:xfrm>
          <a:prstGeom prst="rect">
            <a:avLst/>
          </a:prstGeom>
          <a:pattFill prst="ltDnDiag">
            <a:fgClr>
              <a:srgbClr val="FFFFFF"/>
            </a:fgClr>
            <a:bgClr>
              <a:srgbClr val="FFFFFF"/>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mn-ea"/>
              <a:ea typeface="+mn-ea"/>
              <a:cs typeface="宋体" pitchFamily="2" charset="-122"/>
            </a:endParaRPr>
          </a:p>
        </p:txBody>
      </p:sp>
      <p:sp>
        <p:nvSpPr>
          <p:cNvPr id="18" name="Text Box 61">
            <a:extLst>
              <a:ext uri="{FF2B5EF4-FFF2-40B4-BE49-F238E27FC236}">
                <a16:creationId xmlns:a16="http://schemas.microsoft.com/office/drawing/2014/main" id="{D8C85CA3-EA1C-B841-94BE-3F062D014ABE}"/>
              </a:ext>
            </a:extLst>
          </p:cNvPr>
          <p:cNvSpPr txBox="1">
            <a:spLocks noChangeArrowheads="1"/>
          </p:cNvSpPr>
          <p:nvPr/>
        </p:nvSpPr>
        <p:spPr bwMode="auto">
          <a:xfrm>
            <a:off x="714338" y="4136023"/>
            <a:ext cx="1512168" cy="28575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mn-ea"/>
                <a:ea typeface="+mn-ea"/>
                <a:cs typeface="Times New Roman" pitchFamily="18" charset="0"/>
              </a:rPr>
              <a:t>一级页表：</a:t>
            </a:r>
            <a:endParaRPr kumimoji="0" lang="zh-CN" altLang="zh-CN" sz="1800" b="0" i="0" u="none" strike="noStrike" cap="none" normalizeH="0" baseline="0" dirty="0">
              <a:ln>
                <a:noFill/>
              </a:ln>
              <a:solidFill>
                <a:schemeClr val="tx1"/>
              </a:solidFill>
              <a:effectLst/>
              <a:latin typeface="+mn-ea"/>
              <a:ea typeface="+mn-ea"/>
              <a:cs typeface="宋体" pitchFamily="2" charset="-122"/>
            </a:endParaRPr>
          </a:p>
        </p:txBody>
      </p:sp>
      <p:sp>
        <p:nvSpPr>
          <p:cNvPr id="19" name="Text Box 60" descr="浅色下对角线">
            <a:extLst>
              <a:ext uri="{FF2B5EF4-FFF2-40B4-BE49-F238E27FC236}">
                <a16:creationId xmlns:a16="http://schemas.microsoft.com/office/drawing/2014/main" id="{DAD328B1-A017-AD48-86AE-A799A25943D4}"/>
              </a:ext>
            </a:extLst>
          </p:cNvPr>
          <p:cNvSpPr txBox="1">
            <a:spLocks noChangeArrowheads="1"/>
          </p:cNvSpPr>
          <p:nvPr/>
        </p:nvSpPr>
        <p:spPr bwMode="auto">
          <a:xfrm>
            <a:off x="741764" y="4494043"/>
            <a:ext cx="1206301" cy="251579"/>
          </a:xfrm>
          <a:prstGeom prst="rect">
            <a:avLst/>
          </a:prstGeom>
          <a:pattFill prst="ltDnDiag">
            <a:fgClr>
              <a:srgbClr val="000000"/>
            </a:fgClr>
            <a:bgClr>
              <a:srgbClr val="FFFFFF"/>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mn-ea"/>
              <a:ea typeface="+mn-ea"/>
              <a:cs typeface="宋体" pitchFamily="2" charset="-122"/>
            </a:endParaRPr>
          </a:p>
        </p:txBody>
      </p:sp>
      <p:sp>
        <p:nvSpPr>
          <p:cNvPr id="20" name="AutoShape 73">
            <a:extLst>
              <a:ext uri="{FF2B5EF4-FFF2-40B4-BE49-F238E27FC236}">
                <a16:creationId xmlns:a16="http://schemas.microsoft.com/office/drawing/2014/main" id="{3DF50CCC-BC48-984F-8534-85FF14916633}"/>
              </a:ext>
            </a:extLst>
          </p:cNvPr>
          <p:cNvSpPr>
            <a:spLocks/>
          </p:cNvSpPr>
          <p:nvPr/>
        </p:nvSpPr>
        <p:spPr bwMode="auto">
          <a:xfrm>
            <a:off x="5261084" y="3751277"/>
            <a:ext cx="169530" cy="670496"/>
          </a:xfrm>
          <a:prstGeom prst="rightBrace">
            <a:avLst>
              <a:gd name="adj1" fmla="val 29524"/>
              <a:gd name="adj2" fmla="val 50000"/>
            </a:avLst>
          </a:prstGeom>
          <a:noFill/>
          <a:ln w="15875">
            <a:solidFill>
              <a:srgbClr val="739CC3"/>
            </a:solidFill>
            <a:round/>
            <a:headEnd/>
            <a:tailEnd/>
          </a:ln>
          <a:extLst>
            <a:ext uri="{909E8E84-426E-40DD-AFC4-6F175D3DCCD1}">
              <a14:hiddenFill xmlns:a14="http://schemas.microsoft.com/office/drawing/2010/main">
                <a:gradFill rotWithShape="0">
                  <a:gsLst>
                    <a:gs pos="0">
                      <a:srgbClr val="BBD5F0"/>
                    </a:gs>
                    <a:gs pos="100000">
                      <a:srgbClr val="9CBEE0"/>
                    </a:gs>
                  </a:gsLst>
                  <a:lin ang="5400000"/>
                </a:gradFill>
              </a14:hiddenFill>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AutoShape 73">
            <a:extLst>
              <a:ext uri="{FF2B5EF4-FFF2-40B4-BE49-F238E27FC236}">
                <a16:creationId xmlns:a16="http://schemas.microsoft.com/office/drawing/2014/main" id="{3F35E649-4B49-1641-99FB-B0FD69462121}"/>
              </a:ext>
            </a:extLst>
          </p:cNvPr>
          <p:cNvSpPr>
            <a:spLocks/>
          </p:cNvSpPr>
          <p:nvPr/>
        </p:nvSpPr>
        <p:spPr bwMode="auto">
          <a:xfrm>
            <a:off x="5276582" y="4574361"/>
            <a:ext cx="154032" cy="613490"/>
          </a:xfrm>
          <a:prstGeom prst="rightBrace">
            <a:avLst>
              <a:gd name="adj1" fmla="val 29524"/>
              <a:gd name="adj2" fmla="val 50000"/>
            </a:avLst>
          </a:prstGeom>
          <a:noFill/>
          <a:ln w="15875">
            <a:solidFill>
              <a:srgbClr val="739CC3"/>
            </a:solidFill>
            <a:round/>
            <a:headEnd/>
            <a:tailEnd/>
          </a:ln>
          <a:extLst>
            <a:ext uri="{909E8E84-426E-40DD-AFC4-6F175D3DCCD1}">
              <a14:hiddenFill xmlns:a14="http://schemas.microsoft.com/office/drawing/2010/main">
                <a:gradFill rotWithShape="0">
                  <a:gsLst>
                    <a:gs pos="0">
                      <a:srgbClr val="BBD5F0"/>
                    </a:gs>
                    <a:gs pos="100000">
                      <a:srgbClr val="9CBEE0"/>
                    </a:gs>
                  </a:gsLst>
                  <a:lin ang="5400000"/>
                </a:gradFill>
              </a14:hiddenFill>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AutoShape 73">
            <a:extLst>
              <a:ext uri="{FF2B5EF4-FFF2-40B4-BE49-F238E27FC236}">
                <a16:creationId xmlns:a16="http://schemas.microsoft.com/office/drawing/2014/main" id="{335C423A-182E-6547-B987-1DBA3F5860C2}"/>
              </a:ext>
            </a:extLst>
          </p:cNvPr>
          <p:cNvSpPr>
            <a:spLocks/>
          </p:cNvSpPr>
          <p:nvPr/>
        </p:nvSpPr>
        <p:spPr bwMode="auto">
          <a:xfrm>
            <a:off x="5286598" y="5438457"/>
            <a:ext cx="144016" cy="689084"/>
          </a:xfrm>
          <a:prstGeom prst="rightBrace">
            <a:avLst>
              <a:gd name="adj1" fmla="val 29524"/>
              <a:gd name="adj2" fmla="val 50000"/>
            </a:avLst>
          </a:prstGeom>
          <a:noFill/>
          <a:ln w="15875">
            <a:solidFill>
              <a:srgbClr val="739CC3"/>
            </a:solidFill>
            <a:round/>
            <a:headEnd/>
            <a:tailEnd/>
          </a:ln>
          <a:extLst>
            <a:ext uri="{909E8E84-426E-40DD-AFC4-6F175D3DCCD1}">
              <a14:hiddenFill xmlns:a14="http://schemas.microsoft.com/office/drawing/2010/main">
                <a:gradFill rotWithShape="0">
                  <a:gsLst>
                    <a:gs pos="0">
                      <a:srgbClr val="BBD5F0"/>
                    </a:gs>
                    <a:gs pos="100000">
                      <a:srgbClr val="9CBEE0"/>
                    </a:gs>
                  </a:gsLst>
                  <a:lin ang="5400000"/>
                </a:gradFill>
              </a14:hiddenFill>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Tree>
    <p:extLst>
      <p:ext uri="{BB962C8B-B14F-4D97-AF65-F5344CB8AC3E}">
        <p14:creationId xmlns:p14="http://schemas.microsoft.com/office/powerpoint/2010/main" val="207706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ircle(in)">
                                      <p:cBhvr>
                                        <p:cTn id="40" dur="2000"/>
                                        <p:tgtEl>
                                          <p:spTgt spid="15"/>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ircle(in)">
                                      <p:cBhvr>
                                        <p:cTn id="43" dur="2000"/>
                                        <p:tgtEl>
                                          <p:spTgt spid="16"/>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ircle(in)">
                                      <p:cBhvr>
                                        <p:cTn id="46" dur="2000"/>
                                        <p:tgtEl>
                                          <p:spTgt spid="1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circle(in)">
                                      <p:cBhvr>
                                        <p:cTn id="49" dur="2000"/>
                                        <p:tgtEl>
                                          <p:spTgt spid="18"/>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circle(in)">
                                      <p:cBhvr>
                                        <p:cTn id="52" dur="2000"/>
                                        <p:tgtEl>
                                          <p:spTgt spid="19"/>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in)">
                                      <p:cBhvr>
                                        <p:cTn id="55" dur="2000"/>
                                        <p:tgtEl>
                                          <p:spTgt spid="20"/>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ircle(in)">
                                      <p:cBhvr>
                                        <p:cTn id="58" dur="2000"/>
                                        <p:tgtEl>
                                          <p:spTgt spid="21"/>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circle(in)">
                                      <p:cBhvr>
                                        <p:cTn id="6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7794A-0E2B-8440-A8F9-B2DB75BF6241}"/>
              </a:ext>
            </a:extLst>
          </p:cNvPr>
          <p:cNvSpPr>
            <a:spLocks noGrp="1"/>
          </p:cNvSpPr>
          <p:nvPr>
            <p:ph type="title"/>
          </p:nvPr>
        </p:nvSpPr>
        <p:spPr/>
        <p:txBody>
          <a:bodyPr/>
          <a:lstStyle/>
          <a:p>
            <a:r>
              <a:rPr kumimoji="1" lang="en-US" altLang="zh-CN" dirty="0"/>
              <a:t>3.6.2</a:t>
            </a:r>
            <a:r>
              <a:rPr kumimoji="1" lang="zh-CN" altLang="en-US" dirty="0"/>
              <a:t> 分页</a:t>
            </a:r>
          </a:p>
        </p:txBody>
      </p:sp>
      <p:sp>
        <p:nvSpPr>
          <p:cNvPr id="3" name="内容占位符 2">
            <a:extLst>
              <a:ext uri="{FF2B5EF4-FFF2-40B4-BE49-F238E27FC236}">
                <a16:creationId xmlns:a16="http://schemas.microsoft.com/office/drawing/2014/main" id="{4E323D24-9D3A-D04C-AAB0-5D6AF9B8119E}"/>
              </a:ext>
            </a:extLst>
          </p:cNvPr>
          <p:cNvSpPr>
            <a:spLocks noGrp="1"/>
          </p:cNvSpPr>
          <p:nvPr>
            <p:ph idx="1"/>
          </p:nvPr>
        </p:nvSpPr>
        <p:spPr>
          <a:xfrm>
            <a:off x="179512" y="823794"/>
            <a:ext cx="8640960" cy="4953000"/>
          </a:xfrm>
        </p:spPr>
        <p:txBody>
          <a:bodyPr/>
          <a:lstStyle/>
          <a:p>
            <a:r>
              <a:rPr lang="zh-CN" altLang="en-US" sz="2400" b="0" dirty="0"/>
              <a:t>二级页表地址转换示例</a:t>
            </a:r>
            <a:r>
              <a:rPr lang="en-US" altLang="zh-CN" sz="2400" b="0" dirty="0"/>
              <a:t>3</a:t>
            </a:r>
            <a:r>
              <a:rPr lang="zh-CN" altLang="en-US" sz="2400" b="0" dirty="0"/>
              <a:t>（续）</a:t>
            </a:r>
            <a:endParaRPr lang="zh-CN" altLang="en-US" sz="2400" b="0" dirty="0">
              <a:solidFill>
                <a:srgbClr val="FF0000"/>
              </a:solidFill>
            </a:endParaRPr>
          </a:p>
          <a:p>
            <a:pPr lvl="1">
              <a:spcBef>
                <a:spcPts val="0"/>
              </a:spcBef>
              <a:spcAft>
                <a:spcPts val="800"/>
              </a:spcAft>
              <a:buFont typeface="Wingdings" pitchFamily="2" charset="2"/>
              <a:buChar char="Ø"/>
            </a:pPr>
            <a:r>
              <a:rPr lang="en-US" altLang="zh-CN" sz="2000" dirty="0">
                <a:latin typeface="+mn-lt"/>
                <a:ea typeface="+mn-ea"/>
              </a:rPr>
              <a:t>    4197721</a:t>
            </a:r>
            <a:r>
              <a:rPr lang="zh-CN" altLang="en-US" sz="2000" dirty="0">
                <a:latin typeface="+mn-lt"/>
                <a:ea typeface="+mn-ea"/>
              </a:rPr>
              <a:t>转化为二进制，并进行划分</a:t>
            </a:r>
            <a:endParaRPr lang="en-US" altLang="zh-CN" sz="2000" dirty="0">
              <a:latin typeface="+mn-lt"/>
              <a:ea typeface="+mn-ea"/>
            </a:endParaRPr>
          </a:p>
          <a:p>
            <a:pPr lvl="1">
              <a:spcBef>
                <a:spcPts val="0"/>
              </a:spcBef>
              <a:spcAft>
                <a:spcPts val="800"/>
              </a:spcAft>
              <a:buNone/>
            </a:pPr>
            <a:r>
              <a:rPr lang="en-US" altLang="zh-CN" sz="2000" dirty="0">
                <a:solidFill>
                  <a:srgbClr val="0070C0"/>
                </a:solidFill>
                <a:latin typeface="+mn-lt"/>
                <a:ea typeface="+mn-ea"/>
              </a:rPr>
              <a:t>      01</a:t>
            </a:r>
            <a:r>
              <a:rPr lang="en-US" altLang="zh-CN" sz="2000" dirty="0">
                <a:solidFill>
                  <a:srgbClr val="FF0000"/>
                </a:solidFill>
                <a:latin typeface="+mn-lt"/>
                <a:ea typeface="+mn-ea"/>
              </a:rPr>
              <a:t>00    0000    0000</a:t>
            </a:r>
            <a:r>
              <a:rPr lang="en-US" altLang="zh-CN" sz="2000" dirty="0">
                <a:latin typeface="+mn-lt"/>
                <a:ea typeface="+mn-ea"/>
              </a:rPr>
              <a:t>    1101    0101    1001</a:t>
            </a:r>
            <a:endParaRPr lang="en-US" altLang="zh-CN" sz="2000" dirty="0">
              <a:solidFill>
                <a:srgbClr val="003300"/>
              </a:solidFill>
              <a:latin typeface="+mn-lt"/>
              <a:ea typeface="+mn-ea"/>
            </a:endParaRPr>
          </a:p>
          <a:p>
            <a:pPr lvl="1">
              <a:spcBef>
                <a:spcPts val="0"/>
              </a:spcBef>
              <a:spcAft>
                <a:spcPts val="800"/>
              </a:spcAft>
              <a:buFont typeface="Wingdings" pitchFamily="2" charset="2"/>
              <a:buChar char="Ø"/>
            </a:pPr>
            <a:r>
              <a:rPr lang="zh-CN" altLang="en-US" sz="2000" dirty="0">
                <a:latin typeface="+mn-lt"/>
                <a:ea typeface="+mn-ea"/>
              </a:rPr>
              <a:t>顶级页表字段</a:t>
            </a:r>
            <a:endParaRPr lang="en-US" altLang="zh-CN" sz="2000" dirty="0">
              <a:latin typeface="+mn-lt"/>
              <a:ea typeface="+mn-ea"/>
            </a:endParaRPr>
          </a:p>
          <a:p>
            <a:pPr marL="457200" lvl="1" indent="0">
              <a:spcBef>
                <a:spcPts val="0"/>
              </a:spcBef>
              <a:spcAft>
                <a:spcPts val="800"/>
              </a:spcAft>
              <a:buNone/>
            </a:pPr>
            <a:r>
              <a:rPr lang="en-US" altLang="zh-CN" sz="2000" dirty="0">
                <a:latin typeface="+mn-lt"/>
                <a:ea typeface="+mn-ea"/>
              </a:rPr>
              <a:t>      (01)</a:t>
            </a:r>
            <a:r>
              <a:rPr lang="en-US" altLang="zh-CN" sz="2000" baseline="-25000" dirty="0">
                <a:latin typeface="+mn-lt"/>
                <a:ea typeface="+mn-ea"/>
              </a:rPr>
              <a:t>2</a:t>
            </a:r>
            <a:r>
              <a:rPr lang="zh-CN" altLang="en-US" sz="2000" dirty="0">
                <a:latin typeface="+mn-lt"/>
                <a:ea typeface="+mn-ea"/>
              </a:rPr>
              <a:t>，用于选择顶级页表的第</a:t>
            </a:r>
            <a:r>
              <a:rPr lang="en-US" altLang="zh-CN" sz="2000" dirty="0">
                <a:latin typeface="+mn-lt"/>
                <a:ea typeface="+mn-ea"/>
              </a:rPr>
              <a:t>1</a:t>
            </a:r>
            <a:r>
              <a:rPr lang="zh-CN" altLang="en-US" sz="2000" dirty="0">
                <a:latin typeface="+mn-lt"/>
                <a:ea typeface="+mn-ea"/>
              </a:rPr>
              <a:t>表项，指向二级页表</a:t>
            </a:r>
            <a:r>
              <a:rPr lang="en-US" altLang="zh-CN" sz="2000" dirty="0">
                <a:latin typeface="+mn-lt"/>
                <a:ea typeface="+mn-ea"/>
              </a:rPr>
              <a:t>202</a:t>
            </a:r>
          </a:p>
          <a:p>
            <a:pPr lvl="1">
              <a:spcBef>
                <a:spcPts val="0"/>
              </a:spcBef>
              <a:spcAft>
                <a:spcPts val="800"/>
              </a:spcAft>
              <a:buFont typeface="Wingdings" pitchFamily="2" charset="2"/>
              <a:buChar char="Ø"/>
            </a:pPr>
            <a:r>
              <a:rPr lang="zh-CN" altLang="en-US" sz="2000" dirty="0">
                <a:latin typeface="+mn-lt"/>
                <a:ea typeface="+mn-ea"/>
              </a:rPr>
              <a:t>二级页表字段</a:t>
            </a:r>
            <a:endParaRPr lang="en-US" altLang="zh-CN" sz="2000" dirty="0">
              <a:latin typeface="+mn-lt"/>
              <a:ea typeface="+mn-ea"/>
            </a:endParaRPr>
          </a:p>
          <a:p>
            <a:pPr marL="457200" lvl="1" indent="0">
              <a:spcBef>
                <a:spcPts val="0"/>
              </a:spcBef>
              <a:spcAft>
                <a:spcPts val="800"/>
              </a:spcAft>
              <a:buNone/>
            </a:pPr>
            <a:r>
              <a:rPr lang="en-US" altLang="zh-CN" sz="2000" dirty="0">
                <a:latin typeface="+mn-lt"/>
                <a:ea typeface="+mn-ea"/>
              </a:rPr>
              <a:t>      (0)</a:t>
            </a:r>
            <a:r>
              <a:rPr lang="en-US" altLang="zh-CN" sz="2000" baseline="-25000" dirty="0">
                <a:latin typeface="+mn-lt"/>
                <a:ea typeface="+mn-ea"/>
              </a:rPr>
              <a:t>2</a:t>
            </a:r>
            <a:r>
              <a:rPr lang="zh-CN" altLang="en-US" sz="2000" dirty="0">
                <a:latin typeface="+mn-lt"/>
                <a:ea typeface="+mn-ea"/>
              </a:rPr>
              <a:t>，用于选择二级页表的第</a:t>
            </a:r>
            <a:r>
              <a:rPr lang="en-US" altLang="zh-CN" sz="2000" dirty="0">
                <a:latin typeface="+mn-lt"/>
                <a:ea typeface="+mn-ea"/>
              </a:rPr>
              <a:t>0</a:t>
            </a:r>
            <a:r>
              <a:rPr lang="zh-CN" altLang="en-US" sz="2000" dirty="0">
                <a:latin typeface="+mn-lt"/>
                <a:ea typeface="+mn-ea"/>
              </a:rPr>
              <a:t>表项，指向逻辑地址所在页框</a:t>
            </a:r>
            <a:r>
              <a:rPr lang="en-US" altLang="zh-CN" sz="2000" dirty="0">
                <a:latin typeface="+mn-lt"/>
                <a:ea typeface="+mn-ea"/>
              </a:rPr>
              <a:t>(505)</a:t>
            </a:r>
            <a:r>
              <a:rPr lang="en-US" altLang="zh-CN" sz="2000" baseline="-25000" dirty="0">
                <a:latin typeface="+mn-lt"/>
                <a:ea typeface="+mn-ea"/>
              </a:rPr>
              <a:t>10</a:t>
            </a:r>
            <a:r>
              <a:rPr lang="en-US" altLang="zh-CN" sz="2000" dirty="0">
                <a:latin typeface="+mn-lt"/>
                <a:ea typeface="+mn-ea"/>
              </a:rPr>
              <a:t>  = (1 1111 1001)</a:t>
            </a:r>
            <a:r>
              <a:rPr lang="en-US" altLang="zh-CN" sz="2000" baseline="-25000" dirty="0">
                <a:latin typeface="+mn-lt"/>
                <a:ea typeface="+mn-ea"/>
              </a:rPr>
              <a:t>2</a:t>
            </a:r>
          </a:p>
          <a:p>
            <a:pPr lvl="1">
              <a:spcBef>
                <a:spcPts val="0"/>
              </a:spcBef>
              <a:spcAft>
                <a:spcPts val="800"/>
              </a:spcAft>
              <a:buFont typeface="Wingdings" pitchFamily="2" charset="2"/>
              <a:buChar char="Ø"/>
            </a:pPr>
            <a:r>
              <a:rPr lang="zh-CN" altLang="en-US" sz="2000" dirty="0">
                <a:latin typeface="+mn-lt"/>
                <a:ea typeface="+mn-ea"/>
              </a:rPr>
              <a:t>页内偏移地址字段</a:t>
            </a:r>
            <a:endParaRPr lang="en-US" altLang="zh-CN" sz="2000" dirty="0">
              <a:latin typeface="+mn-lt"/>
              <a:ea typeface="+mn-ea"/>
            </a:endParaRPr>
          </a:p>
          <a:p>
            <a:pPr marL="457200" lvl="1" indent="0">
              <a:spcBef>
                <a:spcPts val="0"/>
              </a:spcBef>
              <a:spcAft>
                <a:spcPts val="800"/>
              </a:spcAft>
              <a:buNone/>
            </a:pPr>
            <a:r>
              <a:rPr lang="zh-CN" altLang="en-US" sz="2000" dirty="0">
                <a:latin typeface="+mn-lt"/>
                <a:ea typeface="+mn-ea"/>
              </a:rPr>
              <a:t>    </a:t>
            </a:r>
            <a:r>
              <a:rPr lang="en-US" altLang="zh-CN" sz="2000" dirty="0">
                <a:latin typeface="+mn-lt"/>
                <a:ea typeface="+mn-ea"/>
              </a:rPr>
              <a:t>(1101 0101 1001)</a:t>
            </a:r>
            <a:r>
              <a:rPr lang="en-US" altLang="zh-CN" sz="2000" baseline="-25000" dirty="0">
                <a:latin typeface="+mn-lt"/>
                <a:ea typeface="+mn-ea"/>
              </a:rPr>
              <a:t>2</a:t>
            </a:r>
            <a:r>
              <a:rPr lang="zh-CN" altLang="en-US" sz="2000" dirty="0">
                <a:latin typeface="+mn-lt"/>
                <a:ea typeface="+mn-ea"/>
              </a:rPr>
              <a:t>逻辑地址在页框内的偏移量</a:t>
            </a:r>
            <a:endParaRPr lang="en-US" altLang="zh-CN" sz="2000" dirty="0">
              <a:latin typeface="+mn-lt"/>
              <a:ea typeface="+mn-ea"/>
            </a:endParaRPr>
          </a:p>
          <a:p>
            <a:pPr marL="457200" lvl="1" indent="0">
              <a:spcBef>
                <a:spcPts val="0"/>
              </a:spcBef>
              <a:spcAft>
                <a:spcPts val="800"/>
              </a:spcAft>
              <a:buNone/>
            </a:pPr>
            <a:r>
              <a:rPr lang="zh-CN" altLang="en-US" sz="2000" dirty="0">
                <a:latin typeface="+mn-lt"/>
                <a:ea typeface="+mn-ea"/>
              </a:rPr>
              <a:t>物理地址：</a:t>
            </a:r>
            <a:r>
              <a:rPr lang="en-US" altLang="zh-CN" sz="2000" dirty="0">
                <a:latin typeface="+mn-lt"/>
                <a:ea typeface="+mn-ea"/>
              </a:rPr>
              <a:t> ( </a:t>
            </a:r>
            <a:r>
              <a:rPr lang="en-US" altLang="zh-CN" sz="2000" dirty="0">
                <a:solidFill>
                  <a:srgbClr val="FF0000"/>
                </a:solidFill>
                <a:latin typeface="+mn-lt"/>
                <a:ea typeface="+mn-ea"/>
              </a:rPr>
              <a:t>1 1111 1001</a:t>
            </a:r>
            <a:r>
              <a:rPr lang="en-US" altLang="zh-CN" sz="2000" dirty="0">
                <a:latin typeface="+mn-lt"/>
                <a:ea typeface="+mn-ea"/>
              </a:rPr>
              <a:t> 1101 0101 1001)</a:t>
            </a:r>
            <a:r>
              <a:rPr lang="en-US" altLang="zh-CN" sz="2000" baseline="-25000" dirty="0">
                <a:latin typeface="+mn-lt"/>
                <a:ea typeface="+mn-ea"/>
              </a:rPr>
              <a:t>2</a:t>
            </a:r>
            <a:r>
              <a:rPr lang="en-US" altLang="zh-CN" sz="2000" dirty="0">
                <a:latin typeface="+mn-lt"/>
                <a:ea typeface="+mn-ea"/>
              </a:rPr>
              <a:t>= ( 2071897)</a:t>
            </a:r>
            <a:r>
              <a:rPr lang="en-US" altLang="zh-CN" sz="2000" baseline="-25000" dirty="0">
                <a:latin typeface="+mn-lt"/>
                <a:ea typeface="+mn-ea"/>
              </a:rPr>
              <a:t>10</a:t>
            </a:r>
            <a:endParaRPr lang="zh-CN" altLang="en-US" sz="2000" baseline="-25000" dirty="0">
              <a:latin typeface="+mn-lt"/>
              <a:ea typeface="+mn-ea"/>
            </a:endParaRPr>
          </a:p>
          <a:p>
            <a:endParaRPr kumimoji="1" lang="zh-CN" altLang="en-US" sz="2400" dirty="0"/>
          </a:p>
        </p:txBody>
      </p:sp>
    </p:spTree>
    <p:extLst>
      <p:ext uri="{BB962C8B-B14F-4D97-AF65-F5344CB8AC3E}">
        <p14:creationId xmlns:p14="http://schemas.microsoft.com/office/powerpoint/2010/main" val="139554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279F2A-4163-6049-8B2E-0EFD811215CC}"/>
              </a:ext>
            </a:extLst>
          </p:cNvPr>
          <p:cNvSpPr txBox="1">
            <a:spLocks/>
          </p:cNvSpPr>
          <p:nvPr/>
        </p:nvSpPr>
        <p:spPr bwMode="auto">
          <a:xfrm>
            <a:off x="0" y="1052513"/>
            <a:ext cx="8821738" cy="51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914400" lvl="1" indent="-457200">
              <a:spcAft>
                <a:spcPct val="10000"/>
              </a:spcAft>
              <a:buFont typeface="Wingdings" pitchFamily="2" charset="2"/>
              <a:buNone/>
            </a:pPr>
            <a:endParaRPr kumimoji="0" lang="en-US" altLang="zh-CN" sz="2800" kern="0" dirty="0">
              <a:solidFill>
                <a:srgbClr val="FF0000"/>
              </a:solidFill>
              <a:effectLst>
                <a:outerShdw blurRad="38100" dist="38100" dir="2700000" algn="tl">
                  <a:srgbClr val="C0C0C0"/>
                </a:outerShdw>
              </a:effectLst>
              <a:latin typeface="楷体_GB2312" pitchFamily="49" charset="-122"/>
              <a:ea typeface="楷体_GB2312" pitchFamily="49" charset="-122"/>
            </a:endParaRPr>
          </a:p>
        </p:txBody>
      </p:sp>
      <p:sp>
        <p:nvSpPr>
          <p:cNvPr id="5" name="标题 1">
            <a:extLst>
              <a:ext uri="{FF2B5EF4-FFF2-40B4-BE49-F238E27FC236}">
                <a16:creationId xmlns:a16="http://schemas.microsoft.com/office/drawing/2014/main" id="{703DFE76-4DB4-7742-84AA-DCFB01013490}"/>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3.6.2</a:t>
            </a:r>
            <a:r>
              <a:rPr kumimoji="1" lang="zh-CN" altLang="en-US" kern="0" dirty="0"/>
              <a:t> 分页</a:t>
            </a:r>
          </a:p>
        </p:txBody>
      </p:sp>
      <p:sp>
        <p:nvSpPr>
          <p:cNvPr id="6" name="内容占位符 2">
            <a:extLst>
              <a:ext uri="{FF2B5EF4-FFF2-40B4-BE49-F238E27FC236}">
                <a16:creationId xmlns:a16="http://schemas.microsoft.com/office/drawing/2014/main" id="{74FEE098-327E-F342-B7F5-A01CF52BCDAC}"/>
              </a:ext>
            </a:extLst>
          </p:cNvPr>
          <p:cNvSpPr txBox="1">
            <a:spLocks/>
          </p:cNvSpPr>
          <p:nvPr/>
        </p:nvSpPr>
        <p:spPr>
          <a:xfrm>
            <a:off x="36637" y="908720"/>
            <a:ext cx="8748464" cy="3816424"/>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0" lang="zh-CN" altLang="en-US" b="0" kern="0" dirty="0"/>
              <a:t>多级页表</a:t>
            </a:r>
            <a:endParaRPr kumimoji="0" lang="en-US" altLang="zh-CN" b="0" kern="0" dirty="0">
              <a:solidFill>
                <a:srgbClr val="FF0000"/>
              </a:solidFill>
            </a:endParaRPr>
          </a:p>
          <a:p>
            <a:pPr lvl="1"/>
            <a:r>
              <a:rPr kumimoji="0" lang="zh-CN" altLang="en-US" kern="0" dirty="0">
                <a:latin typeface="+mn-lt"/>
                <a:ea typeface="+mn-ea"/>
              </a:rPr>
              <a:t>对于某些机器，二级页表也可能非常大</a:t>
            </a:r>
            <a:r>
              <a:rPr kumimoji="0" lang="en-US" altLang="zh-CN" kern="0" dirty="0">
                <a:latin typeface="+mn-lt"/>
                <a:ea typeface="+mn-ea"/>
              </a:rPr>
              <a:t>:</a:t>
            </a:r>
          </a:p>
          <a:p>
            <a:pPr lvl="2"/>
            <a:r>
              <a:rPr kumimoji="0" lang="zh-CN" altLang="en-US" kern="0" dirty="0">
                <a:latin typeface="+mn-lt"/>
                <a:ea typeface="+mn-ea"/>
              </a:rPr>
              <a:t>采用多级页表，对</a:t>
            </a:r>
            <a:r>
              <a:rPr kumimoji="0" lang="zh-CN" altLang="en-US" kern="0" dirty="0">
                <a:solidFill>
                  <a:srgbClr val="FF0000"/>
                </a:solidFill>
                <a:latin typeface="+mn-lt"/>
                <a:ea typeface="+mn-ea"/>
              </a:rPr>
              <a:t>外层页表再进行分页</a:t>
            </a:r>
            <a:r>
              <a:rPr kumimoji="0" lang="zh-CN" altLang="en-US" kern="0" dirty="0">
                <a:latin typeface="+mn-lt"/>
                <a:ea typeface="+mn-ea"/>
              </a:rPr>
              <a:t>，如三级页表</a:t>
            </a:r>
            <a:endParaRPr kumimoji="0" lang="en-US" altLang="zh-CN" kern="0" dirty="0">
              <a:latin typeface="+mn-lt"/>
              <a:ea typeface="+mn-ea"/>
            </a:endParaRPr>
          </a:p>
          <a:p>
            <a:pPr lvl="1"/>
            <a:r>
              <a:rPr kumimoji="0" lang="zh-CN" altLang="en-US" kern="0" dirty="0">
                <a:latin typeface="+mn-lt"/>
                <a:ea typeface="+mn-ea"/>
              </a:rPr>
              <a:t>建立多级页表</a:t>
            </a:r>
            <a:endParaRPr kumimoji="0" lang="en-US" altLang="zh-CN" kern="0" dirty="0">
              <a:latin typeface="+mn-lt"/>
              <a:ea typeface="+mn-ea"/>
            </a:endParaRPr>
          </a:p>
          <a:p>
            <a:pPr lvl="2"/>
            <a:r>
              <a:rPr kumimoji="0" lang="zh-CN" altLang="en-US" kern="0" dirty="0">
                <a:latin typeface="+mn-lt"/>
                <a:ea typeface="+mn-ea"/>
              </a:rPr>
              <a:t>会增加额外的存储空间。</a:t>
            </a:r>
            <a:endParaRPr kumimoji="0" lang="en-US" altLang="zh-CN" kern="0" dirty="0">
              <a:latin typeface="+mn-lt"/>
              <a:ea typeface="+mn-ea"/>
            </a:endParaRPr>
          </a:p>
          <a:p>
            <a:pPr lvl="2"/>
            <a:r>
              <a:rPr kumimoji="0" lang="zh-CN" altLang="en-US" kern="0" dirty="0">
                <a:latin typeface="+mn-lt"/>
                <a:ea typeface="+mn-ea"/>
              </a:rPr>
              <a:t>页表的级数越多，地址转换过程越</a:t>
            </a:r>
            <a:r>
              <a:rPr kumimoji="0" lang="zh-CN" altLang="en-US" kern="0" dirty="0">
                <a:solidFill>
                  <a:srgbClr val="FF0000"/>
                </a:solidFill>
                <a:latin typeface="+mn-lt"/>
                <a:ea typeface="+mn-ea"/>
              </a:rPr>
              <a:t>复杂</a:t>
            </a:r>
            <a:r>
              <a:rPr kumimoji="0" lang="zh-CN" altLang="en-US" kern="0" dirty="0">
                <a:latin typeface="+mn-lt"/>
                <a:ea typeface="+mn-ea"/>
              </a:rPr>
              <a:t>，转换的速度也越慢。</a:t>
            </a:r>
          </a:p>
          <a:p>
            <a:pPr marL="457200" lvl="1" indent="0">
              <a:buNone/>
            </a:pPr>
            <a:endParaRPr kumimoji="0" lang="en-US" altLang="zh-CN" kern="0" dirty="0">
              <a:latin typeface="+mn-lt"/>
              <a:ea typeface="+mn-ea"/>
            </a:endParaRPr>
          </a:p>
          <a:p>
            <a:pPr lvl="1"/>
            <a:endParaRPr kumimoji="0" lang="en-US" altLang="zh-CN" kern="0" dirty="0">
              <a:latin typeface="+mn-lt"/>
              <a:ea typeface="+mn-ea"/>
            </a:endParaRPr>
          </a:p>
        </p:txBody>
      </p:sp>
    </p:spTree>
    <p:extLst>
      <p:ext uri="{BB962C8B-B14F-4D97-AF65-F5344CB8AC3E}">
        <p14:creationId xmlns:p14="http://schemas.microsoft.com/office/powerpoint/2010/main" val="357439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0D521C-E17C-924F-997C-66F5C8D04FB9}"/>
              </a:ext>
            </a:extLst>
          </p:cNvPr>
          <p:cNvSpPr>
            <a:spLocks noGrp="1"/>
          </p:cNvSpPr>
          <p:nvPr>
            <p:ph idx="1"/>
          </p:nvPr>
        </p:nvSpPr>
        <p:spPr>
          <a:xfrm>
            <a:off x="304800" y="980728"/>
            <a:ext cx="8229600" cy="697632"/>
          </a:xfrm>
        </p:spPr>
        <p:txBody>
          <a:bodyPr/>
          <a:lstStyle/>
          <a:p>
            <a:pPr marL="0" indent="0">
              <a:buNone/>
            </a:pPr>
            <a:r>
              <a:rPr lang="zh-CN" altLang="en-US" dirty="0"/>
              <a:t>倒置页表（倒排页表）</a:t>
            </a:r>
            <a:endParaRPr lang="en-US" altLang="zh-CN" dirty="0"/>
          </a:p>
          <a:p>
            <a:r>
              <a:rPr lang="zh-CN" altLang="en-US" sz="2400" dirty="0"/>
              <a:t>虚拟地址的页号部分使用一个简单的散列函数映射到散列表中</a:t>
            </a:r>
            <a:endParaRPr lang="en-US" altLang="zh-CN" sz="2400" dirty="0"/>
          </a:p>
          <a:p>
            <a:pPr lvl="1"/>
            <a:r>
              <a:rPr lang="zh-CN" altLang="en-US" dirty="0">
                <a:latin typeface="+mn-lt"/>
                <a:ea typeface="+mn-ea"/>
              </a:rPr>
              <a:t>哈希值指向倒排页表</a:t>
            </a:r>
            <a:endParaRPr lang="en-US" altLang="zh-CN" dirty="0">
              <a:latin typeface="+mn-lt"/>
              <a:ea typeface="+mn-ea"/>
            </a:endParaRPr>
          </a:p>
          <a:p>
            <a:r>
              <a:rPr lang="zh-CN" altLang="en-US" sz="2400" dirty="0"/>
              <a:t>无论有多少进程、支持多少虚拟页，页表都只需要实存中的一个固定部分</a:t>
            </a:r>
            <a:endParaRPr lang="en-US" altLang="zh-CN" sz="2400" dirty="0"/>
          </a:p>
          <a:p>
            <a:r>
              <a:rPr lang="zh-CN" altLang="en-US" sz="2400" dirty="0"/>
              <a:t>页表结构称为“倒排”的原因是，它</a:t>
            </a:r>
            <a:r>
              <a:rPr lang="zh-CN" altLang="en-US" sz="2400" dirty="0">
                <a:solidFill>
                  <a:srgbClr val="FF0000"/>
                </a:solidFill>
              </a:rPr>
              <a:t>使用页框号</a:t>
            </a:r>
            <a:r>
              <a:rPr lang="zh-CN" altLang="en-US" sz="2400" dirty="0"/>
              <a:t>而非虚拟页号</a:t>
            </a:r>
            <a:r>
              <a:rPr lang="zh-CN" altLang="en-US" sz="2400" dirty="0">
                <a:solidFill>
                  <a:srgbClr val="FF0000"/>
                </a:solidFill>
              </a:rPr>
              <a:t>来索引页表项</a:t>
            </a:r>
            <a:endParaRPr lang="en-US" altLang="zh-CN" sz="2400" dirty="0">
              <a:solidFill>
                <a:srgbClr val="FF0000"/>
              </a:solidFill>
            </a:endParaRPr>
          </a:p>
          <a:p>
            <a:endParaRPr kumimoji="1" lang="zh-CN" altLang="en-US" sz="2400" dirty="0"/>
          </a:p>
        </p:txBody>
      </p:sp>
      <p:pic>
        <p:nvPicPr>
          <p:cNvPr id="5" name="Picture 4">
            <a:extLst>
              <a:ext uri="{FF2B5EF4-FFF2-40B4-BE49-F238E27FC236}">
                <a16:creationId xmlns:a16="http://schemas.microsoft.com/office/drawing/2014/main" id="{DB395575-FF3A-2148-BC02-4E7604A6D820}"/>
              </a:ext>
            </a:extLst>
          </p:cNvPr>
          <p:cNvPicPr>
            <a:picLocks noChangeAspect="1"/>
          </p:cNvPicPr>
          <p:nvPr/>
        </p:nvPicPr>
        <p:blipFill>
          <a:blip r:embed="rId2"/>
          <a:stretch>
            <a:fillRect/>
          </a:stretch>
        </p:blipFill>
        <p:spPr>
          <a:xfrm>
            <a:off x="4114800" y="5562600"/>
            <a:ext cx="904875" cy="985507"/>
          </a:xfrm>
          <a:prstGeom prst="rect">
            <a:avLst/>
          </a:prstGeom>
        </p:spPr>
      </p:pic>
      <p:sp>
        <p:nvSpPr>
          <p:cNvPr id="6" name="标题 1">
            <a:extLst>
              <a:ext uri="{FF2B5EF4-FFF2-40B4-BE49-F238E27FC236}">
                <a16:creationId xmlns:a16="http://schemas.microsoft.com/office/drawing/2014/main" id="{587FD18B-ACDD-5D4A-8C13-F63308C1939F}"/>
              </a:ext>
            </a:extLst>
          </p:cNvPr>
          <p:cNvSpPr>
            <a:spLocks noGrp="1"/>
          </p:cNvSpPr>
          <p:nvPr>
            <p:ph type="title"/>
          </p:nvPr>
        </p:nvSpPr>
        <p:spPr/>
        <p:txBody>
          <a:bodyPr/>
          <a:lstStyle/>
          <a:p>
            <a:r>
              <a:rPr kumimoji="1" lang="en-US" altLang="zh-CN" dirty="0"/>
              <a:t>3.6.2</a:t>
            </a:r>
            <a:r>
              <a:rPr kumimoji="1" lang="zh-CN" altLang="en-US" dirty="0"/>
              <a:t> 分页</a:t>
            </a:r>
          </a:p>
        </p:txBody>
      </p:sp>
    </p:spTree>
    <p:extLst>
      <p:ext uri="{BB962C8B-B14F-4D97-AF65-F5344CB8AC3E}">
        <p14:creationId xmlns:p14="http://schemas.microsoft.com/office/powerpoint/2010/main" val="109423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A61CD-A195-564A-BE12-91BD92DFE85C}"/>
              </a:ext>
            </a:extLst>
          </p:cNvPr>
          <p:cNvSpPr>
            <a:spLocks noGrp="1"/>
          </p:cNvSpPr>
          <p:nvPr>
            <p:ph type="title"/>
          </p:nvPr>
        </p:nvSpPr>
        <p:spPr/>
        <p:txBody>
          <a:bodyPr/>
          <a:lstStyle/>
          <a:p>
            <a:r>
              <a:rPr kumimoji="1" lang="zh-CN" altLang="en-US" dirty="0"/>
              <a:t>虚拟内存的支持条件</a:t>
            </a:r>
          </a:p>
        </p:txBody>
      </p:sp>
      <p:graphicFrame>
        <p:nvGraphicFramePr>
          <p:cNvPr id="4" name="Content Placeholder 4">
            <a:extLst>
              <a:ext uri="{FF2B5EF4-FFF2-40B4-BE49-F238E27FC236}">
                <a16:creationId xmlns:a16="http://schemas.microsoft.com/office/drawing/2014/main" id="{E468C847-A646-454D-B130-A4044938A87F}"/>
              </a:ext>
            </a:extLst>
          </p:cNvPr>
          <p:cNvGraphicFramePr>
            <a:graphicFrameLocks/>
          </p:cNvGraphicFramePr>
          <p:nvPr>
            <p:extLst/>
          </p:nvPr>
        </p:nvGraphicFramePr>
        <p:xfrm>
          <a:off x="990600" y="2127845"/>
          <a:ext cx="70104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758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5C902157-E098-9949-ACA8-F4A47FBDD937}"/>
              </a:ext>
            </a:extLst>
          </p:cNvPr>
          <p:cNvSpPr txBox="1">
            <a:spLocks/>
          </p:cNvSpPr>
          <p:nvPr/>
        </p:nvSpPr>
        <p:spPr>
          <a:xfrm>
            <a:off x="0" y="837658"/>
            <a:ext cx="8229600" cy="504056"/>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0" lang="zh-CN" altLang="en-US" sz="2400" kern="0" dirty="0"/>
              <a:t>倒置页表结构</a:t>
            </a:r>
            <a:endParaRPr kumimoji="1" lang="zh-CN" altLang="en-US" sz="2400" kern="0" dirty="0"/>
          </a:p>
        </p:txBody>
      </p:sp>
      <p:sp>
        <p:nvSpPr>
          <p:cNvPr id="7" name="标题 1">
            <a:extLst>
              <a:ext uri="{FF2B5EF4-FFF2-40B4-BE49-F238E27FC236}">
                <a16:creationId xmlns:a16="http://schemas.microsoft.com/office/drawing/2014/main" id="{EB636257-4A12-DF45-A495-43341219E94D}"/>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endParaRPr kumimoji="1" lang="zh-CN" altLang="en-US" kern="0" dirty="0"/>
          </a:p>
        </p:txBody>
      </p:sp>
      <p:grpSp>
        <p:nvGrpSpPr>
          <p:cNvPr id="8" name="组合 7">
            <a:extLst>
              <a:ext uri="{FF2B5EF4-FFF2-40B4-BE49-F238E27FC236}">
                <a16:creationId xmlns:a16="http://schemas.microsoft.com/office/drawing/2014/main" id="{7329A51E-CE65-894E-9564-F44A2F28D78A}"/>
              </a:ext>
            </a:extLst>
          </p:cNvPr>
          <p:cNvGrpSpPr/>
          <p:nvPr/>
        </p:nvGrpSpPr>
        <p:grpSpPr>
          <a:xfrm>
            <a:off x="106103" y="1803012"/>
            <a:ext cx="9300944" cy="4904675"/>
            <a:chOff x="262045" y="1340768"/>
            <a:chExt cx="8875059" cy="4904675"/>
          </a:xfrm>
          <a:solidFill>
            <a:schemeClr val="bg1"/>
          </a:solidFill>
        </p:grpSpPr>
        <p:pic>
          <p:nvPicPr>
            <p:cNvPr id="9" name="Picture 4" descr="f5.pdf">
              <a:extLst>
                <a:ext uri="{FF2B5EF4-FFF2-40B4-BE49-F238E27FC236}">
                  <a16:creationId xmlns:a16="http://schemas.microsoft.com/office/drawing/2014/main" id="{FC343FDC-C604-0141-A5D2-FA8A61310100}"/>
                </a:ext>
              </a:extLst>
            </p:cNvPr>
            <p:cNvPicPr>
              <a:picLocks noChangeAspect="1"/>
            </p:cNvPicPr>
            <p:nvPr/>
          </p:nvPicPr>
          <p:blipFill rotWithShape="1">
            <a:blip r:embed="rId2"/>
            <a:srcRect t="8032" b="14944"/>
            <a:stretch/>
          </p:blipFill>
          <p:spPr>
            <a:xfrm>
              <a:off x="262045" y="1340768"/>
              <a:ext cx="8875059" cy="4824536"/>
            </a:xfrm>
            <a:prstGeom prst="rect">
              <a:avLst/>
            </a:prstGeom>
            <a:grpFill/>
          </p:spPr>
        </p:pic>
        <p:sp>
          <p:nvSpPr>
            <p:cNvPr id="10" name="文本框 9">
              <a:extLst>
                <a:ext uri="{FF2B5EF4-FFF2-40B4-BE49-F238E27FC236}">
                  <a16:creationId xmlns:a16="http://schemas.microsoft.com/office/drawing/2014/main" id="{EDEB5868-EE91-ED4D-AA9D-56ED468FE32A}"/>
                </a:ext>
              </a:extLst>
            </p:cNvPr>
            <p:cNvSpPr txBox="1"/>
            <p:nvPr/>
          </p:nvSpPr>
          <p:spPr>
            <a:xfrm>
              <a:off x="1043608" y="1403484"/>
              <a:ext cx="1656184" cy="369332"/>
            </a:xfrm>
            <a:prstGeom prst="rect">
              <a:avLst/>
            </a:prstGeom>
            <a:grpFill/>
          </p:spPr>
          <p:txBody>
            <a:bodyPr wrap="square" rtlCol="0">
              <a:spAutoFit/>
            </a:bodyPr>
            <a:lstStyle/>
            <a:p>
              <a:r>
                <a:rPr kumimoji="1" lang="zh-CN" altLang="en-US" sz="1800" dirty="0">
                  <a:latin typeface="+mn-ea"/>
                  <a:ea typeface="+mn-ea"/>
                </a:rPr>
                <a:t>虚拟地址</a:t>
              </a:r>
            </a:p>
          </p:txBody>
        </p:sp>
        <p:sp>
          <p:nvSpPr>
            <p:cNvPr id="11" name="文本框 10">
              <a:extLst>
                <a:ext uri="{FF2B5EF4-FFF2-40B4-BE49-F238E27FC236}">
                  <a16:creationId xmlns:a16="http://schemas.microsoft.com/office/drawing/2014/main" id="{B84E6404-558B-D042-B277-37C856AEF78C}"/>
                </a:ext>
              </a:extLst>
            </p:cNvPr>
            <p:cNvSpPr txBox="1"/>
            <p:nvPr/>
          </p:nvSpPr>
          <p:spPr>
            <a:xfrm>
              <a:off x="1094747" y="2585556"/>
              <a:ext cx="781472" cy="584775"/>
            </a:xfrm>
            <a:prstGeom prst="rect">
              <a:avLst/>
            </a:prstGeom>
            <a:grpFill/>
            <a:ln>
              <a:solidFill>
                <a:schemeClr val="tx1"/>
              </a:solidFill>
            </a:ln>
          </p:spPr>
          <p:txBody>
            <a:bodyPr wrap="square" rtlCol="0">
              <a:spAutoFit/>
            </a:bodyPr>
            <a:lstStyle/>
            <a:p>
              <a:r>
                <a:rPr kumimoji="1" lang="zh-CN" altLang="en-US" sz="1600" dirty="0">
                  <a:latin typeface="+mn-ea"/>
                  <a:ea typeface="+mn-ea"/>
                </a:rPr>
                <a:t>散列</a:t>
              </a:r>
              <a:endParaRPr kumimoji="1" lang="en-US" altLang="zh-CN" sz="1600" dirty="0">
                <a:latin typeface="+mn-ea"/>
                <a:ea typeface="+mn-ea"/>
              </a:endParaRPr>
            </a:p>
            <a:p>
              <a:r>
                <a:rPr kumimoji="1" lang="zh-CN" altLang="en-US" sz="1600" dirty="0">
                  <a:latin typeface="+mn-ea"/>
                  <a:ea typeface="+mn-ea"/>
                </a:rPr>
                <a:t>函数</a:t>
              </a:r>
            </a:p>
          </p:txBody>
        </p:sp>
        <p:sp>
          <p:nvSpPr>
            <p:cNvPr id="12" name="文本框 11">
              <a:extLst>
                <a:ext uri="{FF2B5EF4-FFF2-40B4-BE49-F238E27FC236}">
                  <a16:creationId xmlns:a16="http://schemas.microsoft.com/office/drawing/2014/main" id="{DE5605C1-684A-2E46-ADF4-AACE5C20C4AD}"/>
                </a:ext>
              </a:extLst>
            </p:cNvPr>
            <p:cNvSpPr txBox="1"/>
            <p:nvPr/>
          </p:nvSpPr>
          <p:spPr>
            <a:xfrm>
              <a:off x="3995936" y="5445224"/>
              <a:ext cx="2160240" cy="646331"/>
            </a:xfrm>
            <a:prstGeom prst="rect">
              <a:avLst/>
            </a:prstGeom>
            <a:grpFill/>
          </p:spPr>
          <p:txBody>
            <a:bodyPr wrap="square" rtlCol="0">
              <a:spAutoFit/>
            </a:bodyPr>
            <a:lstStyle/>
            <a:p>
              <a:r>
                <a:rPr kumimoji="1" lang="zh-CN" altLang="en-US" sz="1800" dirty="0">
                  <a:latin typeface="+mn-ea"/>
                  <a:ea typeface="+mn-ea"/>
                </a:rPr>
                <a:t>倒排页表（每个物理内存页框一项）</a:t>
              </a:r>
            </a:p>
          </p:txBody>
        </p:sp>
        <p:sp>
          <p:nvSpPr>
            <p:cNvPr id="13" name="文本框 12">
              <a:extLst>
                <a:ext uri="{FF2B5EF4-FFF2-40B4-BE49-F238E27FC236}">
                  <a16:creationId xmlns:a16="http://schemas.microsoft.com/office/drawing/2014/main" id="{26BFEF68-BF9A-BF40-A655-63DD176A7433}"/>
                </a:ext>
              </a:extLst>
            </p:cNvPr>
            <p:cNvSpPr txBox="1"/>
            <p:nvPr/>
          </p:nvSpPr>
          <p:spPr>
            <a:xfrm>
              <a:off x="3871482" y="2389855"/>
              <a:ext cx="700518" cy="369332"/>
            </a:xfrm>
            <a:prstGeom prst="rect">
              <a:avLst/>
            </a:prstGeom>
            <a:grpFill/>
          </p:spPr>
          <p:txBody>
            <a:bodyPr wrap="square" rtlCol="0">
              <a:spAutoFit/>
            </a:bodyPr>
            <a:lstStyle/>
            <a:p>
              <a:r>
                <a:rPr kumimoji="1" lang="zh-CN" altLang="en-US" sz="1800" dirty="0">
                  <a:latin typeface="+mn-ea"/>
                  <a:ea typeface="+mn-ea"/>
                </a:rPr>
                <a:t>页号</a:t>
              </a:r>
            </a:p>
          </p:txBody>
        </p:sp>
        <p:sp>
          <p:nvSpPr>
            <p:cNvPr id="14" name="文本框 13">
              <a:extLst>
                <a:ext uri="{FF2B5EF4-FFF2-40B4-BE49-F238E27FC236}">
                  <a16:creationId xmlns:a16="http://schemas.microsoft.com/office/drawing/2014/main" id="{62978DE4-BE01-EF47-8E3B-ADAFBA1B109F}"/>
                </a:ext>
              </a:extLst>
            </p:cNvPr>
            <p:cNvSpPr txBox="1"/>
            <p:nvPr/>
          </p:nvSpPr>
          <p:spPr>
            <a:xfrm>
              <a:off x="4499992" y="2389855"/>
              <a:ext cx="873206" cy="369332"/>
            </a:xfrm>
            <a:prstGeom prst="rect">
              <a:avLst/>
            </a:prstGeom>
            <a:grpFill/>
          </p:spPr>
          <p:txBody>
            <a:bodyPr wrap="square" rtlCol="0">
              <a:spAutoFit/>
            </a:bodyPr>
            <a:lstStyle/>
            <a:p>
              <a:r>
                <a:rPr kumimoji="1" lang="zh-CN" altLang="en-US" sz="1800" dirty="0">
                  <a:latin typeface="+mn-ea"/>
                  <a:ea typeface="+mn-ea"/>
                </a:rPr>
                <a:t>进程</a:t>
              </a:r>
              <a:r>
                <a:rPr kumimoji="1" lang="en-US" altLang="zh-CN" sz="1800" dirty="0">
                  <a:latin typeface="+mn-ea"/>
                  <a:ea typeface="+mn-ea"/>
                </a:rPr>
                <a:t>ID</a:t>
              </a:r>
              <a:endParaRPr kumimoji="1" lang="zh-CN" altLang="en-US" sz="1800" dirty="0">
                <a:latin typeface="+mn-ea"/>
                <a:ea typeface="+mn-ea"/>
              </a:endParaRPr>
            </a:p>
          </p:txBody>
        </p:sp>
        <p:sp>
          <p:nvSpPr>
            <p:cNvPr id="15" name="文本框 14">
              <a:extLst>
                <a:ext uri="{FF2B5EF4-FFF2-40B4-BE49-F238E27FC236}">
                  <a16:creationId xmlns:a16="http://schemas.microsoft.com/office/drawing/2014/main" id="{07B4E4F0-42D4-5F4B-985B-599E8FD023AC}"/>
                </a:ext>
              </a:extLst>
            </p:cNvPr>
            <p:cNvSpPr txBox="1"/>
            <p:nvPr/>
          </p:nvSpPr>
          <p:spPr>
            <a:xfrm>
              <a:off x="5471338" y="2402885"/>
              <a:ext cx="700518" cy="369332"/>
            </a:xfrm>
            <a:prstGeom prst="rect">
              <a:avLst/>
            </a:prstGeom>
            <a:grpFill/>
          </p:spPr>
          <p:txBody>
            <a:bodyPr wrap="square" rtlCol="0">
              <a:spAutoFit/>
            </a:bodyPr>
            <a:lstStyle/>
            <a:p>
              <a:r>
                <a:rPr kumimoji="1" lang="zh-CN" altLang="en-US" sz="1800" dirty="0">
                  <a:latin typeface="+mn-ea"/>
                  <a:ea typeface="+mn-ea"/>
                </a:rPr>
                <a:t>链</a:t>
              </a:r>
            </a:p>
          </p:txBody>
        </p:sp>
        <p:sp>
          <p:nvSpPr>
            <p:cNvPr id="16" name="文本框 15">
              <a:extLst>
                <a:ext uri="{FF2B5EF4-FFF2-40B4-BE49-F238E27FC236}">
                  <a16:creationId xmlns:a16="http://schemas.microsoft.com/office/drawing/2014/main" id="{4DBEBDB2-4DAC-ED46-BFFB-241FBCC661C6}"/>
                </a:ext>
              </a:extLst>
            </p:cNvPr>
            <p:cNvSpPr txBox="1"/>
            <p:nvPr/>
          </p:nvSpPr>
          <p:spPr>
            <a:xfrm>
              <a:off x="5004048" y="2051556"/>
              <a:ext cx="1152127" cy="369332"/>
            </a:xfrm>
            <a:prstGeom prst="rect">
              <a:avLst/>
            </a:prstGeom>
            <a:grpFill/>
          </p:spPr>
          <p:txBody>
            <a:bodyPr wrap="square" rtlCol="0">
              <a:spAutoFit/>
            </a:bodyPr>
            <a:lstStyle/>
            <a:p>
              <a:r>
                <a:rPr kumimoji="1" lang="zh-CN" altLang="en-US" sz="1800" dirty="0">
                  <a:latin typeface="+mn-ea"/>
                  <a:ea typeface="+mn-ea"/>
                </a:rPr>
                <a:t>控制位</a:t>
              </a:r>
            </a:p>
          </p:txBody>
        </p:sp>
        <p:cxnSp>
          <p:nvCxnSpPr>
            <p:cNvPr id="17" name="直线箭头连接符 16">
              <a:extLst>
                <a:ext uri="{FF2B5EF4-FFF2-40B4-BE49-F238E27FC236}">
                  <a16:creationId xmlns:a16="http://schemas.microsoft.com/office/drawing/2014/main" id="{AB4F379F-A1DD-BF4C-8B7A-78990478D679}"/>
                </a:ext>
              </a:extLst>
            </p:cNvPr>
            <p:cNvCxnSpPr/>
            <p:nvPr/>
          </p:nvCxnSpPr>
          <p:spPr>
            <a:xfrm>
              <a:off x="5373198" y="2389855"/>
              <a:ext cx="0" cy="38236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4A44382-502E-FF41-BFBA-CBF69892FD20}"/>
                </a:ext>
              </a:extLst>
            </p:cNvPr>
            <p:cNvSpPr txBox="1"/>
            <p:nvPr/>
          </p:nvSpPr>
          <p:spPr>
            <a:xfrm>
              <a:off x="6818548" y="5445224"/>
              <a:ext cx="1656184" cy="800219"/>
            </a:xfrm>
            <a:prstGeom prst="rect">
              <a:avLst/>
            </a:prstGeom>
            <a:grpFill/>
          </p:spPr>
          <p:txBody>
            <a:bodyPr wrap="square" rtlCol="0">
              <a:spAutoFit/>
            </a:bodyPr>
            <a:lstStyle/>
            <a:p>
              <a:r>
                <a:rPr lang="en-US" altLang="zh-CN" sz="1400" i="1" dirty="0">
                  <a:latin typeface="+mn-ea"/>
                  <a:ea typeface="+mn-ea"/>
                </a:rPr>
                <a:t>m </a:t>
              </a:r>
              <a:r>
                <a:rPr lang="zh-CN" altLang="en-US" sz="1400" dirty="0">
                  <a:latin typeface="+mn-ea"/>
                  <a:ea typeface="+mn-ea"/>
                </a:rPr>
                <a:t>位</a:t>
              </a:r>
              <a:endParaRPr lang="en-US" altLang="zh-CN" sz="1400" dirty="0">
                <a:latin typeface="+mn-ea"/>
                <a:ea typeface="+mn-ea"/>
              </a:endParaRPr>
            </a:p>
            <a:p>
              <a:endParaRPr lang="zh-CN" altLang="en-US" sz="1400" dirty="0">
                <a:latin typeface="+mn-ea"/>
                <a:ea typeface="+mn-ea"/>
              </a:endParaRPr>
            </a:p>
            <a:p>
              <a:r>
                <a:rPr lang="en-US" altLang="zh-CN" sz="1800" dirty="0">
                  <a:latin typeface="+mn-ea"/>
                  <a:ea typeface="+mn-ea"/>
                </a:rPr>
                <a:t>  </a:t>
              </a:r>
              <a:r>
                <a:rPr lang="zh-CN" altLang="en-US" sz="1800" dirty="0">
                  <a:latin typeface="+mn-ea"/>
                  <a:ea typeface="+mn-ea"/>
                </a:rPr>
                <a:t>实</a:t>
              </a:r>
              <a:r>
                <a:rPr kumimoji="1" lang="zh-CN" altLang="en-US" sz="1800" dirty="0">
                  <a:latin typeface="+mn-ea"/>
                  <a:ea typeface="+mn-ea"/>
                </a:rPr>
                <a:t>地址</a:t>
              </a:r>
            </a:p>
          </p:txBody>
        </p:sp>
        <p:sp>
          <p:nvSpPr>
            <p:cNvPr id="19" name="文本框 18">
              <a:extLst>
                <a:ext uri="{FF2B5EF4-FFF2-40B4-BE49-F238E27FC236}">
                  <a16:creationId xmlns:a16="http://schemas.microsoft.com/office/drawing/2014/main" id="{C124F541-3CDD-BF45-973F-C777579015AB}"/>
                </a:ext>
              </a:extLst>
            </p:cNvPr>
            <p:cNvSpPr txBox="1"/>
            <p:nvPr/>
          </p:nvSpPr>
          <p:spPr>
            <a:xfrm>
              <a:off x="1485483" y="2180113"/>
              <a:ext cx="553317" cy="307777"/>
            </a:xfrm>
            <a:prstGeom prst="rect">
              <a:avLst/>
            </a:prstGeom>
            <a:grpFill/>
          </p:spPr>
          <p:txBody>
            <a:bodyPr wrap="square" rtlCol="0">
              <a:spAutoFit/>
            </a:bodyPr>
            <a:lstStyle/>
            <a:p>
              <a:r>
                <a:rPr lang="en-US" altLang="zh-CN" sz="1400" i="1" dirty="0">
                  <a:latin typeface="+mn-ea"/>
                  <a:ea typeface="+mn-ea"/>
                </a:rPr>
                <a:t>n</a:t>
              </a:r>
              <a:r>
                <a:rPr lang="zh-CN" altLang="en-US" sz="1400" i="1" dirty="0">
                  <a:latin typeface="+mn-ea"/>
                  <a:ea typeface="+mn-ea"/>
                </a:rPr>
                <a:t> </a:t>
              </a:r>
              <a:r>
                <a:rPr lang="zh-CN" altLang="en-US" sz="1400" dirty="0">
                  <a:latin typeface="+mn-ea"/>
                  <a:ea typeface="+mn-ea"/>
                </a:rPr>
                <a:t>位</a:t>
              </a:r>
              <a:endParaRPr kumimoji="1" lang="zh-CN" altLang="en-US" sz="1400" dirty="0">
                <a:latin typeface="+mn-ea"/>
                <a:ea typeface="+mn-ea"/>
              </a:endParaRPr>
            </a:p>
          </p:txBody>
        </p:sp>
        <p:sp>
          <p:nvSpPr>
            <p:cNvPr id="20" name="文本框 19">
              <a:extLst>
                <a:ext uri="{FF2B5EF4-FFF2-40B4-BE49-F238E27FC236}">
                  <a16:creationId xmlns:a16="http://schemas.microsoft.com/office/drawing/2014/main" id="{5A4AE0C9-4D03-8741-8B0E-FCEA0C16373E}"/>
                </a:ext>
              </a:extLst>
            </p:cNvPr>
            <p:cNvSpPr txBox="1"/>
            <p:nvPr/>
          </p:nvSpPr>
          <p:spPr>
            <a:xfrm>
              <a:off x="2124100" y="2473151"/>
              <a:ext cx="553317" cy="307777"/>
            </a:xfrm>
            <a:prstGeom prst="rect">
              <a:avLst/>
            </a:prstGeom>
            <a:grpFill/>
          </p:spPr>
          <p:txBody>
            <a:bodyPr wrap="square" rtlCol="0">
              <a:spAutoFit/>
            </a:bodyPr>
            <a:lstStyle/>
            <a:p>
              <a:r>
                <a:rPr lang="en-US" altLang="zh-CN" sz="1400" i="1" dirty="0">
                  <a:latin typeface="+mn-ea"/>
                  <a:ea typeface="+mn-ea"/>
                </a:rPr>
                <a:t>m </a:t>
              </a:r>
              <a:r>
                <a:rPr lang="zh-CN" altLang="en-US" sz="1400" dirty="0">
                  <a:latin typeface="+mn-ea"/>
                  <a:ea typeface="+mn-ea"/>
                </a:rPr>
                <a:t>位</a:t>
              </a:r>
              <a:endParaRPr kumimoji="1" lang="zh-CN" altLang="en-US" sz="1400" dirty="0">
                <a:latin typeface="+mn-ea"/>
                <a:ea typeface="+mn-ea"/>
              </a:endParaRPr>
            </a:p>
          </p:txBody>
        </p:sp>
      </p:grpSp>
      <p:graphicFrame>
        <p:nvGraphicFramePr>
          <p:cNvPr id="21" name="Diagram 4">
            <a:extLst>
              <a:ext uri="{FF2B5EF4-FFF2-40B4-BE49-F238E27FC236}">
                <a16:creationId xmlns:a16="http://schemas.microsoft.com/office/drawing/2014/main" id="{A216A5DE-5489-A045-BAA2-EA218F91797F}"/>
              </a:ext>
            </a:extLst>
          </p:cNvPr>
          <p:cNvGraphicFramePr/>
          <p:nvPr>
            <p:extLst>
              <p:ext uri="{D42A27DB-BD31-4B8C-83A1-F6EECF244321}">
                <p14:modId xmlns:p14="http://schemas.microsoft.com/office/powerpoint/2010/main" val="3511025868"/>
              </p:ext>
            </p:extLst>
          </p:nvPr>
        </p:nvGraphicFramePr>
        <p:xfrm>
          <a:off x="2347446" y="850861"/>
          <a:ext cx="6864264" cy="166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605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7FEA99-C658-DC4A-9F00-A71B9579A0EF}"/>
              </a:ext>
            </a:extLst>
          </p:cNvPr>
          <p:cNvSpPr>
            <a:spLocks noGrp="1"/>
          </p:cNvSpPr>
          <p:nvPr>
            <p:ph type="title"/>
          </p:nvPr>
        </p:nvSpPr>
        <p:spPr>
          <a:xfrm>
            <a:off x="838200" y="228600"/>
            <a:ext cx="7162800" cy="563563"/>
          </a:xfrm>
        </p:spPr>
        <p:txBody>
          <a:bodyPr/>
          <a:lstStyle/>
          <a:p>
            <a:r>
              <a:rPr kumimoji="1" lang="en-US" altLang="zh-CN" dirty="0"/>
              <a:t>3.6.2</a:t>
            </a:r>
            <a:r>
              <a:rPr kumimoji="1" lang="zh-CN" altLang="en-US" dirty="0"/>
              <a:t> 分页</a:t>
            </a:r>
            <a:endParaRPr lang="en-US" dirty="0">
              <a:solidFill>
                <a:schemeClr val="accent4">
                  <a:lumMod val="50000"/>
                </a:schemeClr>
              </a:solidFill>
            </a:endParaRPr>
          </a:p>
        </p:txBody>
      </p:sp>
      <p:sp>
        <p:nvSpPr>
          <p:cNvPr id="5" name="Content Placeholder 2">
            <a:extLst>
              <a:ext uri="{FF2B5EF4-FFF2-40B4-BE49-F238E27FC236}">
                <a16:creationId xmlns:a16="http://schemas.microsoft.com/office/drawing/2014/main" id="{613C091A-A238-1847-A910-455C68EC6382}"/>
              </a:ext>
            </a:extLst>
          </p:cNvPr>
          <p:cNvSpPr>
            <a:spLocks noGrp="1"/>
          </p:cNvSpPr>
          <p:nvPr>
            <p:ph sz="half" idx="1"/>
          </p:nvPr>
        </p:nvSpPr>
        <p:spPr>
          <a:xfrm>
            <a:off x="4644008" y="1988839"/>
            <a:ext cx="4017640" cy="3840163"/>
          </a:xfrm>
          <a:solidFill>
            <a:schemeClr val="tx2">
              <a:lumMod val="20000"/>
              <a:lumOff val="80000"/>
            </a:schemeClr>
          </a:solidFill>
          <a:ln>
            <a:solidFill>
              <a:schemeClr val="tx1"/>
            </a:solidFill>
          </a:ln>
        </p:spPr>
        <p:txBody>
          <a:bodyPr/>
          <a:lstStyle/>
          <a:p>
            <a:r>
              <a:rPr lang="zh-CN" altLang="en-US" sz="2400" b="0" dirty="0"/>
              <a:t>为了克服这个问题，大多数虚拟内存方案都为页表项使用了一个特殊的高速缓存，称为转换检测缓冲区</a:t>
            </a:r>
            <a:r>
              <a:rPr lang="en-US" altLang="zh-CN" sz="2400" b="0" dirty="0"/>
              <a:t>TLB</a:t>
            </a:r>
            <a:r>
              <a:rPr lang="zh-CN" altLang="en-US" sz="2400" b="0" dirty="0"/>
              <a:t>（快表）</a:t>
            </a:r>
            <a:endParaRPr lang="en-US" altLang="zh-CN" sz="2400" b="0" dirty="0"/>
          </a:p>
          <a:p>
            <a:pPr lvl="1"/>
            <a:r>
              <a:rPr lang="en-US" altLang="zh-CN" dirty="0">
                <a:latin typeface="+mn-lt"/>
                <a:ea typeface="+mn-ea"/>
              </a:rPr>
              <a:t>TLB</a:t>
            </a:r>
            <a:r>
              <a:rPr lang="zh-CN" altLang="en-US" dirty="0">
                <a:latin typeface="+mn-lt"/>
                <a:ea typeface="+mn-ea"/>
              </a:rPr>
              <a:t>包含</a:t>
            </a:r>
            <a:r>
              <a:rPr lang="zh-CN" altLang="en-US" dirty="0">
                <a:solidFill>
                  <a:srgbClr val="FF0000"/>
                </a:solidFill>
                <a:latin typeface="+mn-lt"/>
                <a:ea typeface="+mn-ea"/>
              </a:rPr>
              <a:t>最近用过</a:t>
            </a:r>
            <a:r>
              <a:rPr lang="zh-CN" altLang="en-US" dirty="0">
                <a:latin typeface="+mn-lt"/>
                <a:ea typeface="+mn-ea"/>
              </a:rPr>
              <a:t>的页表项</a:t>
            </a:r>
            <a:endParaRPr lang="en-US" altLang="zh-CN" dirty="0">
              <a:latin typeface="+mn-lt"/>
              <a:ea typeface="+mn-ea"/>
            </a:endParaRPr>
          </a:p>
          <a:p>
            <a:endParaRPr lang="en-US" sz="2400" b="0" dirty="0"/>
          </a:p>
          <a:p>
            <a:endParaRPr lang="en-US" sz="3200" b="0" dirty="0"/>
          </a:p>
        </p:txBody>
      </p:sp>
      <p:sp>
        <p:nvSpPr>
          <p:cNvPr id="6" name="Content Placeholder 10">
            <a:extLst>
              <a:ext uri="{FF2B5EF4-FFF2-40B4-BE49-F238E27FC236}">
                <a16:creationId xmlns:a16="http://schemas.microsoft.com/office/drawing/2014/main" id="{D8F78F4F-4035-BF43-BB73-AB2503955132}"/>
              </a:ext>
            </a:extLst>
          </p:cNvPr>
          <p:cNvSpPr txBox="1">
            <a:spLocks/>
          </p:cNvSpPr>
          <p:nvPr/>
        </p:nvSpPr>
        <p:spPr>
          <a:xfrm>
            <a:off x="179512" y="1988840"/>
            <a:ext cx="3816424" cy="3840163"/>
          </a:xfrm>
          <a:prstGeom prst="rect">
            <a:avLst/>
          </a:prstGeom>
          <a:solidFill>
            <a:schemeClr val="accent2"/>
          </a:solidFill>
          <a:ln>
            <a:solidFill>
              <a:schemeClr val="tx1"/>
            </a:solidFill>
          </a:ln>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b="0" kern="0">
                <a:latin typeface="+mn-ea"/>
              </a:rPr>
              <a:t>每次虚存访问都可能会引起两次物理地址访问</a:t>
            </a:r>
            <a:endParaRPr lang="en-US" sz="2400" b="0" kern="0">
              <a:latin typeface="+mn-ea"/>
            </a:endParaRPr>
          </a:p>
          <a:p>
            <a:pPr marL="855663" lvl="1" indent="-280988"/>
            <a:r>
              <a:rPr lang="zh-CN" altLang="en-US" kern="0">
                <a:latin typeface="+mn-ea"/>
                <a:ea typeface="+mn-ea"/>
              </a:rPr>
              <a:t>一次取相应的页表项</a:t>
            </a:r>
            <a:endParaRPr lang="en-US" kern="0">
              <a:latin typeface="+mn-ea"/>
              <a:ea typeface="+mn-ea"/>
            </a:endParaRPr>
          </a:p>
          <a:p>
            <a:pPr marL="855663" lvl="1" indent="-280988"/>
            <a:r>
              <a:rPr lang="zh-CN" altLang="en-US" kern="0">
                <a:latin typeface="+mn-ea"/>
                <a:ea typeface="+mn-ea"/>
              </a:rPr>
              <a:t>另一次取需要的数据</a:t>
            </a:r>
            <a:endParaRPr lang="en-US" kern="0" dirty="0">
              <a:latin typeface="+mn-ea"/>
              <a:ea typeface="+mn-ea"/>
            </a:endParaRPr>
          </a:p>
        </p:txBody>
      </p:sp>
      <p:sp>
        <p:nvSpPr>
          <p:cNvPr id="7" name="Content Placeholder 10">
            <a:extLst>
              <a:ext uri="{FF2B5EF4-FFF2-40B4-BE49-F238E27FC236}">
                <a16:creationId xmlns:a16="http://schemas.microsoft.com/office/drawing/2014/main" id="{56FDE2C4-CB86-C04B-B270-012DFD7C6028}"/>
              </a:ext>
            </a:extLst>
          </p:cNvPr>
          <p:cNvSpPr txBox="1">
            <a:spLocks/>
          </p:cNvSpPr>
          <p:nvPr/>
        </p:nvSpPr>
        <p:spPr bwMode="auto">
          <a:xfrm>
            <a:off x="-44896" y="929110"/>
            <a:ext cx="9188896"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000">
                <a:solidFill>
                  <a:schemeClr val="tx1"/>
                </a:solidFill>
                <a:latin typeface="Arial" charset="0"/>
              </a:defRPr>
            </a:lvl3pPr>
            <a:lvl4pPr marL="1600200" indent="-228600" algn="l" rtl="0" eaLnBrk="1" fontAlgn="base" hangingPunct="1">
              <a:spcBef>
                <a:spcPct val="20000"/>
              </a:spcBef>
              <a:spcAft>
                <a:spcPct val="0"/>
              </a:spcAft>
              <a:buChar char="–"/>
              <a:defRPr sz="1800">
                <a:solidFill>
                  <a:schemeClr val="tx1"/>
                </a:solidFill>
                <a:latin typeface="Arial" charset="0"/>
              </a:defRPr>
            </a:lvl4pPr>
            <a:lvl5pPr marL="2057400" indent="-228600" algn="l" rtl="0" eaLnBrk="1" fontAlgn="base" hangingPunct="1">
              <a:spcBef>
                <a:spcPct val="20000"/>
              </a:spcBef>
              <a:spcAft>
                <a:spcPct val="0"/>
              </a:spcAft>
              <a:buChar char="»"/>
              <a:defRPr sz="1800">
                <a:solidFill>
                  <a:schemeClr val="tx1"/>
                </a:solidFill>
                <a:latin typeface="Arial"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r>
              <a:rPr lang="zh-CN" altLang="en-US" dirty="0"/>
              <a:t>转换检测缓冲区</a:t>
            </a:r>
            <a:r>
              <a:rPr lang="en-US" altLang="zh-CN" dirty="0"/>
              <a:t>TLB( </a:t>
            </a:r>
            <a:r>
              <a:rPr lang="en-US" altLang="zh-CN" sz="2400" dirty="0"/>
              <a:t>translation lookaside buffer</a:t>
            </a:r>
            <a:r>
              <a:rPr lang="zh-CN" altLang="en-US" sz="2400" dirty="0"/>
              <a:t>，</a:t>
            </a:r>
            <a:r>
              <a:rPr lang="zh-CN" altLang="en-US" dirty="0"/>
              <a:t>快表</a:t>
            </a:r>
            <a:r>
              <a:rPr lang="en-US" altLang="zh-CN" dirty="0"/>
              <a:t>)</a:t>
            </a:r>
          </a:p>
        </p:txBody>
      </p:sp>
    </p:spTree>
    <p:extLst>
      <p:ext uri="{BB962C8B-B14F-4D97-AF65-F5344CB8AC3E}">
        <p14:creationId xmlns:p14="http://schemas.microsoft.com/office/powerpoint/2010/main" val="313112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blinds(horizontal)">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500"/>
                                        <p:tgtEl>
                                          <p:spTgt spid="6">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blinds(horizontal)">
                                      <p:cBhvr>
                                        <p:cTn id="23" dur="500"/>
                                        <p:tgtEl>
                                          <p:spTgt spid="5">
                                            <p:bg/>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blinds(horizontal)">
                                      <p:cBhvr>
                                        <p:cTn id="28" dur="500"/>
                                        <p:tgtEl>
                                          <p:spTgt spid="5">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blinds(horizontal)">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69FECD-5953-3C4B-93EE-F360E08E6915}"/>
              </a:ext>
            </a:extLst>
          </p:cNvPr>
          <p:cNvSpPr>
            <a:spLocks noGrp="1"/>
          </p:cNvSpPr>
          <p:nvPr>
            <p:ph type="title"/>
          </p:nvPr>
        </p:nvSpPr>
        <p:spPr>
          <a:xfrm>
            <a:off x="838200" y="228600"/>
            <a:ext cx="7162800" cy="563563"/>
          </a:xfrm>
        </p:spPr>
        <p:txBody>
          <a:bodyPr/>
          <a:lstStyle/>
          <a:p>
            <a:r>
              <a:rPr kumimoji="1" lang="en-US" altLang="zh-CN" dirty="0"/>
              <a:t>3.6.2</a:t>
            </a:r>
            <a:r>
              <a:rPr kumimoji="1" lang="zh-CN" altLang="en-US" dirty="0"/>
              <a:t> 分页</a:t>
            </a:r>
          </a:p>
        </p:txBody>
      </p:sp>
      <p:sp>
        <p:nvSpPr>
          <p:cNvPr id="5" name="内容占位符 2">
            <a:extLst>
              <a:ext uri="{FF2B5EF4-FFF2-40B4-BE49-F238E27FC236}">
                <a16:creationId xmlns:a16="http://schemas.microsoft.com/office/drawing/2014/main" id="{1637A2DF-7898-6F43-8C40-15EAC5A66B9E}"/>
              </a:ext>
            </a:extLst>
          </p:cNvPr>
          <p:cNvSpPr>
            <a:spLocks noGrp="1"/>
          </p:cNvSpPr>
          <p:nvPr>
            <p:ph sz="half" idx="1"/>
          </p:nvPr>
        </p:nvSpPr>
        <p:spPr>
          <a:xfrm>
            <a:off x="251520" y="1052736"/>
            <a:ext cx="8496944" cy="4953000"/>
          </a:xfrm>
        </p:spPr>
        <p:txBody>
          <a:bodyPr/>
          <a:lstStyle/>
          <a:p>
            <a:pPr marL="0" indent="0">
              <a:buNone/>
            </a:pPr>
            <a:r>
              <a:rPr kumimoji="1" lang="zh-CN" altLang="en-US" dirty="0"/>
              <a:t>具有快表的地址转换流程</a:t>
            </a:r>
            <a:endParaRPr kumimoji="1" lang="en-US" altLang="zh-CN" dirty="0"/>
          </a:p>
          <a:p>
            <a:r>
              <a:rPr kumimoji="1" lang="zh-CN" altLang="en-US" sz="2400" dirty="0"/>
              <a:t>给定一个虚拟地址，处理器首先检查</a:t>
            </a:r>
            <a:r>
              <a:rPr kumimoji="1" lang="en-US" altLang="zh-CN" sz="2400" dirty="0"/>
              <a:t>TLB</a:t>
            </a:r>
          </a:p>
          <a:p>
            <a:r>
              <a:rPr kumimoji="1" lang="zh-CN" altLang="en-US" sz="2400" dirty="0"/>
              <a:t>若命中：即页表项在</a:t>
            </a:r>
            <a:r>
              <a:rPr kumimoji="1" lang="en-US" altLang="zh-CN" sz="2400" dirty="0"/>
              <a:t>TLB</a:t>
            </a:r>
            <a:r>
              <a:rPr kumimoji="1" lang="zh-CN" altLang="en-US" sz="2400" dirty="0"/>
              <a:t>中，检索页框号形成物理地址</a:t>
            </a:r>
            <a:endParaRPr kumimoji="1" lang="en-US" altLang="zh-CN" sz="2400" dirty="0"/>
          </a:p>
          <a:p>
            <a:r>
              <a:rPr kumimoji="1" lang="zh-CN" altLang="en-US" sz="2400" dirty="0"/>
              <a:t>若未命中：即页表项不在</a:t>
            </a:r>
            <a:r>
              <a:rPr kumimoji="1" lang="en-US" altLang="zh-CN" sz="2400" dirty="0"/>
              <a:t>TLB</a:t>
            </a:r>
            <a:r>
              <a:rPr kumimoji="1" lang="zh-CN" altLang="en-US" sz="2400" dirty="0"/>
              <a:t>中，检索进程页表，查找相应页表项</a:t>
            </a:r>
            <a:endParaRPr kumimoji="1" lang="en-US" altLang="zh-CN" sz="2400" dirty="0"/>
          </a:p>
          <a:p>
            <a:pPr lvl="1"/>
            <a:r>
              <a:rPr kumimoji="1" lang="zh-CN" altLang="en-US" sz="2000" dirty="0">
                <a:latin typeface="+mn-lt"/>
                <a:ea typeface="+mn-ea"/>
              </a:rPr>
              <a:t>若“存在位</a:t>
            </a:r>
            <a:r>
              <a:rPr kumimoji="1" lang="en-US" altLang="zh-CN" sz="2000" dirty="0">
                <a:latin typeface="+mn-lt"/>
                <a:ea typeface="+mn-ea"/>
              </a:rPr>
              <a:t>”</a:t>
            </a:r>
            <a:r>
              <a:rPr kumimoji="1" lang="zh-CN" altLang="en-US" sz="2000" dirty="0">
                <a:latin typeface="+mn-lt"/>
                <a:ea typeface="+mn-ea"/>
              </a:rPr>
              <a:t>已置位，页位于内存，用页框号</a:t>
            </a:r>
            <a:r>
              <a:rPr kumimoji="1" lang="en-US" altLang="zh-CN" sz="2000" dirty="0">
                <a:latin typeface="+mn-lt"/>
                <a:ea typeface="+mn-ea"/>
              </a:rPr>
              <a:t>+</a:t>
            </a:r>
            <a:r>
              <a:rPr kumimoji="1" lang="zh-CN" altLang="en-US" sz="2000" dirty="0">
                <a:latin typeface="+mn-lt"/>
                <a:ea typeface="+mn-ea"/>
              </a:rPr>
              <a:t>偏移量形成物理地址</a:t>
            </a:r>
            <a:endParaRPr kumimoji="1" lang="en-US" altLang="zh-CN" sz="2000" dirty="0">
              <a:latin typeface="+mn-lt"/>
              <a:ea typeface="+mn-ea"/>
            </a:endParaRPr>
          </a:p>
          <a:p>
            <a:pPr lvl="1"/>
            <a:r>
              <a:rPr kumimoji="1" lang="zh-CN" altLang="en-US" sz="2000" dirty="0">
                <a:latin typeface="+mn-lt"/>
                <a:ea typeface="+mn-ea"/>
              </a:rPr>
              <a:t>若“存在位</a:t>
            </a:r>
            <a:r>
              <a:rPr kumimoji="1" lang="en-US" altLang="zh-CN" sz="2000" dirty="0">
                <a:latin typeface="+mn-lt"/>
                <a:ea typeface="+mn-ea"/>
              </a:rPr>
              <a:t>”</a:t>
            </a:r>
            <a:r>
              <a:rPr kumimoji="1" lang="zh-CN" altLang="en-US" sz="2000" dirty="0">
                <a:latin typeface="+mn-lt"/>
                <a:ea typeface="+mn-ea"/>
              </a:rPr>
              <a:t>未置位，页不在内存，产生缺页中断</a:t>
            </a:r>
            <a:r>
              <a:rPr kumimoji="1" lang="en-US" altLang="zh-CN" sz="2000" dirty="0">
                <a:latin typeface="+mn-lt"/>
                <a:ea typeface="+mn-ea"/>
              </a:rPr>
              <a:t>(page fault)</a:t>
            </a:r>
            <a:r>
              <a:rPr kumimoji="1" lang="zh-CN" altLang="en-US" sz="2000" dirty="0">
                <a:latin typeface="+mn-lt"/>
                <a:ea typeface="+mn-ea"/>
              </a:rPr>
              <a:t>，装入所需页，更新页表</a:t>
            </a:r>
            <a:endParaRPr kumimoji="1" lang="en-US" altLang="zh-CN" sz="2000" dirty="0">
              <a:latin typeface="+mn-lt"/>
              <a:ea typeface="+mn-ea"/>
            </a:endParaRPr>
          </a:p>
          <a:p>
            <a:pPr lvl="1"/>
            <a:endParaRPr kumimoji="1" lang="zh-CN" altLang="en-US" sz="2000" dirty="0">
              <a:latin typeface="+mn-lt"/>
              <a:ea typeface="+mn-ea"/>
            </a:endParaRPr>
          </a:p>
        </p:txBody>
      </p:sp>
    </p:spTree>
    <p:extLst>
      <p:ext uri="{BB962C8B-B14F-4D97-AF65-F5344CB8AC3E}">
        <p14:creationId xmlns:p14="http://schemas.microsoft.com/office/powerpoint/2010/main" val="4276439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C7352-BF50-3D48-90B8-1517C85CFA0A}"/>
              </a:ext>
            </a:extLst>
          </p:cNvPr>
          <p:cNvSpPr>
            <a:spLocks noGrp="1"/>
          </p:cNvSpPr>
          <p:nvPr>
            <p:ph type="title"/>
          </p:nvPr>
        </p:nvSpPr>
        <p:spPr>
          <a:xfrm>
            <a:off x="838200" y="228600"/>
            <a:ext cx="7162800" cy="563563"/>
          </a:xfrm>
        </p:spPr>
        <p:txBody>
          <a:bodyPr/>
          <a:lstStyle/>
          <a:p>
            <a:pPr algn="ctr"/>
            <a:r>
              <a:rPr kumimoji="1" lang="en-US" altLang="zh-CN" sz="3200" dirty="0">
                <a:latin typeface="+mn-lt"/>
              </a:rPr>
              <a:t>3.6.2</a:t>
            </a:r>
            <a:r>
              <a:rPr kumimoji="1" lang="zh-CN" altLang="en-US" sz="3200" dirty="0">
                <a:latin typeface="+mn-lt"/>
              </a:rPr>
              <a:t> 分页</a:t>
            </a:r>
            <a:endParaRPr lang="en-US" sz="3200" dirty="0">
              <a:solidFill>
                <a:schemeClr val="accent4">
                  <a:lumMod val="50000"/>
                </a:schemeClr>
              </a:solidFill>
              <a:latin typeface="+mn-lt"/>
            </a:endParaRPr>
          </a:p>
        </p:txBody>
      </p:sp>
      <p:sp>
        <p:nvSpPr>
          <p:cNvPr id="5" name="内容占位符 2">
            <a:extLst>
              <a:ext uri="{FF2B5EF4-FFF2-40B4-BE49-F238E27FC236}">
                <a16:creationId xmlns:a16="http://schemas.microsoft.com/office/drawing/2014/main" id="{6FFF6901-C4D3-8A44-8AF7-7F5089A2AAC6}"/>
              </a:ext>
            </a:extLst>
          </p:cNvPr>
          <p:cNvSpPr>
            <a:spLocks noGrp="1"/>
          </p:cNvSpPr>
          <p:nvPr>
            <p:ph sz="half" idx="1"/>
          </p:nvPr>
        </p:nvSpPr>
        <p:spPr>
          <a:xfrm>
            <a:off x="171128" y="792163"/>
            <a:ext cx="8496944" cy="648072"/>
          </a:xfrm>
        </p:spPr>
        <p:txBody>
          <a:bodyPr/>
          <a:lstStyle/>
          <a:p>
            <a:pPr marL="0" indent="0">
              <a:buNone/>
            </a:pPr>
            <a:r>
              <a:rPr kumimoji="1" lang="zh-CN" altLang="en-US" sz="2400" dirty="0"/>
              <a:t>具有快表的地址转换示意图</a:t>
            </a:r>
            <a:endParaRPr kumimoji="1" lang="en-US" altLang="zh-CN" sz="2400" dirty="0"/>
          </a:p>
          <a:p>
            <a:pPr lvl="1"/>
            <a:endParaRPr kumimoji="1" lang="zh-CN" altLang="en-US" sz="1600" dirty="0">
              <a:latin typeface="+mn-lt"/>
              <a:ea typeface="+mn-ea"/>
            </a:endParaRPr>
          </a:p>
        </p:txBody>
      </p:sp>
      <p:grpSp>
        <p:nvGrpSpPr>
          <p:cNvPr id="6" name="组合 5">
            <a:extLst>
              <a:ext uri="{FF2B5EF4-FFF2-40B4-BE49-F238E27FC236}">
                <a16:creationId xmlns:a16="http://schemas.microsoft.com/office/drawing/2014/main" id="{BFDDEA17-D0B3-F246-AF30-37F2897FAE77}"/>
              </a:ext>
            </a:extLst>
          </p:cNvPr>
          <p:cNvGrpSpPr/>
          <p:nvPr/>
        </p:nvGrpSpPr>
        <p:grpSpPr>
          <a:xfrm>
            <a:off x="701457" y="1440235"/>
            <a:ext cx="7966615" cy="5311037"/>
            <a:chOff x="701457" y="1440235"/>
            <a:chExt cx="7966615" cy="5311037"/>
          </a:xfrm>
        </p:grpSpPr>
        <p:pic>
          <p:nvPicPr>
            <p:cNvPr id="7" name="Picture 6" descr="f6.pdf">
              <a:extLst>
                <a:ext uri="{FF2B5EF4-FFF2-40B4-BE49-F238E27FC236}">
                  <a16:creationId xmlns:a16="http://schemas.microsoft.com/office/drawing/2014/main" id="{DA01E125-3FE0-2F42-8697-29CABBA72755}"/>
                </a:ext>
              </a:extLst>
            </p:cNvPr>
            <p:cNvPicPr>
              <a:picLocks noChangeAspect="1"/>
            </p:cNvPicPr>
            <p:nvPr/>
          </p:nvPicPr>
          <p:blipFill rotWithShape="1">
            <a:blip r:embed="rId2"/>
            <a:srcRect l="5633" t="8631" r="4602" b="13926"/>
            <a:stretch/>
          </p:blipFill>
          <p:spPr>
            <a:xfrm>
              <a:off x="701457" y="1440235"/>
              <a:ext cx="7966615" cy="5311037"/>
            </a:xfrm>
            <a:prstGeom prst="rect">
              <a:avLst/>
            </a:prstGeom>
            <a:solidFill>
              <a:schemeClr val="bg1"/>
            </a:solidFill>
          </p:spPr>
        </p:pic>
        <p:sp>
          <p:nvSpPr>
            <p:cNvPr id="8" name="文本框 7">
              <a:extLst>
                <a:ext uri="{FF2B5EF4-FFF2-40B4-BE49-F238E27FC236}">
                  <a16:creationId xmlns:a16="http://schemas.microsoft.com/office/drawing/2014/main" id="{461819D4-7A01-D842-9226-4F93B8568C1B}"/>
                </a:ext>
              </a:extLst>
            </p:cNvPr>
            <p:cNvSpPr txBox="1"/>
            <p:nvPr/>
          </p:nvSpPr>
          <p:spPr>
            <a:xfrm>
              <a:off x="989556" y="1528176"/>
              <a:ext cx="1252603" cy="375414"/>
            </a:xfrm>
            <a:prstGeom prst="rect">
              <a:avLst/>
            </a:prstGeom>
            <a:solidFill>
              <a:schemeClr val="bg1"/>
            </a:solidFill>
          </p:spPr>
          <p:txBody>
            <a:bodyPr wrap="square" rtlCol="0">
              <a:spAutoFit/>
            </a:bodyPr>
            <a:lstStyle/>
            <a:p>
              <a:r>
                <a:rPr kumimoji="1" lang="zh-CN" altLang="en-US" dirty="0"/>
                <a:t>虚拟地址</a:t>
              </a:r>
            </a:p>
          </p:txBody>
        </p:sp>
        <p:sp>
          <p:nvSpPr>
            <p:cNvPr id="9" name="文本框 8">
              <a:extLst>
                <a:ext uri="{FF2B5EF4-FFF2-40B4-BE49-F238E27FC236}">
                  <a16:creationId xmlns:a16="http://schemas.microsoft.com/office/drawing/2014/main" id="{FD072156-3244-2A47-925E-E38EDFFCC70C}"/>
                </a:ext>
              </a:extLst>
            </p:cNvPr>
            <p:cNvSpPr txBox="1"/>
            <p:nvPr/>
          </p:nvSpPr>
          <p:spPr>
            <a:xfrm>
              <a:off x="5726482" y="1452503"/>
              <a:ext cx="949891" cy="375414"/>
            </a:xfrm>
            <a:prstGeom prst="rect">
              <a:avLst/>
            </a:prstGeom>
            <a:solidFill>
              <a:schemeClr val="bg1"/>
            </a:solidFill>
          </p:spPr>
          <p:txBody>
            <a:bodyPr wrap="square" rtlCol="0">
              <a:spAutoFit/>
            </a:bodyPr>
            <a:lstStyle/>
            <a:p>
              <a:r>
                <a:rPr kumimoji="1" lang="zh-CN" altLang="en-US" dirty="0"/>
                <a:t>主存</a:t>
              </a:r>
            </a:p>
          </p:txBody>
        </p:sp>
        <p:sp>
          <p:nvSpPr>
            <p:cNvPr id="10" name="文本框 9">
              <a:extLst>
                <a:ext uri="{FF2B5EF4-FFF2-40B4-BE49-F238E27FC236}">
                  <a16:creationId xmlns:a16="http://schemas.microsoft.com/office/drawing/2014/main" id="{FF2E3CA0-45D5-4740-9A45-36528DDE38EF}"/>
                </a:ext>
              </a:extLst>
            </p:cNvPr>
            <p:cNvSpPr txBox="1"/>
            <p:nvPr/>
          </p:nvSpPr>
          <p:spPr>
            <a:xfrm>
              <a:off x="7430023" y="1452503"/>
              <a:ext cx="949891" cy="375414"/>
            </a:xfrm>
            <a:prstGeom prst="rect">
              <a:avLst/>
            </a:prstGeom>
            <a:solidFill>
              <a:schemeClr val="bg1"/>
            </a:solidFill>
          </p:spPr>
          <p:txBody>
            <a:bodyPr wrap="square" rtlCol="0">
              <a:spAutoFit/>
            </a:bodyPr>
            <a:lstStyle/>
            <a:p>
              <a:r>
                <a:rPr kumimoji="1" lang="zh-CN" altLang="en-US" dirty="0"/>
                <a:t>辅存</a:t>
              </a:r>
            </a:p>
          </p:txBody>
        </p:sp>
        <p:sp>
          <p:nvSpPr>
            <p:cNvPr id="11" name="文本框 10">
              <a:extLst>
                <a:ext uri="{FF2B5EF4-FFF2-40B4-BE49-F238E27FC236}">
                  <a16:creationId xmlns:a16="http://schemas.microsoft.com/office/drawing/2014/main" id="{976D3E10-7EC7-4342-BFEE-FB8198555ABC}"/>
                </a:ext>
              </a:extLst>
            </p:cNvPr>
            <p:cNvSpPr txBox="1"/>
            <p:nvPr/>
          </p:nvSpPr>
          <p:spPr>
            <a:xfrm>
              <a:off x="3935260" y="5939425"/>
              <a:ext cx="1252603" cy="369332"/>
            </a:xfrm>
            <a:prstGeom prst="rect">
              <a:avLst/>
            </a:prstGeom>
            <a:solidFill>
              <a:schemeClr val="bg1"/>
            </a:solidFill>
          </p:spPr>
          <p:txBody>
            <a:bodyPr wrap="square" rtlCol="0">
              <a:spAutoFit/>
            </a:bodyPr>
            <a:lstStyle/>
            <a:p>
              <a:r>
                <a:rPr kumimoji="1" lang="zh-CN" altLang="en-US" dirty="0"/>
                <a:t>实地址</a:t>
              </a:r>
            </a:p>
          </p:txBody>
        </p:sp>
        <p:sp>
          <p:nvSpPr>
            <p:cNvPr id="12" name="文本框 11">
              <a:extLst>
                <a:ext uri="{FF2B5EF4-FFF2-40B4-BE49-F238E27FC236}">
                  <a16:creationId xmlns:a16="http://schemas.microsoft.com/office/drawing/2014/main" id="{3D872779-DDC9-C040-AF1E-2FAB85709BA4}"/>
                </a:ext>
              </a:extLst>
            </p:cNvPr>
            <p:cNvSpPr txBox="1"/>
            <p:nvPr/>
          </p:nvSpPr>
          <p:spPr>
            <a:xfrm>
              <a:off x="1065755" y="6124091"/>
              <a:ext cx="1252603" cy="369332"/>
            </a:xfrm>
            <a:prstGeom prst="rect">
              <a:avLst/>
            </a:prstGeom>
            <a:solidFill>
              <a:schemeClr val="bg1"/>
            </a:solidFill>
          </p:spPr>
          <p:txBody>
            <a:bodyPr wrap="square" rtlCol="0">
              <a:spAutoFit/>
            </a:bodyPr>
            <a:lstStyle/>
            <a:p>
              <a:r>
                <a:rPr kumimoji="1" lang="zh-CN" altLang="en-US" dirty="0"/>
                <a:t>缺页</a:t>
              </a:r>
            </a:p>
          </p:txBody>
        </p:sp>
        <p:sp>
          <p:nvSpPr>
            <p:cNvPr id="13" name="文本框 12">
              <a:extLst>
                <a:ext uri="{FF2B5EF4-FFF2-40B4-BE49-F238E27FC236}">
                  <a16:creationId xmlns:a16="http://schemas.microsoft.com/office/drawing/2014/main" id="{4704C2C7-0C06-B447-82A7-E352B7EDE7DA}"/>
                </a:ext>
              </a:extLst>
            </p:cNvPr>
            <p:cNvSpPr txBox="1"/>
            <p:nvPr/>
          </p:nvSpPr>
          <p:spPr>
            <a:xfrm>
              <a:off x="2045917" y="4061141"/>
              <a:ext cx="1252603" cy="369332"/>
            </a:xfrm>
            <a:prstGeom prst="rect">
              <a:avLst/>
            </a:prstGeom>
            <a:solidFill>
              <a:schemeClr val="bg1"/>
            </a:solidFill>
          </p:spPr>
          <p:txBody>
            <a:bodyPr wrap="square" rtlCol="0">
              <a:spAutoFit/>
            </a:bodyPr>
            <a:lstStyle/>
            <a:p>
              <a:r>
                <a:rPr kumimoji="1" lang="zh-CN" altLang="en-US" dirty="0"/>
                <a:t>页表</a:t>
              </a:r>
            </a:p>
          </p:txBody>
        </p:sp>
        <p:sp>
          <p:nvSpPr>
            <p:cNvPr id="14" name="文本框 13">
              <a:extLst>
                <a:ext uri="{FF2B5EF4-FFF2-40B4-BE49-F238E27FC236}">
                  <a16:creationId xmlns:a16="http://schemas.microsoft.com/office/drawing/2014/main" id="{7752C6D8-DAC9-674C-A785-303AA3BEF501}"/>
                </a:ext>
              </a:extLst>
            </p:cNvPr>
            <p:cNvSpPr txBox="1"/>
            <p:nvPr/>
          </p:nvSpPr>
          <p:spPr>
            <a:xfrm>
              <a:off x="3509405" y="2939850"/>
              <a:ext cx="1050070" cy="307777"/>
            </a:xfrm>
            <a:prstGeom prst="rect">
              <a:avLst/>
            </a:prstGeom>
            <a:solidFill>
              <a:schemeClr val="bg1"/>
            </a:solidFill>
          </p:spPr>
          <p:txBody>
            <a:bodyPr wrap="square" rtlCol="0">
              <a:spAutoFit/>
            </a:bodyPr>
            <a:lstStyle/>
            <a:p>
              <a:r>
                <a:rPr kumimoji="1" lang="en-US" altLang="zh-CN" sz="1400" dirty="0"/>
                <a:t>TLB</a:t>
              </a:r>
              <a:r>
                <a:rPr kumimoji="1" lang="zh-CN" altLang="en-US" sz="1400" dirty="0"/>
                <a:t>命中</a:t>
              </a:r>
            </a:p>
          </p:txBody>
        </p:sp>
        <p:sp>
          <p:nvSpPr>
            <p:cNvPr id="15" name="文本框 14">
              <a:extLst>
                <a:ext uri="{FF2B5EF4-FFF2-40B4-BE49-F238E27FC236}">
                  <a16:creationId xmlns:a16="http://schemas.microsoft.com/office/drawing/2014/main" id="{9F8DEE5F-AA74-B745-BB22-F5706E73FED7}"/>
                </a:ext>
              </a:extLst>
            </p:cNvPr>
            <p:cNvSpPr txBox="1"/>
            <p:nvPr/>
          </p:nvSpPr>
          <p:spPr>
            <a:xfrm>
              <a:off x="1297502" y="4430473"/>
              <a:ext cx="748416" cy="523220"/>
            </a:xfrm>
            <a:prstGeom prst="rect">
              <a:avLst/>
            </a:prstGeom>
            <a:solidFill>
              <a:schemeClr val="bg1"/>
            </a:solidFill>
          </p:spPr>
          <p:txBody>
            <a:bodyPr wrap="square" rtlCol="0">
              <a:spAutoFit/>
            </a:bodyPr>
            <a:lstStyle/>
            <a:p>
              <a:r>
                <a:rPr kumimoji="1" lang="en-US" altLang="zh-CN" sz="1400" dirty="0"/>
                <a:t>TLB</a:t>
              </a:r>
              <a:r>
                <a:rPr kumimoji="1" lang="zh-CN" altLang="en-US" sz="1400" dirty="0"/>
                <a:t>未命中</a:t>
              </a:r>
            </a:p>
          </p:txBody>
        </p:sp>
      </p:grpSp>
    </p:spTree>
    <p:extLst>
      <p:ext uri="{BB962C8B-B14F-4D97-AF65-F5344CB8AC3E}">
        <p14:creationId xmlns:p14="http://schemas.microsoft.com/office/powerpoint/2010/main" val="201842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019B86-19D6-B346-A7D7-442ADBCBD152}"/>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latin typeface="+mn-lt"/>
              </a:rPr>
              <a:t>3.6.2</a:t>
            </a:r>
            <a:r>
              <a:rPr kumimoji="1" lang="zh-CN" altLang="en-US" kern="0" dirty="0">
                <a:latin typeface="+mn-lt"/>
              </a:rPr>
              <a:t> 分页</a:t>
            </a:r>
            <a:endParaRPr kumimoji="0" lang="en-US" kern="0" dirty="0">
              <a:solidFill>
                <a:schemeClr val="accent4">
                  <a:lumMod val="50000"/>
                </a:schemeClr>
              </a:solidFill>
              <a:latin typeface="+mn-lt"/>
            </a:endParaRPr>
          </a:p>
        </p:txBody>
      </p:sp>
      <p:sp>
        <p:nvSpPr>
          <p:cNvPr id="6" name="内容占位符 2">
            <a:extLst>
              <a:ext uri="{FF2B5EF4-FFF2-40B4-BE49-F238E27FC236}">
                <a16:creationId xmlns:a16="http://schemas.microsoft.com/office/drawing/2014/main" id="{F8F12A13-DA44-C641-9970-54A67C0DF527}"/>
              </a:ext>
            </a:extLst>
          </p:cNvPr>
          <p:cNvSpPr txBox="1">
            <a:spLocks/>
          </p:cNvSpPr>
          <p:nvPr/>
        </p:nvSpPr>
        <p:spPr>
          <a:xfrm>
            <a:off x="171128" y="792163"/>
            <a:ext cx="8496944" cy="648072"/>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kumimoji="1" lang="zh-CN" altLang="en-US" sz="2400" kern="0" dirty="0"/>
              <a:t>具有快表的地址转换流程图</a:t>
            </a:r>
            <a:endParaRPr kumimoji="1" lang="en-US" altLang="zh-CN" sz="2400" kern="0" dirty="0"/>
          </a:p>
          <a:p>
            <a:pPr lvl="1"/>
            <a:endParaRPr kumimoji="1" lang="zh-CN" altLang="en-US" sz="1600" kern="0" dirty="0">
              <a:latin typeface="+mn-lt"/>
              <a:ea typeface="+mn-ea"/>
            </a:endParaRPr>
          </a:p>
        </p:txBody>
      </p:sp>
      <p:pic>
        <p:nvPicPr>
          <p:cNvPr id="5" name="Picture 3">
            <a:extLst>
              <a:ext uri="{FF2B5EF4-FFF2-40B4-BE49-F238E27FC236}">
                <a16:creationId xmlns:a16="http://schemas.microsoft.com/office/drawing/2014/main" id="{9ABBB3FD-E323-2F49-879F-FF040039C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82" y="1324002"/>
            <a:ext cx="5964583" cy="53611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4382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994B46-29B8-B24C-9191-4EA2DC7B3F57}"/>
              </a:ext>
            </a:extLst>
          </p:cNvPr>
          <p:cNvSpPr txBox="1">
            <a:spLocks/>
          </p:cNvSpPr>
          <p:nvPr/>
        </p:nvSpPr>
        <p:spPr>
          <a:xfrm>
            <a:off x="0" y="817315"/>
            <a:ext cx="9144000" cy="1747589"/>
          </a:xfrm>
          <a:prstGeom prst="rect">
            <a:avLst/>
          </a:prstGeom>
          <a:solidFill>
            <a:schemeClr val="accent2">
              <a:lumMod val="40000"/>
              <a:lumOff val="60000"/>
            </a:schemeClr>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dirty="0">
                <a:latin typeface="+mn-ea"/>
              </a:rPr>
              <a:t>页表项的直接查找和</a:t>
            </a:r>
            <a:r>
              <a:rPr lang="zh-CN" altLang="en-US" u="sng" dirty="0">
                <a:latin typeface="+mn-ea"/>
              </a:rPr>
              <a:t>关联查找</a:t>
            </a:r>
            <a:r>
              <a:rPr lang="en-US" altLang="zh-CN" kern="0" dirty="0">
                <a:latin typeface="+mn-ea"/>
              </a:rPr>
              <a:t>(</a:t>
            </a:r>
            <a:r>
              <a:rPr lang="zh-CN" altLang="en-US" kern="0" dirty="0">
                <a:latin typeface="+mn-ea"/>
              </a:rPr>
              <a:t>即</a:t>
            </a:r>
            <a:r>
              <a:rPr lang="en-US" altLang="zh-CN" kern="0" dirty="0">
                <a:latin typeface="+mn-ea"/>
              </a:rPr>
              <a:t>TLB</a:t>
            </a:r>
            <a:r>
              <a:rPr lang="zh-CN" altLang="en-US" kern="0" dirty="0">
                <a:latin typeface="+mn-ea"/>
              </a:rPr>
              <a:t>查找</a:t>
            </a:r>
            <a:r>
              <a:rPr lang="en-US" altLang="zh-CN" kern="0" dirty="0">
                <a:latin typeface="+mn-ea"/>
              </a:rPr>
              <a:t>)</a:t>
            </a:r>
          </a:p>
          <a:p>
            <a:pPr lvl="1"/>
            <a:r>
              <a:rPr lang="en-US" altLang="zh-CN" sz="2000" dirty="0">
                <a:latin typeface="+mn-lt"/>
                <a:ea typeface="+mn-ea"/>
              </a:rPr>
              <a:t>TLB</a:t>
            </a:r>
            <a:r>
              <a:rPr lang="zh-CN" altLang="en-US" sz="2000" dirty="0">
                <a:latin typeface="+mn-lt"/>
                <a:ea typeface="+mn-ea"/>
              </a:rPr>
              <a:t>包含整个页表中的部分表项，因此不能简单地把页号编入</a:t>
            </a:r>
            <a:r>
              <a:rPr lang="en-US" altLang="zh-CN" sz="2000" dirty="0">
                <a:latin typeface="+mn-lt"/>
                <a:ea typeface="+mn-ea"/>
              </a:rPr>
              <a:t>TLB</a:t>
            </a:r>
            <a:r>
              <a:rPr lang="zh-CN" altLang="en-US" sz="2000" dirty="0">
                <a:latin typeface="+mn-lt"/>
                <a:ea typeface="+mn-ea"/>
              </a:rPr>
              <a:t>的索引</a:t>
            </a:r>
            <a:endParaRPr lang="en-NZ" altLang="zh-CN" sz="2000" dirty="0">
              <a:latin typeface="+mn-lt"/>
              <a:ea typeface="+mn-ea"/>
            </a:endParaRPr>
          </a:p>
          <a:p>
            <a:pPr lvl="2"/>
            <a:r>
              <a:rPr lang="en-US" altLang="zh-CN" sz="2000" dirty="0">
                <a:latin typeface="+mn-lt"/>
                <a:ea typeface="+mn-ea"/>
              </a:rPr>
              <a:t>TLB</a:t>
            </a:r>
            <a:r>
              <a:rPr lang="zh-CN" altLang="en-US" sz="2000" dirty="0">
                <a:latin typeface="+mn-lt"/>
                <a:ea typeface="+mn-ea"/>
              </a:rPr>
              <a:t>中的项必须包括页号和完整的页表项</a:t>
            </a:r>
            <a:endParaRPr lang="en-NZ" altLang="zh-CN" sz="2000" dirty="0">
              <a:latin typeface="+mn-lt"/>
              <a:ea typeface="+mn-ea"/>
            </a:endParaRPr>
          </a:p>
          <a:p>
            <a:pPr lvl="1"/>
            <a:r>
              <a:rPr lang="zh-CN" altLang="en-US" sz="2000" dirty="0">
                <a:latin typeface="+mn-lt"/>
                <a:ea typeface="+mn-ea"/>
              </a:rPr>
              <a:t>处理器的硬件机制允许同时查询许多</a:t>
            </a:r>
            <a:r>
              <a:rPr lang="en-US" altLang="zh-CN" sz="2000" dirty="0">
                <a:latin typeface="+mn-lt"/>
                <a:ea typeface="+mn-ea"/>
              </a:rPr>
              <a:t>TLB</a:t>
            </a:r>
            <a:r>
              <a:rPr lang="zh-CN" altLang="en-US" sz="2000" dirty="0">
                <a:latin typeface="+mn-lt"/>
                <a:ea typeface="+mn-ea"/>
              </a:rPr>
              <a:t>页，以确定是否存在匹配的页号</a:t>
            </a:r>
            <a:endParaRPr lang="en-US" altLang="zh-CN" sz="2000" dirty="0">
              <a:latin typeface="+mn-lt"/>
              <a:ea typeface="+mn-ea"/>
            </a:endParaRPr>
          </a:p>
          <a:p>
            <a:endParaRPr lang="en-NZ" altLang="zh-CN" dirty="0">
              <a:latin typeface="+mn-ea"/>
            </a:endParaRPr>
          </a:p>
        </p:txBody>
      </p:sp>
      <p:sp>
        <p:nvSpPr>
          <p:cNvPr id="4" name="内容占位符 2">
            <a:extLst>
              <a:ext uri="{FF2B5EF4-FFF2-40B4-BE49-F238E27FC236}">
                <a16:creationId xmlns:a16="http://schemas.microsoft.com/office/drawing/2014/main" id="{3883D94A-EB2B-2844-82C6-036C74100006}"/>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br>
              <a:rPr kumimoji="0" lang="en-US" altLang="zh-CN" kern="0">
                <a:solidFill>
                  <a:schemeClr val="accent4">
                    <a:lumMod val="50000"/>
                  </a:schemeClr>
                </a:solidFill>
              </a:rPr>
            </a:br>
            <a:endParaRPr kumimoji="1" lang="zh-CN" altLang="en-US" sz="1600" kern="0" dirty="0">
              <a:latin typeface="+mn-lt"/>
              <a:ea typeface="+mn-ea"/>
            </a:endParaRPr>
          </a:p>
        </p:txBody>
      </p:sp>
      <p:grpSp>
        <p:nvGrpSpPr>
          <p:cNvPr id="17" name="组合 16">
            <a:extLst>
              <a:ext uri="{FF2B5EF4-FFF2-40B4-BE49-F238E27FC236}">
                <a16:creationId xmlns:a16="http://schemas.microsoft.com/office/drawing/2014/main" id="{9F6F3E0D-3F67-804A-A9D7-476CA0D3C62F}"/>
              </a:ext>
            </a:extLst>
          </p:cNvPr>
          <p:cNvGrpSpPr/>
          <p:nvPr/>
        </p:nvGrpSpPr>
        <p:grpSpPr>
          <a:xfrm>
            <a:off x="-17930" y="2608649"/>
            <a:ext cx="8875059" cy="3992568"/>
            <a:chOff x="0" y="2358129"/>
            <a:chExt cx="8875059" cy="3992568"/>
          </a:xfrm>
          <a:solidFill>
            <a:schemeClr val="bg1"/>
          </a:solidFill>
        </p:grpSpPr>
        <p:pic>
          <p:nvPicPr>
            <p:cNvPr id="5" name="Picture 4" descr="f8.pdf"/>
            <p:cNvPicPr>
              <a:picLocks noChangeAspect="1"/>
            </p:cNvPicPr>
            <p:nvPr/>
          </p:nvPicPr>
          <p:blipFill rotWithShape="1">
            <a:blip r:embed="rId3"/>
            <a:srcRect l="-282" t="10865" r="282" b="24954"/>
            <a:stretch/>
          </p:blipFill>
          <p:spPr>
            <a:xfrm>
              <a:off x="0" y="2590057"/>
              <a:ext cx="8875059" cy="3760640"/>
            </a:xfrm>
            <a:prstGeom prst="rect">
              <a:avLst/>
            </a:prstGeom>
            <a:grpFill/>
          </p:spPr>
        </p:pic>
        <p:sp>
          <p:nvSpPr>
            <p:cNvPr id="2" name="文本框 1">
              <a:extLst>
                <a:ext uri="{FF2B5EF4-FFF2-40B4-BE49-F238E27FC236}">
                  <a16:creationId xmlns:a16="http://schemas.microsoft.com/office/drawing/2014/main" id="{0A5EEAB3-82D7-4547-89DC-51E745DEF1D4}"/>
                </a:ext>
              </a:extLst>
            </p:cNvPr>
            <p:cNvSpPr txBox="1"/>
            <p:nvPr/>
          </p:nvSpPr>
          <p:spPr>
            <a:xfrm>
              <a:off x="602293" y="2358129"/>
              <a:ext cx="1315233" cy="369332"/>
            </a:xfrm>
            <a:prstGeom prst="rect">
              <a:avLst/>
            </a:prstGeom>
            <a:grpFill/>
          </p:spPr>
          <p:txBody>
            <a:bodyPr wrap="square" rtlCol="0">
              <a:spAutoFit/>
            </a:bodyPr>
            <a:lstStyle/>
            <a:p>
              <a:r>
                <a:rPr kumimoji="1" lang="zh-CN" altLang="en-US" dirty="0"/>
                <a:t>虚拟地址</a:t>
              </a:r>
            </a:p>
          </p:txBody>
        </p:sp>
        <p:sp>
          <p:nvSpPr>
            <p:cNvPr id="6" name="文本框 5">
              <a:extLst>
                <a:ext uri="{FF2B5EF4-FFF2-40B4-BE49-F238E27FC236}">
                  <a16:creationId xmlns:a16="http://schemas.microsoft.com/office/drawing/2014/main" id="{37CC6631-8823-A149-924C-A32CD282C005}"/>
                </a:ext>
              </a:extLst>
            </p:cNvPr>
            <p:cNvSpPr txBox="1"/>
            <p:nvPr/>
          </p:nvSpPr>
          <p:spPr>
            <a:xfrm>
              <a:off x="4661768" y="2389616"/>
              <a:ext cx="1315233" cy="369332"/>
            </a:xfrm>
            <a:prstGeom prst="rect">
              <a:avLst/>
            </a:prstGeom>
            <a:grpFill/>
          </p:spPr>
          <p:txBody>
            <a:bodyPr wrap="square" rtlCol="0">
              <a:spAutoFit/>
            </a:bodyPr>
            <a:lstStyle/>
            <a:p>
              <a:r>
                <a:rPr kumimoji="1" lang="zh-CN" altLang="en-US" dirty="0"/>
                <a:t>虚拟地址</a:t>
              </a:r>
            </a:p>
          </p:txBody>
        </p:sp>
        <p:sp>
          <p:nvSpPr>
            <p:cNvPr id="7" name="文本框 6">
              <a:extLst>
                <a:ext uri="{FF2B5EF4-FFF2-40B4-BE49-F238E27FC236}">
                  <a16:creationId xmlns:a16="http://schemas.microsoft.com/office/drawing/2014/main" id="{2F9462BA-EEFA-4C42-B089-EA83F2F4CDCF}"/>
                </a:ext>
              </a:extLst>
            </p:cNvPr>
            <p:cNvSpPr txBox="1"/>
            <p:nvPr/>
          </p:nvSpPr>
          <p:spPr>
            <a:xfrm>
              <a:off x="1505212" y="5981364"/>
              <a:ext cx="874733" cy="369332"/>
            </a:xfrm>
            <a:prstGeom prst="rect">
              <a:avLst/>
            </a:prstGeom>
            <a:grpFill/>
          </p:spPr>
          <p:txBody>
            <a:bodyPr wrap="square" rtlCol="0">
              <a:spAutoFit/>
            </a:bodyPr>
            <a:lstStyle/>
            <a:p>
              <a:r>
                <a:rPr kumimoji="1" lang="zh-CN" altLang="en-US" dirty="0"/>
                <a:t>页表</a:t>
              </a:r>
            </a:p>
          </p:txBody>
        </p:sp>
        <p:sp>
          <p:nvSpPr>
            <p:cNvPr id="8" name="文本框 7">
              <a:extLst>
                <a:ext uri="{FF2B5EF4-FFF2-40B4-BE49-F238E27FC236}">
                  <a16:creationId xmlns:a16="http://schemas.microsoft.com/office/drawing/2014/main" id="{FF223C93-5DCD-3A4D-95B0-0D6DC163C85D}"/>
                </a:ext>
              </a:extLst>
            </p:cNvPr>
            <p:cNvSpPr txBox="1"/>
            <p:nvPr/>
          </p:nvSpPr>
          <p:spPr>
            <a:xfrm>
              <a:off x="5319385" y="5612032"/>
              <a:ext cx="1741117" cy="369332"/>
            </a:xfrm>
            <a:prstGeom prst="rect">
              <a:avLst/>
            </a:prstGeom>
            <a:grpFill/>
          </p:spPr>
          <p:txBody>
            <a:bodyPr wrap="square" rtlCol="0">
              <a:spAutoFit/>
            </a:bodyPr>
            <a:lstStyle/>
            <a:p>
              <a:pPr algn="ctr"/>
              <a:r>
                <a:rPr kumimoji="1" lang="en-US" altLang="zh-CN" dirty="0"/>
                <a:t>TLB</a:t>
              </a:r>
              <a:endParaRPr kumimoji="1" lang="zh-CN" altLang="en-US" dirty="0"/>
            </a:p>
          </p:txBody>
        </p:sp>
        <p:sp>
          <p:nvSpPr>
            <p:cNvPr id="9" name="文本框 8">
              <a:extLst>
                <a:ext uri="{FF2B5EF4-FFF2-40B4-BE49-F238E27FC236}">
                  <a16:creationId xmlns:a16="http://schemas.microsoft.com/office/drawing/2014/main" id="{AB8FAD72-6267-FC44-BFC3-0FE341EE22CB}"/>
                </a:ext>
              </a:extLst>
            </p:cNvPr>
            <p:cNvSpPr txBox="1"/>
            <p:nvPr/>
          </p:nvSpPr>
          <p:spPr>
            <a:xfrm>
              <a:off x="3056352" y="5771646"/>
              <a:ext cx="1064712" cy="369332"/>
            </a:xfrm>
            <a:prstGeom prst="rect">
              <a:avLst/>
            </a:prstGeom>
            <a:grpFill/>
          </p:spPr>
          <p:txBody>
            <a:bodyPr wrap="square" rtlCol="0">
              <a:spAutoFit/>
            </a:bodyPr>
            <a:lstStyle/>
            <a:p>
              <a:r>
                <a:rPr kumimoji="1" lang="zh-CN" altLang="en-US" dirty="0"/>
                <a:t>实地址</a:t>
              </a:r>
            </a:p>
          </p:txBody>
        </p:sp>
        <p:sp>
          <p:nvSpPr>
            <p:cNvPr id="10" name="文本框 9">
              <a:extLst>
                <a:ext uri="{FF2B5EF4-FFF2-40B4-BE49-F238E27FC236}">
                  <a16:creationId xmlns:a16="http://schemas.microsoft.com/office/drawing/2014/main" id="{0D9A8E57-481A-1948-AE1F-D0247FDCD190}"/>
                </a:ext>
              </a:extLst>
            </p:cNvPr>
            <p:cNvSpPr txBox="1"/>
            <p:nvPr/>
          </p:nvSpPr>
          <p:spPr>
            <a:xfrm>
              <a:off x="5319385" y="3353934"/>
              <a:ext cx="1632560" cy="307777"/>
            </a:xfrm>
            <a:prstGeom prst="rect">
              <a:avLst/>
            </a:prstGeom>
            <a:grpFill/>
          </p:spPr>
          <p:txBody>
            <a:bodyPr wrap="square" rtlCol="0">
              <a:spAutoFit/>
            </a:bodyPr>
            <a:lstStyle/>
            <a:p>
              <a:pPr algn="ctr"/>
              <a:r>
                <a:rPr kumimoji="1" lang="zh-CN" altLang="en-US" sz="1400" dirty="0"/>
                <a:t>页号  偏移量</a:t>
              </a:r>
            </a:p>
          </p:txBody>
        </p:sp>
        <p:sp>
          <p:nvSpPr>
            <p:cNvPr id="11" name="文本框 10">
              <a:extLst>
                <a:ext uri="{FF2B5EF4-FFF2-40B4-BE49-F238E27FC236}">
                  <a16:creationId xmlns:a16="http://schemas.microsoft.com/office/drawing/2014/main" id="{E5C21542-E3AA-C54E-8E86-BEBA307A003B}"/>
                </a:ext>
              </a:extLst>
            </p:cNvPr>
            <p:cNvSpPr txBox="1"/>
            <p:nvPr/>
          </p:nvSpPr>
          <p:spPr>
            <a:xfrm>
              <a:off x="7468644" y="5858003"/>
              <a:ext cx="1064712" cy="369332"/>
            </a:xfrm>
            <a:prstGeom prst="rect">
              <a:avLst/>
            </a:prstGeom>
            <a:grpFill/>
          </p:spPr>
          <p:txBody>
            <a:bodyPr wrap="square" rtlCol="0">
              <a:spAutoFit/>
            </a:bodyPr>
            <a:lstStyle/>
            <a:p>
              <a:r>
                <a:rPr kumimoji="1" lang="zh-CN" altLang="en-US" dirty="0"/>
                <a:t>实地址</a:t>
              </a:r>
            </a:p>
          </p:txBody>
        </p:sp>
        <p:sp>
          <p:nvSpPr>
            <p:cNvPr id="12" name="文本框 11">
              <a:extLst>
                <a:ext uri="{FF2B5EF4-FFF2-40B4-BE49-F238E27FC236}">
                  <a16:creationId xmlns:a16="http://schemas.microsoft.com/office/drawing/2014/main" id="{23568A0E-EA6F-D845-AF64-E34B8C3D125F}"/>
                </a:ext>
              </a:extLst>
            </p:cNvPr>
            <p:cNvSpPr txBox="1"/>
            <p:nvPr/>
          </p:nvSpPr>
          <p:spPr>
            <a:xfrm>
              <a:off x="7151500" y="5599506"/>
              <a:ext cx="1632560" cy="276999"/>
            </a:xfrm>
            <a:prstGeom prst="rect">
              <a:avLst/>
            </a:prstGeom>
            <a:grpFill/>
          </p:spPr>
          <p:txBody>
            <a:bodyPr wrap="square" rtlCol="0">
              <a:spAutoFit/>
            </a:bodyPr>
            <a:lstStyle/>
            <a:p>
              <a:pPr algn="ctr"/>
              <a:r>
                <a:rPr kumimoji="1" lang="zh-CN" altLang="en-US" sz="1200" dirty="0"/>
                <a:t>页框号  偏移量</a:t>
              </a:r>
            </a:p>
          </p:txBody>
        </p:sp>
        <p:sp>
          <p:nvSpPr>
            <p:cNvPr id="13" name="文本框 12">
              <a:extLst>
                <a:ext uri="{FF2B5EF4-FFF2-40B4-BE49-F238E27FC236}">
                  <a16:creationId xmlns:a16="http://schemas.microsoft.com/office/drawing/2014/main" id="{E9382599-3966-8349-B7CB-40E916FB0A9C}"/>
                </a:ext>
              </a:extLst>
            </p:cNvPr>
            <p:cNvSpPr txBox="1"/>
            <p:nvPr/>
          </p:nvSpPr>
          <p:spPr>
            <a:xfrm>
              <a:off x="2728581" y="5581004"/>
              <a:ext cx="1632560" cy="276999"/>
            </a:xfrm>
            <a:prstGeom prst="rect">
              <a:avLst/>
            </a:prstGeom>
            <a:grpFill/>
          </p:spPr>
          <p:txBody>
            <a:bodyPr wrap="square" rtlCol="0">
              <a:spAutoFit/>
            </a:bodyPr>
            <a:lstStyle/>
            <a:p>
              <a:pPr algn="ctr"/>
              <a:r>
                <a:rPr kumimoji="1" lang="zh-CN" altLang="en-US" sz="1200" dirty="0"/>
                <a:t>页框号  偏移量</a:t>
              </a:r>
            </a:p>
          </p:txBody>
        </p:sp>
        <p:sp>
          <p:nvSpPr>
            <p:cNvPr id="14" name="文本框 13">
              <a:extLst>
                <a:ext uri="{FF2B5EF4-FFF2-40B4-BE49-F238E27FC236}">
                  <a16:creationId xmlns:a16="http://schemas.microsoft.com/office/drawing/2014/main" id="{742C0648-2696-6549-A19A-3EB5548259B0}"/>
                </a:ext>
              </a:extLst>
            </p:cNvPr>
            <p:cNvSpPr txBox="1"/>
            <p:nvPr/>
          </p:nvSpPr>
          <p:spPr>
            <a:xfrm>
              <a:off x="4437529" y="2689884"/>
              <a:ext cx="1632560" cy="307777"/>
            </a:xfrm>
            <a:prstGeom prst="rect">
              <a:avLst/>
            </a:prstGeom>
            <a:grpFill/>
          </p:spPr>
          <p:txBody>
            <a:bodyPr wrap="square" rtlCol="0">
              <a:spAutoFit/>
            </a:bodyPr>
            <a:lstStyle/>
            <a:p>
              <a:pPr algn="ctr"/>
              <a:r>
                <a:rPr kumimoji="1" lang="zh-CN" altLang="en-US" sz="1400" dirty="0"/>
                <a:t>页号  偏移量</a:t>
              </a:r>
            </a:p>
          </p:txBody>
        </p:sp>
        <p:sp>
          <p:nvSpPr>
            <p:cNvPr id="15" name="文本框 14">
              <a:extLst>
                <a:ext uri="{FF2B5EF4-FFF2-40B4-BE49-F238E27FC236}">
                  <a16:creationId xmlns:a16="http://schemas.microsoft.com/office/drawing/2014/main" id="{E709C240-91E7-074A-BCC5-B2FE59709A90}"/>
                </a:ext>
              </a:extLst>
            </p:cNvPr>
            <p:cNvSpPr txBox="1"/>
            <p:nvPr/>
          </p:nvSpPr>
          <p:spPr>
            <a:xfrm>
              <a:off x="372648" y="2664832"/>
              <a:ext cx="1632560" cy="307777"/>
            </a:xfrm>
            <a:prstGeom prst="rect">
              <a:avLst/>
            </a:prstGeom>
            <a:grpFill/>
          </p:spPr>
          <p:txBody>
            <a:bodyPr wrap="square" rtlCol="0">
              <a:spAutoFit/>
            </a:bodyPr>
            <a:lstStyle/>
            <a:p>
              <a:pPr algn="ctr"/>
              <a:r>
                <a:rPr kumimoji="1" lang="zh-CN" altLang="en-US" sz="1400" dirty="0"/>
                <a:t>页号  偏移量</a:t>
              </a:r>
            </a:p>
          </p:txBody>
        </p:sp>
      </p:grpSp>
    </p:spTree>
    <p:extLst>
      <p:ext uri="{BB962C8B-B14F-4D97-AF65-F5344CB8AC3E}">
        <p14:creationId xmlns:p14="http://schemas.microsoft.com/office/powerpoint/2010/main" val="1202070236"/>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C51348-AA5A-0443-96CF-6F5402F0488A}"/>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3.6.2</a:t>
            </a:r>
            <a:r>
              <a:rPr kumimoji="1" lang="zh-CN" altLang="en-US" kern="0" dirty="0"/>
              <a:t> 分页</a:t>
            </a:r>
            <a:br>
              <a:rPr kumimoji="0" lang="en-US" altLang="zh-CN" kern="0" dirty="0">
                <a:solidFill>
                  <a:schemeClr val="accent4">
                    <a:lumMod val="50000"/>
                  </a:schemeClr>
                </a:solidFill>
              </a:rPr>
            </a:br>
            <a:endParaRPr kumimoji="1" lang="zh-CN" altLang="en-US" sz="1600" kern="0" dirty="0">
              <a:latin typeface="+mn-lt"/>
              <a:ea typeface="+mn-ea"/>
            </a:endParaRPr>
          </a:p>
        </p:txBody>
      </p:sp>
      <p:sp>
        <p:nvSpPr>
          <p:cNvPr id="4" name="内容占位符 2">
            <a:extLst>
              <a:ext uri="{FF2B5EF4-FFF2-40B4-BE49-F238E27FC236}">
                <a16:creationId xmlns:a16="http://schemas.microsoft.com/office/drawing/2014/main" id="{DEAEB52D-DEE8-F44C-BFEE-DD59EB2B90A5}"/>
              </a:ext>
            </a:extLst>
          </p:cNvPr>
          <p:cNvSpPr txBox="1">
            <a:spLocks/>
          </p:cNvSpPr>
          <p:nvPr/>
        </p:nvSpPr>
        <p:spPr>
          <a:xfrm>
            <a:off x="18636" y="843166"/>
            <a:ext cx="9125363" cy="1517588"/>
          </a:xfrm>
          <a:prstGeom prst="rect">
            <a:avLst/>
          </a:prstGeom>
          <a:solidFill>
            <a:schemeClr val="accent2">
              <a:lumMod val="40000"/>
              <a:lumOff val="60000"/>
            </a:schemeClr>
          </a:solidFill>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sz="2400" dirty="0"/>
              <a:t>TLB</a:t>
            </a:r>
            <a:r>
              <a:rPr lang="zh-CN" altLang="en-US" sz="2400" dirty="0"/>
              <a:t>操作和内存高速缓存（</a:t>
            </a:r>
            <a:r>
              <a:rPr lang="en-US" altLang="zh-CN" sz="2400" dirty="0"/>
              <a:t>Cache</a:t>
            </a:r>
            <a:r>
              <a:rPr lang="zh-CN" altLang="en-US" sz="2400" dirty="0"/>
              <a:t>）操作</a:t>
            </a:r>
            <a:endParaRPr lang="en-US" altLang="zh-CN" sz="2400" dirty="0"/>
          </a:p>
          <a:p>
            <a:pPr lvl="1"/>
            <a:r>
              <a:rPr lang="zh-CN" altLang="en-NZ" sz="2000" dirty="0">
                <a:latin typeface="+mn-lt"/>
                <a:ea typeface="+mn-ea"/>
              </a:rPr>
              <a:t>单次</a:t>
            </a:r>
            <a:r>
              <a:rPr lang="zh-CN" altLang="en-US" sz="2000" dirty="0">
                <a:latin typeface="+mn-lt"/>
                <a:ea typeface="+mn-ea"/>
              </a:rPr>
              <a:t>访问内存涉及</a:t>
            </a:r>
            <a:r>
              <a:rPr lang="en-US" altLang="zh-CN" sz="2000" dirty="0">
                <a:latin typeface="+mn-lt"/>
                <a:ea typeface="+mn-ea"/>
              </a:rPr>
              <a:t>CPU</a:t>
            </a:r>
            <a:r>
              <a:rPr lang="zh-CN" altLang="en-US" sz="2000" dirty="0">
                <a:latin typeface="+mn-lt"/>
                <a:ea typeface="+mn-ea"/>
              </a:rPr>
              <a:t>硬件的复杂性</a:t>
            </a:r>
            <a:endParaRPr lang="en-US" altLang="zh-CN" sz="2000" dirty="0">
              <a:latin typeface="+mn-lt"/>
              <a:ea typeface="+mn-ea"/>
            </a:endParaRPr>
          </a:p>
          <a:p>
            <a:pPr lvl="2"/>
            <a:r>
              <a:rPr lang="zh-CN" altLang="en-US" sz="2000" dirty="0">
                <a:latin typeface="+mn-lt"/>
                <a:ea typeface="+mn-ea"/>
              </a:rPr>
              <a:t>页表项可能在</a:t>
            </a:r>
            <a:r>
              <a:rPr lang="en-US" altLang="zh-CN" sz="2000" dirty="0">
                <a:latin typeface="+mn-lt"/>
                <a:ea typeface="+mn-ea"/>
              </a:rPr>
              <a:t>TLB</a:t>
            </a:r>
            <a:r>
              <a:rPr lang="zh-CN" altLang="en-US" sz="2000" dirty="0">
                <a:latin typeface="+mn-lt"/>
                <a:ea typeface="+mn-ea"/>
              </a:rPr>
              <a:t>中，也可能在内存或磁盘中</a:t>
            </a:r>
            <a:endParaRPr lang="en-US" altLang="zh-CN" sz="2000" dirty="0">
              <a:latin typeface="+mn-lt"/>
              <a:ea typeface="+mn-ea"/>
            </a:endParaRPr>
          </a:p>
          <a:p>
            <a:pPr lvl="2"/>
            <a:r>
              <a:rPr lang="zh-CN" altLang="en-US" sz="2000" dirty="0">
                <a:latin typeface="+mn-lt"/>
                <a:ea typeface="+mn-ea"/>
              </a:rPr>
              <a:t>被访问的字可能在高速缓存中，也可能在内存或磁盘中</a:t>
            </a:r>
            <a:endParaRPr lang="en-US" altLang="zh-CN" sz="2000" dirty="0">
              <a:latin typeface="+mn-lt"/>
              <a:ea typeface="+mn-ea"/>
            </a:endParaRPr>
          </a:p>
          <a:p>
            <a:pPr marL="457200" lvl="1" indent="0">
              <a:buNone/>
            </a:pPr>
            <a:endParaRPr lang="en-NZ" altLang="zh-CN" sz="2000" dirty="0">
              <a:latin typeface="+mn-lt"/>
              <a:ea typeface="+mn-ea"/>
            </a:endParaRPr>
          </a:p>
        </p:txBody>
      </p:sp>
      <p:grpSp>
        <p:nvGrpSpPr>
          <p:cNvPr id="5" name="组合 4">
            <a:extLst>
              <a:ext uri="{FF2B5EF4-FFF2-40B4-BE49-F238E27FC236}">
                <a16:creationId xmlns:a16="http://schemas.microsoft.com/office/drawing/2014/main" id="{87B6C9FD-CC73-4A46-A10A-8322D3A03AE7}"/>
              </a:ext>
            </a:extLst>
          </p:cNvPr>
          <p:cNvGrpSpPr/>
          <p:nvPr/>
        </p:nvGrpSpPr>
        <p:grpSpPr>
          <a:xfrm>
            <a:off x="18636" y="2352382"/>
            <a:ext cx="8939383" cy="4505618"/>
            <a:chOff x="609905" y="1442205"/>
            <a:chExt cx="7689437" cy="5288260"/>
          </a:xfrm>
          <a:solidFill>
            <a:schemeClr val="bg1"/>
          </a:solidFill>
        </p:grpSpPr>
        <p:pic>
          <p:nvPicPr>
            <p:cNvPr id="6" name="Picture 4" descr="f9.pdf">
              <a:extLst>
                <a:ext uri="{FF2B5EF4-FFF2-40B4-BE49-F238E27FC236}">
                  <a16:creationId xmlns:a16="http://schemas.microsoft.com/office/drawing/2014/main" id="{7152FA03-F6D5-D841-AF21-B8C2CEA22D6C}"/>
                </a:ext>
              </a:extLst>
            </p:cNvPr>
            <p:cNvPicPr>
              <a:picLocks noChangeAspect="1"/>
            </p:cNvPicPr>
            <p:nvPr/>
          </p:nvPicPr>
          <p:blipFill rotWithShape="1">
            <a:blip r:embed="rId3"/>
            <a:srcRect t="5632" r="22527" b="17824"/>
            <a:stretch/>
          </p:blipFill>
          <p:spPr>
            <a:xfrm>
              <a:off x="609905" y="1578917"/>
              <a:ext cx="7666190" cy="5151548"/>
            </a:xfrm>
            <a:prstGeom prst="rect">
              <a:avLst/>
            </a:prstGeom>
            <a:grpFill/>
          </p:spPr>
        </p:pic>
        <p:sp>
          <p:nvSpPr>
            <p:cNvPr id="8" name="文本框 7">
              <a:extLst>
                <a:ext uri="{FF2B5EF4-FFF2-40B4-BE49-F238E27FC236}">
                  <a16:creationId xmlns:a16="http://schemas.microsoft.com/office/drawing/2014/main" id="{B39049DC-25D3-7E42-B4F8-E96C30163B43}"/>
                </a:ext>
              </a:extLst>
            </p:cNvPr>
            <p:cNvSpPr txBox="1"/>
            <p:nvPr/>
          </p:nvSpPr>
          <p:spPr>
            <a:xfrm>
              <a:off x="1084882" y="1442205"/>
              <a:ext cx="1394847" cy="361239"/>
            </a:xfrm>
            <a:prstGeom prst="rect">
              <a:avLst/>
            </a:prstGeom>
            <a:grpFill/>
          </p:spPr>
          <p:txBody>
            <a:bodyPr wrap="square" rtlCol="0">
              <a:spAutoFit/>
            </a:bodyPr>
            <a:lstStyle/>
            <a:p>
              <a:r>
                <a:rPr kumimoji="1" lang="en-US" altLang="zh-CN" sz="1400" dirty="0">
                  <a:solidFill>
                    <a:srgbClr val="FF0000"/>
                  </a:solidFill>
                </a:rPr>
                <a:t>TLB</a:t>
              </a:r>
              <a:r>
                <a:rPr kumimoji="1" lang="zh-CN" altLang="en-US" sz="1400" dirty="0">
                  <a:solidFill>
                    <a:srgbClr val="FF0000"/>
                  </a:solidFill>
                </a:rPr>
                <a:t>操作</a:t>
              </a:r>
            </a:p>
          </p:txBody>
        </p:sp>
        <p:sp>
          <p:nvSpPr>
            <p:cNvPr id="9" name="文本框 8">
              <a:extLst>
                <a:ext uri="{FF2B5EF4-FFF2-40B4-BE49-F238E27FC236}">
                  <a16:creationId xmlns:a16="http://schemas.microsoft.com/office/drawing/2014/main" id="{D36E1705-CD4C-B04B-A677-BAF3C6272179}"/>
                </a:ext>
              </a:extLst>
            </p:cNvPr>
            <p:cNvSpPr txBox="1"/>
            <p:nvPr/>
          </p:nvSpPr>
          <p:spPr>
            <a:xfrm>
              <a:off x="1230825" y="1871196"/>
              <a:ext cx="1009971" cy="215444"/>
            </a:xfrm>
            <a:prstGeom prst="rect">
              <a:avLst/>
            </a:prstGeom>
            <a:grpFill/>
          </p:spPr>
          <p:txBody>
            <a:bodyPr wrap="square" lIns="0" tIns="0" rIns="0" bIns="0" rtlCol="0">
              <a:spAutoFit/>
            </a:bodyPr>
            <a:lstStyle/>
            <a:p>
              <a:r>
                <a:rPr kumimoji="1" lang="zh-CN" altLang="en-US" sz="1400" dirty="0"/>
                <a:t>虚拟地址</a:t>
              </a:r>
            </a:p>
          </p:txBody>
        </p:sp>
        <p:sp>
          <p:nvSpPr>
            <p:cNvPr id="10" name="文本框 9">
              <a:extLst>
                <a:ext uri="{FF2B5EF4-FFF2-40B4-BE49-F238E27FC236}">
                  <a16:creationId xmlns:a16="http://schemas.microsoft.com/office/drawing/2014/main" id="{06F6B439-A22F-894C-BCD5-8E7DEE4B6ADB}"/>
                </a:ext>
              </a:extLst>
            </p:cNvPr>
            <p:cNvSpPr txBox="1"/>
            <p:nvPr/>
          </p:nvSpPr>
          <p:spPr>
            <a:xfrm>
              <a:off x="2145221" y="2566036"/>
              <a:ext cx="864000" cy="215444"/>
            </a:xfrm>
            <a:prstGeom prst="rect">
              <a:avLst/>
            </a:prstGeom>
            <a:grpFill/>
          </p:spPr>
          <p:txBody>
            <a:bodyPr wrap="square" lIns="0" tIns="0" rIns="0" bIns="0" rtlCol="0">
              <a:spAutoFit/>
            </a:bodyPr>
            <a:lstStyle/>
            <a:p>
              <a:r>
                <a:rPr kumimoji="1" lang="en-US" altLang="zh-CN" sz="1400" dirty="0"/>
                <a:t>TLB</a:t>
              </a:r>
              <a:r>
                <a:rPr kumimoji="1" lang="zh-CN" altLang="en-US" sz="1400" dirty="0"/>
                <a:t>未命中</a:t>
              </a:r>
            </a:p>
          </p:txBody>
        </p:sp>
        <p:sp>
          <p:nvSpPr>
            <p:cNvPr id="11" name="文本框 10">
              <a:extLst>
                <a:ext uri="{FF2B5EF4-FFF2-40B4-BE49-F238E27FC236}">
                  <a16:creationId xmlns:a16="http://schemas.microsoft.com/office/drawing/2014/main" id="{A55FED40-3D23-F847-98E1-515CAA28EC41}"/>
                </a:ext>
              </a:extLst>
            </p:cNvPr>
            <p:cNvSpPr txBox="1"/>
            <p:nvPr/>
          </p:nvSpPr>
          <p:spPr>
            <a:xfrm>
              <a:off x="3381203" y="2851521"/>
              <a:ext cx="694852" cy="288000"/>
            </a:xfrm>
            <a:prstGeom prst="rect">
              <a:avLst/>
            </a:prstGeom>
            <a:grpFill/>
          </p:spPr>
          <p:txBody>
            <a:bodyPr wrap="square" lIns="0" tIns="0" rIns="0" bIns="0" rtlCol="0">
              <a:spAutoFit/>
            </a:bodyPr>
            <a:lstStyle/>
            <a:p>
              <a:r>
                <a:rPr kumimoji="1" lang="en-US" altLang="zh-CN" sz="1400" dirty="0"/>
                <a:t>TLB</a:t>
              </a:r>
              <a:r>
                <a:rPr kumimoji="1" lang="zh-CN" altLang="en-US" sz="1400" dirty="0"/>
                <a:t>命中</a:t>
              </a:r>
            </a:p>
          </p:txBody>
        </p:sp>
        <p:sp>
          <p:nvSpPr>
            <p:cNvPr id="12" name="文本框 11">
              <a:extLst>
                <a:ext uri="{FF2B5EF4-FFF2-40B4-BE49-F238E27FC236}">
                  <a16:creationId xmlns:a16="http://schemas.microsoft.com/office/drawing/2014/main" id="{93B8588B-EBD7-1D45-B4CB-837EB8C9453A}"/>
                </a:ext>
              </a:extLst>
            </p:cNvPr>
            <p:cNvSpPr txBox="1"/>
            <p:nvPr/>
          </p:nvSpPr>
          <p:spPr>
            <a:xfrm>
              <a:off x="1948278" y="5322152"/>
              <a:ext cx="864000" cy="215444"/>
            </a:xfrm>
            <a:prstGeom prst="rect">
              <a:avLst/>
            </a:prstGeom>
            <a:grpFill/>
          </p:spPr>
          <p:txBody>
            <a:bodyPr wrap="square" lIns="0" tIns="0" rIns="0" bIns="0" rtlCol="0">
              <a:spAutoFit/>
            </a:bodyPr>
            <a:lstStyle/>
            <a:p>
              <a:pPr algn="ctr"/>
              <a:r>
                <a:rPr kumimoji="1" lang="zh-CN" altLang="en-US" sz="1400" dirty="0"/>
                <a:t>页表</a:t>
              </a:r>
            </a:p>
          </p:txBody>
        </p:sp>
        <p:sp>
          <p:nvSpPr>
            <p:cNvPr id="13" name="文本框 12">
              <a:extLst>
                <a:ext uri="{FF2B5EF4-FFF2-40B4-BE49-F238E27FC236}">
                  <a16:creationId xmlns:a16="http://schemas.microsoft.com/office/drawing/2014/main" id="{54FCC58F-8144-174C-BF95-85FB208E5DFC}"/>
                </a:ext>
              </a:extLst>
            </p:cNvPr>
            <p:cNvSpPr txBox="1"/>
            <p:nvPr/>
          </p:nvSpPr>
          <p:spPr>
            <a:xfrm>
              <a:off x="5315918" y="2890565"/>
              <a:ext cx="1363850" cy="252867"/>
            </a:xfrm>
            <a:prstGeom prst="rect">
              <a:avLst/>
            </a:prstGeom>
            <a:grpFill/>
          </p:spPr>
          <p:txBody>
            <a:bodyPr wrap="square" lIns="0" tIns="0" rIns="0" bIns="0" rtlCol="0">
              <a:spAutoFit/>
            </a:bodyPr>
            <a:lstStyle/>
            <a:p>
              <a:pPr algn="ctr"/>
              <a:r>
                <a:rPr kumimoji="1" lang="zh-CN" altLang="en-US" sz="1400" dirty="0">
                  <a:solidFill>
                    <a:srgbClr val="FF0000"/>
                  </a:solidFill>
                </a:rPr>
                <a:t>缓存操作</a:t>
              </a:r>
            </a:p>
          </p:txBody>
        </p:sp>
        <p:sp>
          <p:nvSpPr>
            <p:cNvPr id="14" name="文本框 13">
              <a:extLst>
                <a:ext uri="{FF2B5EF4-FFF2-40B4-BE49-F238E27FC236}">
                  <a16:creationId xmlns:a16="http://schemas.microsoft.com/office/drawing/2014/main" id="{21C68F84-CA10-324D-9790-F206C35F8678}"/>
                </a:ext>
              </a:extLst>
            </p:cNvPr>
            <p:cNvSpPr txBox="1"/>
            <p:nvPr/>
          </p:nvSpPr>
          <p:spPr>
            <a:xfrm>
              <a:off x="4633993" y="3253750"/>
              <a:ext cx="1363850" cy="215444"/>
            </a:xfrm>
            <a:prstGeom prst="rect">
              <a:avLst/>
            </a:prstGeom>
            <a:grpFill/>
          </p:spPr>
          <p:txBody>
            <a:bodyPr wrap="square" lIns="0" tIns="0" rIns="0" bIns="0" rtlCol="0">
              <a:spAutoFit/>
            </a:bodyPr>
            <a:lstStyle/>
            <a:p>
              <a:pPr algn="ctr"/>
              <a:r>
                <a:rPr kumimoji="1" lang="zh-CN" altLang="en-US" sz="1400" dirty="0"/>
                <a:t>实地址</a:t>
              </a:r>
            </a:p>
          </p:txBody>
        </p:sp>
        <p:sp>
          <p:nvSpPr>
            <p:cNvPr id="15" name="文本框 14">
              <a:extLst>
                <a:ext uri="{FF2B5EF4-FFF2-40B4-BE49-F238E27FC236}">
                  <a16:creationId xmlns:a16="http://schemas.microsoft.com/office/drawing/2014/main" id="{402FC827-FE1F-1449-B2C5-2A4BF0CE2818}"/>
                </a:ext>
              </a:extLst>
            </p:cNvPr>
            <p:cNvSpPr txBox="1"/>
            <p:nvPr/>
          </p:nvSpPr>
          <p:spPr>
            <a:xfrm>
              <a:off x="7020732" y="3608678"/>
              <a:ext cx="604434" cy="215444"/>
            </a:xfrm>
            <a:prstGeom prst="rect">
              <a:avLst/>
            </a:prstGeom>
            <a:grpFill/>
          </p:spPr>
          <p:txBody>
            <a:bodyPr wrap="square" lIns="0" tIns="0" rIns="0" bIns="0" rtlCol="0">
              <a:spAutoFit/>
            </a:bodyPr>
            <a:lstStyle/>
            <a:p>
              <a:pPr algn="ctr"/>
              <a:r>
                <a:rPr kumimoji="1" lang="zh-CN" altLang="en-US" sz="1400" dirty="0"/>
                <a:t>命中</a:t>
              </a:r>
            </a:p>
          </p:txBody>
        </p:sp>
        <p:sp>
          <p:nvSpPr>
            <p:cNvPr id="16" name="文本框 15">
              <a:extLst>
                <a:ext uri="{FF2B5EF4-FFF2-40B4-BE49-F238E27FC236}">
                  <a16:creationId xmlns:a16="http://schemas.microsoft.com/office/drawing/2014/main" id="{5EDE62AE-2271-D442-93B2-9F79148720A8}"/>
                </a:ext>
              </a:extLst>
            </p:cNvPr>
            <p:cNvSpPr txBox="1"/>
            <p:nvPr/>
          </p:nvSpPr>
          <p:spPr>
            <a:xfrm>
              <a:off x="7694908" y="3589986"/>
              <a:ext cx="604434" cy="215444"/>
            </a:xfrm>
            <a:prstGeom prst="rect">
              <a:avLst/>
            </a:prstGeom>
            <a:grpFill/>
          </p:spPr>
          <p:txBody>
            <a:bodyPr wrap="square" lIns="0" tIns="0" rIns="0" bIns="0" rtlCol="0">
              <a:spAutoFit/>
            </a:bodyPr>
            <a:lstStyle/>
            <a:p>
              <a:pPr algn="ctr"/>
              <a:r>
                <a:rPr kumimoji="1" lang="zh-CN" altLang="en-US" sz="1400" dirty="0"/>
                <a:t>值</a:t>
              </a:r>
            </a:p>
          </p:txBody>
        </p:sp>
        <p:sp>
          <p:nvSpPr>
            <p:cNvPr id="17" name="文本框 16">
              <a:extLst>
                <a:ext uri="{FF2B5EF4-FFF2-40B4-BE49-F238E27FC236}">
                  <a16:creationId xmlns:a16="http://schemas.microsoft.com/office/drawing/2014/main" id="{86D02BA6-A452-B744-AEC7-5CBDB8E47FBA}"/>
                </a:ext>
              </a:extLst>
            </p:cNvPr>
            <p:cNvSpPr txBox="1"/>
            <p:nvPr/>
          </p:nvSpPr>
          <p:spPr>
            <a:xfrm>
              <a:off x="5935851" y="3939247"/>
              <a:ext cx="542441" cy="215444"/>
            </a:xfrm>
            <a:prstGeom prst="rect">
              <a:avLst/>
            </a:prstGeom>
            <a:grpFill/>
          </p:spPr>
          <p:txBody>
            <a:bodyPr wrap="square" lIns="0" tIns="0" rIns="0" bIns="0" rtlCol="0">
              <a:spAutoFit/>
            </a:bodyPr>
            <a:lstStyle/>
            <a:p>
              <a:pPr algn="ctr"/>
              <a:r>
                <a:rPr kumimoji="1" lang="zh-CN" altLang="en-US" sz="1400" dirty="0"/>
                <a:t>未命中</a:t>
              </a:r>
            </a:p>
          </p:txBody>
        </p:sp>
        <p:sp>
          <p:nvSpPr>
            <p:cNvPr id="18" name="文本框 17">
              <a:extLst>
                <a:ext uri="{FF2B5EF4-FFF2-40B4-BE49-F238E27FC236}">
                  <a16:creationId xmlns:a16="http://schemas.microsoft.com/office/drawing/2014/main" id="{E904DF5F-11BC-F147-B236-9A15129A56C4}"/>
                </a:ext>
              </a:extLst>
            </p:cNvPr>
            <p:cNvSpPr txBox="1"/>
            <p:nvPr/>
          </p:nvSpPr>
          <p:spPr>
            <a:xfrm>
              <a:off x="7485681" y="4805613"/>
              <a:ext cx="805912" cy="360000"/>
            </a:xfrm>
            <a:prstGeom prst="rect">
              <a:avLst/>
            </a:prstGeom>
            <a:grpFill/>
          </p:spPr>
          <p:txBody>
            <a:bodyPr wrap="square" lIns="0" tIns="0" rIns="0" bIns="0" rtlCol="0">
              <a:spAutoFit/>
            </a:bodyPr>
            <a:lstStyle/>
            <a:p>
              <a:pPr algn="ctr"/>
              <a:r>
                <a:rPr kumimoji="1" lang="zh-CN" altLang="en-US" sz="1400" dirty="0"/>
                <a:t>内存</a:t>
              </a:r>
            </a:p>
          </p:txBody>
        </p:sp>
        <p:sp>
          <p:nvSpPr>
            <p:cNvPr id="19" name="文本框 18">
              <a:extLst>
                <a:ext uri="{FF2B5EF4-FFF2-40B4-BE49-F238E27FC236}">
                  <a16:creationId xmlns:a16="http://schemas.microsoft.com/office/drawing/2014/main" id="{EFBC5072-6BA4-704B-A432-783211E9F379}"/>
                </a:ext>
              </a:extLst>
            </p:cNvPr>
            <p:cNvSpPr txBox="1"/>
            <p:nvPr/>
          </p:nvSpPr>
          <p:spPr>
            <a:xfrm>
              <a:off x="7648413" y="5445372"/>
              <a:ext cx="604434" cy="215444"/>
            </a:xfrm>
            <a:prstGeom prst="rect">
              <a:avLst/>
            </a:prstGeom>
            <a:grpFill/>
          </p:spPr>
          <p:txBody>
            <a:bodyPr wrap="square" lIns="0" tIns="0" rIns="0" bIns="0" rtlCol="0">
              <a:spAutoFit/>
            </a:bodyPr>
            <a:lstStyle/>
            <a:p>
              <a:pPr algn="ctr"/>
              <a:r>
                <a:rPr kumimoji="1" lang="zh-CN" altLang="en-US" sz="1400" dirty="0"/>
                <a:t>值</a:t>
              </a:r>
            </a:p>
          </p:txBody>
        </p:sp>
      </p:grpSp>
    </p:spTree>
    <p:extLst>
      <p:ext uri="{BB962C8B-B14F-4D97-AF65-F5344CB8AC3E}">
        <p14:creationId xmlns:p14="http://schemas.microsoft.com/office/powerpoint/2010/main" val="28382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3.6.2</a:t>
            </a:r>
            <a:r>
              <a:rPr kumimoji="1" lang="zh-CN" altLang="en-US" dirty="0"/>
              <a:t> 分页</a:t>
            </a:r>
            <a:endParaRPr lang="en-US" b="1" dirty="0">
              <a:solidFill>
                <a:schemeClr val="accent1">
                  <a:lumMod val="50000"/>
                </a:schemeClr>
              </a:solidFill>
            </a:endParaRPr>
          </a:p>
        </p:txBody>
      </p:sp>
      <p:sp>
        <p:nvSpPr>
          <p:cNvPr id="3" name="Content Placeholder 2"/>
          <p:cNvSpPr>
            <a:spLocks noGrp="1"/>
          </p:cNvSpPr>
          <p:nvPr>
            <p:ph idx="4294967295"/>
          </p:nvPr>
        </p:nvSpPr>
        <p:spPr>
          <a:xfrm>
            <a:off x="228600" y="980728"/>
            <a:ext cx="8382000" cy="5334000"/>
          </a:xfrm>
        </p:spPr>
        <p:txBody>
          <a:bodyPr/>
          <a:lstStyle/>
          <a:p>
            <a:r>
              <a:rPr lang="zh-CN" altLang="en-US" dirty="0">
                <a:latin typeface="+mn-ea"/>
              </a:rPr>
              <a:t>页尺寸</a:t>
            </a:r>
            <a:endParaRPr lang="en-US" altLang="zh-CN" dirty="0">
              <a:latin typeface="+mn-ea"/>
            </a:endParaRPr>
          </a:p>
          <a:p>
            <a:pPr lvl="1"/>
            <a:r>
              <a:rPr lang="zh-CN" altLang="en-US" dirty="0">
                <a:latin typeface="+mn-ea"/>
                <a:ea typeface="+mn-ea"/>
              </a:rPr>
              <a:t>页越小，内部碎片的总量越少</a:t>
            </a:r>
            <a:endParaRPr lang="en-US" altLang="zh-CN" dirty="0">
              <a:latin typeface="+mn-ea"/>
              <a:ea typeface="+mn-ea"/>
            </a:endParaRPr>
          </a:p>
          <a:p>
            <a:pPr lvl="1"/>
            <a:r>
              <a:rPr lang="zh-CN" altLang="en-US" dirty="0">
                <a:latin typeface="+mn-ea"/>
                <a:ea typeface="+mn-ea"/>
              </a:rPr>
              <a:t>每个进程需要的页的数量越多</a:t>
            </a:r>
            <a:endParaRPr lang="en-US" altLang="zh-CN" dirty="0">
              <a:latin typeface="+mn-ea"/>
              <a:ea typeface="+mn-ea"/>
            </a:endParaRPr>
          </a:p>
          <a:p>
            <a:pPr lvl="1"/>
            <a:r>
              <a:rPr lang="zh-CN" altLang="en-US" dirty="0">
                <a:latin typeface="+mn-ea"/>
                <a:ea typeface="+mn-ea"/>
              </a:rPr>
              <a:t>页数量越多，进程的页表越大</a:t>
            </a:r>
            <a:endParaRPr lang="en-US" altLang="zh-CN" dirty="0">
              <a:latin typeface="+mn-ea"/>
              <a:ea typeface="+mn-ea"/>
            </a:endParaRPr>
          </a:p>
          <a:p>
            <a:pPr lvl="1"/>
            <a:r>
              <a:rPr lang="zh-CN" altLang="en-US" dirty="0">
                <a:latin typeface="+mn-ea"/>
                <a:ea typeface="+mn-ea"/>
              </a:rPr>
              <a:t>对于多道程序设计环境中的大程序，这意味着活动进程有一部分页表在虚存而非内存</a:t>
            </a:r>
            <a:r>
              <a:rPr lang="zh-CN" altLang="en-US" sz="2200" dirty="0">
                <a:latin typeface="+mn-ea"/>
                <a:ea typeface="+mn-ea"/>
              </a:rPr>
              <a:t>，则</a:t>
            </a:r>
            <a:r>
              <a:rPr lang="zh-CN" altLang="en-US" sz="2400" dirty="0">
                <a:solidFill>
                  <a:srgbClr val="FF0000"/>
                </a:solidFill>
                <a:latin typeface="+mn-ea"/>
                <a:ea typeface="+mn-ea"/>
              </a:rPr>
              <a:t>一次内存访问可能产生两次缺页中断</a:t>
            </a:r>
            <a:endParaRPr lang="en-US" altLang="zh-CN" dirty="0">
              <a:solidFill>
                <a:srgbClr val="FF0000"/>
              </a:solidFill>
              <a:latin typeface="+mn-ea"/>
              <a:ea typeface="+mn-ea"/>
            </a:endParaRPr>
          </a:p>
          <a:p>
            <a:pPr lvl="2"/>
            <a:r>
              <a:rPr lang="zh-CN" altLang="en-US" sz="2000" dirty="0">
                <a:solidFill>
                  <a:schemeClr val="tx2"/>
                </a:solidFill>
                <a:latin typeface="+mn-ea"/>
                <a:ea typeface="+mn-ea"/>
              </a:rPr>
              <a:t>一次读取所需页表</a:t>
            </a:r>
            <a:endParaRPr lang="en-US" altLang="zh-CN" sz="2000" dirty="0">
              <a:solidFill>
                <a:schemeClr val="tx2"/>
              </a:solidFill>
              <a:latin typeface="+mn-ea"/>
              <a:ea typeface="+mn-ea"/>
            </a:endParaRPr>
          </a:p>
          <a:p>
            <a:pPr lvl="2"/>
            <a:r>
              <a:rPr lang="zh-CN" altLang="en-US" sz="2000" dirty="0">
                <a:solidFill>
                  <a:schemeClr val="tx2"/>
                </a:solidFill>
                <a:latin typeface="+mn-ea"/>
                <a:ea typeface="+mn-ea"/>
              </a:rPr>
              <a:t>一次读取进程页</a:t>
            </a:r>
            <a:endParaRPr lang="en-US" altLang="zh-CN" sz="2000" dirty="0">
              <a:solidFill>
                <a:schemeClr val="tx2"/>
              </a:solidFill>
              <a:latin typeface="+mn-ea"/>
              <a:ea typeface="+mn-ea"/>
            </a:endParaRPr>
          </a:p>
          <a:p>
            <a:pPr lvl="1"/>
            <a:r>
              <a:rPr lang="zh-CN" altLang="en-US" dirty="0">
                <a:latin typeface="+mn-ea"/>
                <a:ea typeface="+mn-ea"/>
              </a:rPr>
              <a:t>基于大多数辅存设备的物理特性，希望页尺寸比较大，从而实现更有效的数据传输</a:t>
            </a:r>
            <a:endParaRPr lang="en-US" dirty="0">
              <a:latin typeface="+mn-ea"/>
              <a:ea typeface="+mn-ea"/>
            </a:endParaRPr>
          </a:p>
          <a:p>
            <a:endParaRPr lang="en-US" dirty="0"/>
          </a:p>
        </p:txBody>
      </p:sp>
    </p:spTree>
    <p:extLst>
      <p:ext uri="{BB962C8B-B14F-4D97-AF65-F5344CB8AC3E}">
        <p14:creationId xmlns:p14="http://schemas.microsoft.com/office/powerpoint/2010/main" val="3494567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rotWithShape="1">
          <a:blip r:embed="rId3"/>
          <a:srcRect b="23910"/>
          <a:stretch/>
        </p:blipFill>
        <p:spPr>
          <a:xfrm>
            <a:off x="-84584" y="2217390"/>
            <a:ext cx="9601200" cy="4734555"/>
          </a:xfrm>
          <a:prstGeom prst="rect">
            <a:avLst/>
          </a:prstGeom>
        </p:spPr>
      </p:pic>
      <p:sp>
        <p:nvSpPr>
          <p:cNvPr id="4" name="Title 1">
            <a:extLst>
              <a:ext uri="{FF2B5EF4-FFF2-40B4-BE49-F238E27FC236}">
                <a16:creationId xmlns:a16="http://schemas.microsoft.com/office/drawing/2014/main" id="{A59927FE-3B1A-AB48-8A45-1D5C60EFDA13}"/>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endParaRPr kumimoji="0" lang="en-US" kern="0" dirty="0">
              <a:solidFill>
                <a:schemeClr val="accent1">
                  <a:lumMod val="50000"/>
                </a:schemeClr>
              </a:solidFill>
            </a:endParaRPr>
          </a:p>
        </p:txBody>
      </p:sp>
      <p:sp>
        <p:nvSpPr>
          <p:cNvPr id="6" name="内容占位符 2">
            <a:extLst>
              <a:ext uri="{FF2B5EF4-FFF2-40B4-BE49-F238E27FC236}">
                <a16:creationId xmlns:a16="http://schemas.microsoft.com/office/drawing/2014/main" id="{0A467B4F-4CCD-F944-A113-9A466C6740F7}"/>
              </a:ext>
            </a:extLst>
          </p:cNvPr>
          <p:cNvSpPr txBox="1">
            <a:spLocks/>
          </p:cNvSpPr>
          <p:nvPr/>
        </p:nvSpPr>
        <p:spPr>
          <a:xfrm>
            <a:off x="218601" y="878083"/>
            <a:ext cx="4065367" cy="2204789"/>
          </a:xfrm>
          <a:prstGeom prst="rect">
            <a:avLst/>
          </a:prstGeom>
          <a:solidFill>
            <a:srgbClr val="FFC000"/>
          </a:solidFill>
          <a:ln>
            <a:solidFill>
              <a:schemeClr val="tx1"/>
            </a:solidFill>
          </a:ln>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dirty="0"/>
              <a:t>缺页率与页尺寸的关系</a:t>
            </a:r>
            <a:endParaRPr lang="en-US" altLang="zh-CN" sz="2400" dirty="0"/>
          </a:p>
          <a:p>
            <a:pPr lvl="1"/>
            <a:r>
              <a:rPr lang="zh-CN" altLang="en-US" sz="2000" dirty="0">
                <a:latin typeface="+mn-lt"/>
                <a:ea typeface="+mn-ea"/>
              </a:rPr>
              <a:t>页尺寸很小时，缺页率低</a:t>
            </a:r>
            <a:endParaRPr lang="en-US" altLang="zh-CN" sz="2000" dirty="0">
              <a:latin typeface="+mn-lt"/>
              <a:ea typeface="+mn-ea"/>
            </a:endParaRPr>
          </a:p>
          <a:p>
            <a:pPr lvl="1"/>
            <a:r>
              <a:rPr lang="zh-CN" altLang="en-US" sz="2000" dirty="0">
                <a:latin typeface="+mn-lt"/>
                <a:ea typeface="+mn-ea"/>
              </a:rPr>
              <a:t>页尺寸增加时，缺页率增加</a:t>
            </a:r>
            <a:endParaRPr lang="en-US" altLang="zh-CN" sz="2000" dirty="0">
              <a:latin typeface="+mn-lt"/>
              <a:ea typeface="+mn-ea"/>
            </a:endParaRPr>
          </a:p>
          <a:p>
            <a:pPr lvl="1"/>
            <a:r>
              <a:rPr lang="zh-CN" altLang="en-US" sz="2000" dirty="0">
                <a:latin typeface="+mn-lt"/>
                <a:ea typeface="+mn-ea"/>
              </a:rPr>
              <a:t>页尺寸较大时，缺页率下降</a:t>
            </a:r>
            <a:endParaRPr lang="en-US" altLang="zh-CN" sz="2000" dirty="0">
              <a:latin typeface="+mn-lt"/>
              <a:ea typeface="+mn-ea"/>
            </a:endParaRPr>
          </a:p>
          <a:p>
            <a:pPr marL="457200" lvl="1" indent="0">
              <a:buNone/>
            </a:pPr>
            <a:r>
              <a:rPr lang="zh-CN" altLang="en-US" sz="2000" dirty="0">
                <a:latin typeface="+mn-lt"/>
                <a:ea typeface="+mn-ea"/>
              </a:rPr>
              <a:t>？分析上述情况的原因</a:t>
            </a:r>
            <a:endParaRPr lang="en-NZ" altLang="zh-CN" sz="2000" dirty="0">
              <a:latin typeface="+mn-lt"/>
              <a:ea typeface="+mn-ea"/>
            </a:endParaRPr>
          </a:p>
        </p:txBody>
      </p:sp>
      <p:sp>
        <p:nvSpPr>
          <p:cNvPr id="7" name="内容占位符 2">
            <a:extLst>
              <a:ext uri="{FF2B5EF4-FFF2-40B4-BE49-F238E27FC236}">
                <a16:creationId xmlns:a16="http://schemas.microsoft.com/office/drawing/2014/main" id="{71841972-B847-8C47-B45A-B08E5CEF53D6}"/>
              </a:ext>
            </a:extLst>
          </p:cNvPr>
          <p:cNvSpPr txBox="1">
            <a:spLocks/>
          </p:cNvSpPr>
          <p:nvPr/>
        </p:nvSpPr>
        <p:spPr>
          <a:xfrm>
            <a:off x="4716016" y="883691"/>
            <a:ext cx="4211960" cy="2199181"/>
          </a:xfrm>
          <a:prstGeom prst="rect">
            <a:avLst/>
          </a:prstGeom>
          <a:solidFill>
            <a:schemeClr val="accent2">
              <a:lumMod val="40000"/>
              <a:lumOff val="60000"/>
            </a:schemeClr>
          </a:solidFill>
          <a:ln>
            <a:solidFill>
              <a:schemeClr val="tx1"/>
            </a:solidFill>
          </a:ln>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dirty="0">
                <a:latin typeface="+mn-ea"/>
              </a:rPr>
              <a:t>缺页率与分配页框数的关系</a:t>
            </a:r>
            <a:endParaRPr lang="en-US" altLang="zh-CN" sz="2400" dirty="0">
              <a:latin typeface="+mn-ea"/>
            </a:endParaRPr>
          </a:p>
          <a:p>
            <a:pPr lvl="1"/>
            <a:r>
              <a:rPr lang="zh-CN" altLang="en-US" sz="2000" dirty="0">
                <a:latin typeface="+mn-ea"/>
                <a:ea typeface="+mn-ea"/>
              </a:rPr>
              <a:t>对固定的页尺寸，当分配给进程的页框数增加时，缺页率下降</a:t>
            </a:r>
            <a:endParaRPr lang="en-NZ" altLang="zh-CN" sz="2000" dirty="0">
              <a:latin typeface="+mn-ea"/>
              <a:ea typeface="+mn-ea"/>
            </a:endParaRPr>
          </a:p>
        </p:txBody>
      </p:sp>
      <p:sp>
        <p:nvSpPr>
          <p:cNvPr id="2" name="文本框 1">
            <a:extLst>
              <a:ext uri="{FF2B5EF4-FFF2-40B4-BE49-F238E27FC236}">
                <a16:creationId xmlns:a16="http://schemas.microsoft.com/office/drawing/2014/main" id="{EB1ED063-621A-D048-A12B-C9E2E61CF431}"/>
              </a:ext>
            </a:extLst>
          </p:cNvPr>
          <p:cNvSpPr txBox="1"/>
          <p:nvPr/>
        </p:nvSpPr>
        <p:spPr>
          <a:xfrm>
            <a:off x="737992" y="6119336"/>
            <a:ext cx="2506249" cy="738664"/>
          </a:xfrm>
          <a:prstGeom prst="rect">
            <a:avLst/>
          </a:prstGeom>
          <a:solidFill>
            <a:schemeClr val="bg1"/>
          </a:solidFill>
        </p:spPr>
        <p:txBody>
          <a:bodyPr wrap="square" rtlCol="0">
            <a:spAutoFit/>
          </a:bodyPr>
          <a:lstStyle/>
          <a:p>
            <a:r>
              <a:rPr kumimoji="1" lang="en-US" altLang="zh-CN" sz="1400" dirty="0"/>
              <a:t>P=</a:t>
            </a:r>
            <a:r>
              <a:rPr kumimoji="1" lang="zh-CN" altLang="en-US" sz="1400" dirty="0"/>
              <a:t> 进程大小</a:t>
            </a:r>
            <a:endParaRPr kumimoji="1" lang="en-US" altLang="zh-CN" sz="1400" dirty="0"/>
          </a:p>
          <a:p>
            <a:r>
              <a:rPr kumimoji="1" lang="en-US" altLang="zh-CN" sz="1400" dirty="0"/>
              <a:t>W=</a:t>
            </a:r>
            <a:r>
              <a:rPr kumimoji="1" lang="zh-CN" altLang="en-US" sz="1400" dirty="0"/>
              <a:t> 工作集大小</a:t>
            </a:r>
            <a:endParaRPr kumimoji="1" lang="en-US" altLang="zh-CN" sz="1400" dirty="0"/>
          </a:p>
          <a:p>
            <a:r>
              <a:rPr kumimoji="1" lang="en-US" altLang="zh-CN" sz="1400" dirty="0"/>
              <a:t>N=</a:t>
            </a:r>
            <a:r>
              <a:rPr kumimoji="1" lang="zh-CN" altLang="en-US" sz="1400" dirty="0"/>
              <a:t>进程的总页数</a:t>
            </a:r>
          </a:p>
        </p:txBody>
      </p:sp>
      <p:sp>
        <p:nvSpPr>
          <p:cNvPr id="3" name="矩形 2">
            <a:extLst>
              <a:ext uri="{FF2B5EF4-FFF2-40B4-BE49-F238E27FC236}">
                <a16:creationId xmlns:a16="http://schemas.microsoft.com/office/drawing/2014/main" id="{04A80982-E936-1744-B17C-6609A881055E}"/>
              </a:ext>
            </a:extLst>
          </p:cNvPr>
          <p:cNvSpPr/>
          <p:nvPr/>
        </p:nvSpPr>
        <p:spPr>
          <a:xfrm>
            <a:off x="2778826" y="6163865"/>
            <a:ext cx="6365174" cy="461665"/>
          </a:xfrm>
          <a:prstGeom prst="rect">
            <a:avLst/>
          </a:prstGeom>
          <a:solidFill>
            <a:schemeClr val="accent2"/>
          </a:solidFill>
        </p:spPr>
        <p:txBody>
          <a:bodyPr wrap="square">
            <a:spAutoFit/>
          </a:bodyPr>
          <a:lstStyle/>
          <a:p>
            <a:pPr>
              <a:spcAft>
                <a:spcPct val="10000"/>
              </a:spcAft>
            </a:pPr>
            <a:r>
              <a:rPr lang="zh-CN" altLang="en-US" sz="2400" dirty="0">
                <a:latin typeface="+mn-ea"/>
              </a:rPr>
              <a:t>缺页率</a:t>
            </a:r>
            <a:r>
              <a:rPr lang="en-US" altLang="zh-CN" sz="2400" dirty="0">
                <a:latin typeface="+mn-ea"/>
              </a:rPr>
              <a:t>:</a:t>
            </a:r>
            <a:r>
              <a:rPr lang="zh-CN" altLang="en-US" sz="2400" dirty="0">
                <a:latin typeface="+mn-ea"/>
              </a:rPr>
              <a:t>发生缺页的次数与总访问次数的比值。</a:t>
            </a:r>
          </a:p>
        </p:txBody>
      </p:sp>
    </p:spTree>
    <p:extLst>
      <p:ext uri="{BB962C8B-B14F-4D97-AF65-F5344CB8AC3E}">
        <p14:creationId xmlns:p14="http://schemas.microsoft.com/office/powerpoint/2010/main" val="33507376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196752"/>
            <a:ext cx="8783960" cy="5867400"/>
          </a:xfrm>
          <a:prstGeom prst="rect">
            <a:avLst/>
          </a:prstGeom>
        </p:spPr>
      </p:pic>
      <p:sp>
        <p:nvSpPr>
          <p:cNvPr id="8" name="TextBox 7"/>
          <p:cNvSpPr txBox="1"/>
          <p:nvPr/>
        </p:nvSpPr>
        <p:spPr>
          <a:xfrm>
            <a:off x="3491880" y="822323"/>
            <a:ext cx="2808312" cy="400110"/>
          </a:xfrm>
          <a:prstGeom prst="rect">
            <a:avLst/>
          </a:prstGeom>
          <a:noFill/>
        </p:spPr>
        <p:txBody>
          <a:bodyPr wrap="square" rtlCol="0">
            <a:spAutoFit/>
          </a:bodyPr>
          <a:lstStyle/>
          <a:p>
            <a:r>
              <a:rPr lang="zh-CN" altLang="en-US" sz="2000" b="1" dirty="0">
                <a:solidFill>
                  <a:schemeClr val="tx2"/>
                </a:solidFill>
                <a:latin typeface="+mn-ea"/>
                <a:ea typeface="+mn-ea"/>
              </a:rPr>
              <a:t>表</a:t>
            </a:r>
            <a:r>
              <a:rPr lang="en-US" sz="2000" b="1" dirty="0">
                <a:solidFill>
                  <a:schemeClr val="tx2"/>
                </a:solidFill>
                <a:latin typeface="+mn-ea"/>
                <a:ea typeface="+mn-ea"/>
              </a:rPr>
              <a:t> 8.3 </a:t>
            </a:r>
            <a:r>
              <a:rPr lang="zh-CN" altLang="en-US" sz="2000" dirty="0">
                <a:solidFill>
                  <a:schemeClr val="tx2"/>
                </a:solidFill>
                <a:latin typeface="+mn-ea"/>
                <a:ea typeface="+mn-ea"/>
              </a:rPr>
              <a:t>页尺寸示例</a:t>
            </a:r>
            <a:endParaRPr lang="en-US" sz="2000" dirty="0">
              <a:solidFill>
                <a:schemeClr val="tx2"/>
              </a:solidFill>
              <a:latin typeface="+mn-ea"/>
              <a:ea typeface="+mn-ea"/>
            </a:endParaRPr>
          </a:p>
        </p:txBody>
      </p:sp>
      <p:sp>
        <p:nvSpPr>
          <p:cNvPr id="9" name="Title 1">
            <a:extLst>
              <a:ext uri="{FF2B5EF4-FFF2-40B4-BE49-F238E27FC236}">
                <a16:creationId xmlns:a16="http://schemas.microsoft.com/office/drawing/2014/main" id="{7849C2A6-1DA8-A94D-A576-9ED00DCB5963}"/>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3.6.2</a:t>
            </a:r>
            <a:r>
              <a:rPr kumimoji="1" lang="zh-CN" altLang="en-US" kern="0"/>
              <a:t> 分页</a:t>
            </a:r>
            <a:endParaRPr kumimoji="0" lang="en-US" kern="0" dirty="0">
              <a:solidFill>
                <a:schemeClr val="accent1">
                  <a:lumMod val="50000"/>
                </a:schemeClr>
              </a:solidFill>
            </a:endParaRPr>
          </a:p>
        </p:txBody>
      </p:sp>
    </p:spTree>
    <p:extLst>
      <p:ext uri="{BB962C8B-B14F-4D97-AF65-F5344CB8AC3E}">
        <p14:creationId xmlns:p14="http://schemas.microsoft.com/office/powerpoint/2010/main" val="83881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虚拟内存管理主要内容</a:t>
            </a:r>
          </a:p>
        </p:txBody>
      </p:sp>
      <p:grpSp>
        <p:nvGrpSpPr>
          <p:cNvPr id="3" name="Group 54"/>
          <p:cNvGrpSpPr>
            <a:grpSpLocks/>
          </p:cNvGrpSpPr>
          <p:nvPr/>
        </p:nvGrpSpPr>
        <p:grpSpPr bwMode="auto">
          <a:xfrm>
            <a:off x="1835696" y="2060848"/>
            <a:ext cx="5410200" cy="665162"/>
            <a:chOff x="1152" y="1131"/>
            <a:chExt cx="3408" cy="419"/>
          </a:xfrm>
        </p:grpSpPr>
        <p:grpSp>
          <p:nvGrpSpPr>
            <p:cNvPr id="4" name="Group 3"/>
            <p:cNvGrpSpPr>
              <a:grpSpLocks/>
            </p:cNvGrpSpPr>
            <p:nvPr/>
          </p:nvGrpSpPr>
          <p:grpSpPr bwMode="auto">
            <a:xfrm>
              <a:off x="1152" y="1131"/>
              <a:ext cx="480" cy="419"/>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2"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6"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8" name="Text Box 12"/>
            <p:cNvSpPr txBox="1">
              <a:spLocks noChangeArrowheads="1"/>
            </p:cNvSpPr>
            <p:nvPr/>
          </p:nvSpPr>
          <p:spPr bwMode="auto">
            <a:xfrm>
              <a:off x="2112" y="1179"/>
              <a:ext cx="189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rPr>
                <a:t>硬件和控制结构</a:t>
              </a:r>
              <a:endParaRPr lang="en-US" altLang="zh-CN" sz="2800" dirty="0">
                <a:latin typeface="+mn-ea"/>
              </a:endParaRPr>
            </a:p>
          </p:txBody>
        </p:sp>
        <p:sp>
          <p:nvSpPr>
            <p:cNvPr id="9" name="Text Box 13"/>
            <p:cNvSpPr txBox="1">
              <a:spLocks noChangeArrowheads="1"/>
            </p:cNvSpPr>
            <p:nvPr/>
          </p:nvSpPr>
          <p:spPr bwMode="gray">
            <a:xfrm>
              <a:off x="1280" y="1193"/>
              <a:ext cx="213" cy="291"/>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1</a:t>
              </a:r>
            </a:p>
          </p:txBody>
        </p:sp>
      </p:grpSp>
      <p:grpSp>
        <p:nvGrpSpPr>
          <p:cNvPr id="5" name="Group 55"/>
          <p:cNvGrpSpPr>
            <a:grpSpLocks/>
          </p:cNvGrpSpPr>
          <p:nvPr/>
        </p:nvGrpSpPr>
        <p:grpSpPr bwMode="auto">
          <a:xfrm>
            <a:off x="1835696" y="2975248"/>
            <a:ext cx="5410200" cy="665162"/>
            <a:chOff x="1152" y="1707"/>
            <a:chExt cx="3408" cy="419"/>
          </a:xfrm>
        </p:grpSpPr>
        <p:grpSp>
          <p:nvGrpSpPr>
            <p:cNvPr id="7" name="Group 7"/>
            <p:cNvGrpSpPr>
              <a:grpSpLocks/>
            </p:cNvGrpSpPr>
            <p:nvPr/>
          </p:nvGrpSpPr>
          <p:grpSpPr bwMode="auto">
            <a:xfrm>
              <a:off x="1152" y="1707"/>
              <a:ext cx="480" cy="419"/>
              <a:chOff x="3174" y="2656"/>
              <a:chExt cx="1549" cy="1351"/>
            </a:xfrm>
          </p:grpSpPr>
          <p:sp>
            <p:nvSpPr>
              <p:cNvPr id="1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15"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16" name="Text Box 16"/>
            <p:cNvSpPr txBox="1">
              <a:spLocks noChangeArrowheads="1"/>
            </p:cNvSpPr>
            <p:nvPr/>
          </p:nvSpPr>
          <p:spPr bwMode="gray">
            <a:xfrm>
              <a:off x="1279" y="1769"/>
              <a:ext cx="213" cy="291"/>
            </a:xfrm>
            <a:prstGeom prst="rect">
              <a:avLst/>
            </a:prstGeom>
            <a:noFill/>
            <a:ln w="9525" algn="ctr">
              <a:noFill/>
              <a:miter lim="800000"/>
              <a:headEnd/>
              <a:tailEnd/>
            </a:ln>
            <a:effectLst/>
          </p:spPr>
          <p:txBody>
            <a:bodyPr wrap="none">
              <a:spAutoFit/>
            </a:bodyPr>
            <a:lstStyle/>
            <a:p>
              <a:pPr algn="ctr" eaLnBrk="0" hangingPunct="0"/>
              <a:r>
                <a:rPr lang="en-US" altLang="zh-CN" b="1" dirty="0">
                  <a:solidFill>
                    <a:schemeClr val="bg1"/>
                  </a:solidFill>
                  <a:ea typeface="宋体" pitchFamily="2" charset="-122"/>
                </a:rPr>
                <a:t>2</a:t>
              </a:r>
              <a:endParaRPr lang="en-US" altLang="zh-CN" sz="2400" b="1" dirty="0">
                <a:solidFill>
                  <a:schemeClr val="bg1"/>
                </a:solidFill>
                <a:ea typeface="宋体" pitchFamily="2" charset="-122"/>
              </a:endParaRPr>
            </a:p>
          </p:txBody>
        </p:sp>
      </p:grpSp>
      <p:sp>
        <p:nvSpPr>
          <p:cNvPr id="34" name="Text Box 12"/>
          <p:cNvSpPr txBox="1">
            <a:spLocks noChangeArrowheads="1"/>
          </p:cNvSpPr>
          <p:nvPr/>
        </p:nvSpPr>
        <p:spPr bwMode="auto">
          <a:xfrm>
            <a:off x="3347864" y="2986829"/>
            <a:ext cx="409738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rPr>
              <a:t>操作系统软件</a:t>
            </a:r>
          </a:p>
        </p:txBody>
      </p:sp>
      <p:sp>
        <p:nvSpPr>
          <p:cNvPr id="35" name="Text Box 12"/>
          <p:cNvSpPr txBox="1">
            <a:spLocks noChangeArrowheads="1"/>
          </p:cNvSpPr>
          <p:nvPr/>
        </p:nvSpPr>
        <p:spPr bwMode="auto">
          <a:xfrm>
            <a:off x="3416846" y="3867423"/>
            <a:ext cx="353141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endParaRPr lang="en-US" altLang="zh-CN" sz="2800" dirty="0">
              <a:latin typeface="+mn-ea"/>
              <a:ea typeface="+mn-ea"/>
            </a:endParaRPr>
          </a:p>
        </p:txBody>
      </p:sp>
    </p:spTree>
    <p:extLst>
      <p:ext uri="{BB962C8B-B14F-4D97-AF65-F5344CB8AC3E}">
        <p14:creationId xmlns:p14="http://schemas.microsoft.com/office/powerpoint/2010/main" val="2372675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304166" y="1377047"/>
          <a:ext cx="9289033" cy="2088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4C2EE186-8911-3C4C-BE47-6628B56C8AD5}"/>
              </a:ext>
            </a:extLst>
          </p:cNvPr>
          <p:cNvSpPr txBox="1">
            <a:spLocks/>
          </p:cNvSpPr>
          <p:nvPr/>
        </p:nvSpPr>
        <p:spPr bwMode="auto">
          <a:xfrm>
            <a:off x="251520" y="4109864"/>
            <a:ext cx="8734672" cy="1551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dirty="0">
                <a:latin typeface="+mn-ea"/>
              </a:rPr>
              <a:t>大型程序中所用的当代程序设计技术可能会降低进程的局部性</a:t>
            </a:r>
            <a:endParaRPr lang="en-US" altLang="zh-CN" dirty="0">
              <a:latin typeface="+mn-ea"/>
            </a:endParaRPr>
          </a:p>
          <a:p>
            <a:pPr lvl="1"/>
            <a:r>
              <a:rPr lang="zh-CN" altLang="en-US" dirty="0">
                <a:latin typeface="+mn-ea"/>
                <a:ea typeface="+mn-ea"/>
              </a:rPr>
              <a:t>面向对象技术：对小程序和数据的引用会分散在不同的对象中</a:t>
            </a:r>
            <a:endParaRPr lang="en-US" altLang="zh-CN" dirty="0">
              <a:latin typeface="+mn-ea"/>
              <a:ea typeface="+mn-ea"/>
            </a:endParaRPr>
          </a:p>
          <a:p>
            <a:pPr lvl="1"/>
            <a:r>
              <a:rPr lang="zh-CN" altLang="en-US" dirty="0">
                <a:latin typeface="+mn-ea"/>
                <a:ea typeface="+mn-ea"/>
              </a:rPr>
              <a:t>多线程应用：指令流会突然变化，引用分散在内存中</a:t>
            </a:r>
            <a:endParaRPr lang="en-US" altLang="zh-CN" dirty="0">
              <a:latin typeface="+mn-ea"/>
              <a:ea typeface="+mn-ea"/>
            </a:endParaRPr>
          </a:p>
          <a:p>
            <a:endParaRPr kumimoji="0" lang="en-NZ" kern="0" dirty="0">
              <a:latin typeface="+mn-ea"/>
            </a:endParaRPr>
          </a:p>
        </p:txBody>
      </p:sp>
      <p:sp>
        <p:nvSpPr>
          <p:cNvPr id="8" name="Content Placeholder 2">
            <a:extLst>
              <a:ext uri="{FF2B5EF4-FFF2-40B4-BE49-F238E27FC236}">
                <a16:creationId xmlns:a16="http://schemas.microsoft.com/office/drawing/2014/main" id="{8FC7D1AC-7AC6-4143-9A14-6EA96FAA06C3}"/>
              </a:ext>
            </a:extLst>
          </p:cNvPr>
          <p:cNvSpPr txBox="1">
            <a:spLocks/>
          </p:cNvSpPr>
          <p:nvPr/>
        </p:nvSpPr>
        <p:spPr bwMode="auto">
          <a:xfrm>
            <a:off x="257999" y="1026318"/>
            <a:ext cx="8734672" cy="7014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dirty="0">
                <a:latin typeface="+mn-ea"/>
              </a:rPr>
              <a:t>页尺寸</a:t>
            </a:r>
            <a:endParaRPr kumimoji="0" lang="en-NZ" kern="0" dirty="0">
              <a:latin typeface="+mn-ea"/>
            </a:endParaRPr>
          </a:p>
        </p:txBody>
      </p:sp>
      <p:sp>
        <p:nvSpPr>
          <p:cNvPr id="9" name="Title 1">
            <a:extLst>
              <a:ext uri="{FF2B5EF4-FFF2-40B4-BE49-F238E27FC236}">
                <a16:creationId xmlns:a16="http://schemas.microsoft.com/office/drawing/2014/main" id="{1C1E4696-61F9-CF41-824C-BBA2B0FBB89B}"/>
              </a:ext>
            </a:extLst>
          </p:cNvPr>
          <p:cNvSpPr>
            <a:spLocks noGrp="1"/>
          </p:cNvSpPr>
          <p:nvPr>
            <p:ph type="title"/>
          </p:nvPr>
        </p:nvSpPr>
        <p:spPr/>
        <p:txBody>
          <a:bodyPr/>
          <a:lstStyle/>
          <a:p>
            <a:r>
              <a:rPr kumimoji="1" lang="en-US" altLang="zh-CN" dirty="0"/>
              <a:t>3.6.2</a:t>
            </a:r>
            <a:r>
              <a:rPr kumimoji="1" lang="zh-CN" altLang="en-US" dirty="0"/>
              <a:t> 分页</a:t>
            </a:r>
            <a:endParaRPr lang="en-US" b="1" dirty="0">
              <a:solidFill>
                <a:schemeClr val="accent1">
                  <a:lumMod val="50000"/>
                </a:schemeClr>
              </a:solidFill>
            </a:endParaRPr>
          </a:p>
        </p:txBody>
      </p:sp>
    </p:spTree>
    <p:extLst>
      <p:ext uri="{BB962C8B-B14F-4D97-AF65-F5344CB8AC3E}">
        <p14:creationId xmlns:p14="http://schemas.microsoft.com/office/powerpoint/2010/main" val="3842855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3762" y="1844633"/>
            <a:ext cx="3526970" cy="4114800"/>
          </a:xfrm>
          <a:solidFill>
            <a:schemeClr val="accent2"/>
          </a:solidFill>
        </p:spPr>
        <p:txBody>
          <a:bodyPr>
            <a:normAutofit/>
          </a:bodyPr>
          <a:lstStyle/>
          <a:p>
            <a:r>
              <a:rPr lang="zh-CN" altLang="en-US" dirty="0">
                <a:latin typeface="+mn-ea"/>
              </a:rPr>
              <a:t>分段</a:t>
            </a:r>
            <a:endParaRPr lang="en-US" altLang="zh-CN" dirty="0">
              <a:latin typeface="+mn-ea"/>
            </a:endParaRPr>
          </a:p>
          <a:p>
            <a:pPr lvl="1"/>
            <a:r>
              <a:rPr lang="zh-CN" altLang="en-US" dirty="0">
                <a:latin typeface="+mn-ea"/>
                <a:ea typeface="+mn-ea"/>
              </a:rPr>
              <a:t>允许程序员把内存视作由多个地址空间或段组成</a:t>
            </a:r>
            <a:endParaRPr lang="en-US" altLang="zh-CN" dirty="0">
              <a:latin typeface="+mn-ea"/>
              <a:ea typeface="+mn-ea"/>
            </a:endParaRPr>
          </a:p>
          <a:p>
            <a:pPr lvl="1"/>
            <a:r>
              <a:rPr lang="zh-CN" altLang="en-US" dirty="0">
                <a:latin typeface="+mn-ea"/>
                <a:ea typeface="+mn-ea"/>
              </a:rPr>
              <a:t>段大小不等，可以动态变化</a:t>
            </a:r>
            <a:endParaRPr lang="en-US" altLang="zh-CN" dirty="0">
              <a:latin typeface="+mn-ea"/>
              <a:ea typeface="+mn-ea"/>
            </a:endParaRPr>
          </a:p>
          <a:p>
            <a:pPr lvl="1"/>
            <a:r>
              <a:rPr lang="zh-CN" altLang="en-US" dirty="0">
                <a:latin typeface="+mn-ea"/>
                <a:ea typeface="+mn-ea"/>
              </a:rPr>
              <a:t>内存访问时：</a:t>
            </a:r>
            <a:endParaRPr lang="en-US" altLang="zh-CN" dirty="0">
              <a:latin typeface="+mn-ea"/>
              <a:ea typeface="+mn-ea"/>
            </a:endParaRPr>
          </a:p>
          <a:p>
            <a:pPr lvl="2"/>
            <a:r>
              <a:rPr lang="zh-CN" altLang="en-US" dirty="0">
                <a:latin typeface="+mn-ea"/>
                <a:ea typeface="+mn-ea"/>
              </a:rPr>
              <a:t>段号</a:t>
            </a:r>
            <a:r>
              <a:rPr lang="en-US" altLang="zh-CN" dirty="0">
                <a:latin typeface="+mn-ea"/>
                <a:ea typeface="+mn-ea"/>
              </a:rPr>
              <a:t>+</a:t>
            </a:r>
            <a:r>
              <a:rPr lang="zh-CN" altLang="en-US" dirty="0">
                <a:latin typeface="+mn-ea"/>
                <a:ea typeface="+mn-ea"/>
              </a:rPr>
              <a:t>段内偏移量</a:t>
            </a:r>
            <a:endParaRPr lang="en-NZ" dirty="0">
              <a:latin typeface="+mn-ea"/>
              <a:ea typeface="+mn-ea"/>
            </a:endParaRPr>
          </a:p>
        </p:txBody>
      </p:sp>
      <p:cxnSp>
        <p:nvCxnSpPr>
          <p:cNvPr id="7" name="Straight Connector 6"/>
          <p:cNvCxnSpPr>
            <a:cxnSpLocks/>
          </p:cNvCxnSpPr>
          <p:nvPr/>
        </p:nvCxnSpPr>
        <p:spPr>
          <a:xfrm>
            <a:off x="4421774" y="1844633"/>
            <a:ext cx="0" cy="4259284"/>
          </a:xfrm>
          <a:prstGeom prst="line">
            <a:avLst/>
          </a:prstGeom>
        </p:spPr>
        <p:style>
          <a:lnRef idx="2">
            <a:schemeClr val="accent1"/>
          </a:lnRef>
          <a:fillRef idx="0">
            <a:schemeClr val="accent1"/>
          </a:fillRef>
          <a:effectRef idx="1">
            <a:schemeClr val="accent1"/>
          </a:effectRef>
          <a:fontRef idx="minor">
            <a:schemeClr val="tx1"/>
          </a:fontRef>
        </p:style>
      </p:cxnSp>
      <p:sp>
        <p:nvSpPr>
          <p:cNvPr id="8" name="标题 7">
            <a:extLst>
              <a:ext uri="{FF2B5EF4-FFF2-40B4-BE49-F238E27FC236}">
                <a16:creationId xmlns:a16="http://schemas.microsoft.com/office/drawing/2014/main" id="{8948567B-C19A-B94A-9F05-B6BFEF3B284C}"/>
              </a:ext>
            </a:extLst>
          </p:cNvPr>
          <p:cNvSpPr>
            <a:spLocks noGrp="1"/>
          </p:cNvSpPr>
          <p:nvPr>
            <p:ph type="title"/>
          </p:nvPr>
        </p:nvSpPr>
        <p:spPr>
          <a:xfrm>
            <a:off x="1080654" y="172686"/>
            <a:ext cx="7162800" cy="563563"/>
          </a:xfrm>
        </p:spPr>
        <p:txBody>
          <a:bodyPr/>
          <a:lstStyle/>
          <a:p>
            <a:r>
              <a:rPr kumimoji="1" lang="en-US" altLang="zh-CN" dirty="0"/>
              <a:t>3.6.3</a:t>
            </a:r>
            <a:r>
              <a:rPr kumimoji="1" lang="zh-CN" altLang="en-US" dirty="0"/>
              <a:t> 分段</a:t>
            </a:r>
            <a:endParaRPr lang="zh-CN" altLang="en-US" dirty="0"/>
          </a:p>
        </p:txBody>
      </p:sp>
      <p:sp>
        <p:nvSpPr>
          <p:cNvPr id="9" name="Content Placeholder 2">
            <a:extLst>
              <a:ext uri="{FF2B5EF4-FFF2-40B4-BE49-F238E27FC236}">
                <a16:creationId xmlns:a16="http://schemas.microsoft.com/office/drawing/2014/main" id="{9E75EE84-B1A5-D34C-AD3D-E27CBA6FC366}"/>
              </a:ext>
            </a:extLst>
          </p:cNvPr>
          <p:cNvSpPr txBox="1">
            <a:spLocks/>
          </p:cNvSpPr>
          <p:nvPr/>
        </p:nvSpPr>
        <p:spPr bwMode="auto">
          <a:xfrm>
            <a:off x="4914405" y="1844633"/>
            <a:ext cx="3695206" cy="4114800"/>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latin typeface="+mn-ea"/>
              </a:rPr>
              <a:t>分段优点</a:t>
            </a:r>
            <a:endParaRPr lang="en-US" altLang="zh-CN" kern="0" dirty="0">
              <a:latin typeface="+mn-ea"/>
            </a:endParaRPr>
          </a:p>
          <a:p>
            <a:pPr lvl="1"/>
            <a:r>
              <a:rPr lang="zh-CN" altLang="en-US" dirty="0">
                <a:latin typeface="+mn-ea"/>
              </a:rPr>
              <a:t>简化了对不断增长的数据结构的处理</a:t>
            </a:r>
            <a:endParaRPr lang="en-US" altLang="zh-CN" dirty="0">
              <a:latin typeface="+mn-ea"/>
            </a:endParaRPr>
          </a:p>
          <a:p>
            <a:pPr lvl="1"/>
            <a:r>
              <a:rPr lang="zh-CN" altLang="en-US" dirty="0">
                <a:latin typeface="+mn-ea"/>
              </a:rPr>
              <a:t>允许程序独立地改变或重新编译</a:t>
            </a:r>
            <a:endParaRPr lang="en-US" altLang="zh-CN" dirty="0">
              <a:latin typeface="+mn-ea"/>
            </a:endParaRPr>
          </a:p>
          <a:p>
            <a:pPr lvl="1"/>
            <a:r>
              <a:rPr lang="zh-CN" altLang="en-US" dirty="0">
                <a:latin typeface="+mn-ea"/>
              </a:rPr>
              <a:t>有助于进程间的共享</a:t>
            </a:r>
            <a:endParaRPr lang="en-US" altLang="zh-CN" dirty="0">
              <a:latin typeface="+mn-ea"/>
            </a:endParaRPr>
          </a:p>
          <a:p>
            <a:pPr lvl="1"/>
            <a:r>
              <a:rPr lang="zh-CN" altLang="en-US" dirty="0">
                <a:latin typeface="+mn-ea"/>
              </a:rPr>
              <a:t>有助于保护</a:t>
            </a:r>
            <a:endParaRPr lang="en-US" altLang="zh-CN" sz="2000" dirty="0">
              <a:latin typeface="+mn-ea"/>
            </a:endParaRPr>
          </a:p>
        </p:txBody>
      </p:sp>
    </p:spTree>
    <p:extLst>
      <p:ext uri="{BB962C8B-B14F-4D97-AF65-F5344CB8AC3E}">
        <p14:creationId xmlns:p14="http://schemas.microsoft.com/office/powerpoint/2010/main" val="627390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3.6.3</a:t>
            </a:r>
            <a:r>
              <a:rPr kumimoji="1" lang="zh-CN" altLang="en-US" dirty="0"/>
              <a:t> 分段</a:t>
            </a:r>
            <a:endParaRPr lang="en-US" b="1" dirty="0">
              <a:solidFill>
                <a:schemeClr val="accent4">
                  <a:lumMod val="50000"/>
                </a:schemeClr>
              </a:solidFill>
            </a:endParaRPr>
          </a:p>
        </p:txBody>
      </p:sp>
      <p:sp>
        <p:nvSpPr>
          <p:cNvPr id="3" name="Content Placeholder 2"/>
          <p:cNvSpPr>
            <a:spLocks noGrp="1"/>
          </p:cNvSpPr>
          <p:nvPr>
            <p:ph idx="4294967295"/>
          </p:nvPr>
        </p:nvSpPr>
        <p:spPr>
          <a:xfrm>
            <a:off x="26275" y="704480"/>
            <a:ext cx="8229600" cy="5105400"/>
          </a:xfrm>
        </p:spPr>
        <p:txBody>
          <a:bodyPr/>
          <a:lstStyle/>
          <a:p>
            <a:pPr marL="0" indent="0">
              <a:buNone/>
            </a:pPr>
            <a:r>
              <a:rPr lang="zh-CN" altLang="en-US" b="0" dirty="0">
                <a:latin typeface="+mn-ea"/>
              </a:rPr>
              <a:t>段的组织</a:t>
            </a:r>
            <a:endParaRPr lang="en-US" altLang="zh-CN" b="0" dirty="0">
              <a:latin typeface="+mn-ea"/>
            </a:endParaRPr>
          </a:p>
          <a:p>
            <a:r>
              <a:rPr lang="zh-CN" altLang="en-US" sz="2400" b="0" dirty="0">
                <a:solidFill>
                  <a:srgbClr val="FF0000"/>
                </a:solidFill>
                <a:latin typeface="+mn-ea"/>
              </a:rPr>
              <a:t>每个进程一个段表，每个段表项包括</a:t>
            </a:r>
            <a:endParaRPr lang="en-US" altLang="zh-CN" sz="2400" b="0" dirty="0">
              <a:solidFill>
                <a:srgbClr val="FF0000"/>
              </a:solidFill>
              <a:latin typeface="+mn-ea"/>
            </a:endParaRPr>
          </a:p>
          <a:p>
            <a:pPr lvl="1"/>
            <a:r>
              <a:rPr lang="zh-CN" altLang="en-US" sz="2000" dirty="0">
                <a:latin typeface="+mn-ea"/>
                <a:ea typeface="+mn-ea"/>
              </a:rPr>
              <a:t>存在位</a:t>
            </a:r>
            <a:r>
              <a:rPr lang="en-US" altLang="zh-CN" sz="2000" dirty="0">
                <a:latin typeface="+mn-ea"/>
                <a:ea typeface="+mn-ea"/>
              </a:rPr>
              <a:t>P</a:t>
            </a:r>
            <a:r>
              <a:rPr lang="zh-CN" altLang="en-US" sz="2000" dirty="0">
                <a:latin typeface="+mn-ea"/>
                <a:ea typeface="+mn-ea"/>
              </a:rPr>
              <a:t>，标识相应的段是否位于内存</a:t>
            </a:r>
            <a:endParaRPr lang="en-US" altLang="zh-CN" sz="2000" dirty="0">
              <a:latin typeface="+mn-ea"/>
              <a:ea typeface="+mn-ea"/>
            </a:endParaRPr>
          </a:p>
          <a:p>
            <a:pPr lvl="2"/>
            <a:r>
              <a:rPr lang="zh-CN" altLang="en-US" sz="2000" dirty="0">
                <a:latin typeface="+mn-ea"/>
                <a:ea typeface="+mn-ea"/>
              </a:rPr>
              <a:t>是，段表项还包括</a:t>
            </a:r>
            <a:endParaRPr lang="en-US" altLang="zh-CN" sz="2000" dirty="0">
              <a:latin typeface="+mn-ea"/>
              <a:ea typeface="+mn-ea"/>
            </a:endParaRPr>
          </a:p>
          <a:p>
            <a:pPr lvl="3"/>
            <a:r>
              <a:rPr lang="zh-CN" altLang="en-US" sz="1800" dirty="0">
                <a:latin typeface="+mn-ea"/>
              </a:rPr>
              <a:t>段基址：相应段在内存中的起始地址</a:t>
            </a:r>
            <a:endParaRPr lang="en-US" altLang="zh-CN" sz="1800" dirty="0">
              <a:latin typeface="+mn-ea"/>
            </a:endParaRPr>
          </a:p>
          <a:p>
            <a:pPr lvl="3"/>
            <a:r>
              <a:rPr lang="zh-CN" altLang="en-US" sz="1800" dirty="0">
                <a:latin typeface="+mn-ea"/>
              </a:rPr>
              <a:t>段长度</a:t>
            </a:r>
            <a:endParaRPr lang="en-US" altLang="zh-CN" sz="1800" dirty="0">
              <a:latin typeface="+mn-ea"/>
              <a:ea typeface="+mn-ea"/>
            </a:endParaRPr>
          </a:p>
          <a:p>
            <a:pPr lvl="1"/>
            <a:r>
              <a:rPr lang="zh-CN" altLang="en-US" sz="2000" dirty="0">
                <a:latin typeface="+mn-ea"/>
                <a:ea typeface="+mn-ea"/>
              </a:rPr>
              <a:t>修改位</a:t>
            </a:r>
            <a:r>
              <a:rPr lang="en-US" altLang="zh-CN" sz="2000" dirty="0">
                <a:latin typeface="+mn-ea"/>
                <a:ea typeface="+mn-ea"/>
              </a:rPr>
              <a:t>M</a:t>
            </a:r>
            <a:r>
              <a:rPr lang="zh-CN" altLang="en-US" sz="2000" dirty="0">
                <a:latin typeface="+mn-ea"/>
                <a:ea typeface="+mn-ea"/>
              </a:rPr>
              <a:t>，标识相应的段是否已被修改</a:t>
            </a:r>
            <a:endParaRPr lang="en-US" altLang="zh-CN" sz="2000" dirty="0">
              <a:latin typeface="+mn-ea"/>
              <a:ea typeface="+mn-ea"/>
            </a:endParaRPr>
          </a:p>
          <a:p>
            <a:pPr lvl="2"/>
            <a:r>
              <a:rPr lang="zh-CN" altLang="en-US" sz="2000" dirty="0">
                <a:latin typeface="+mn-ea"/>
                <a:ea typeface="+mn-ea"/>
              </a:rPr>
              <a:t>是，换出时需要写回辅存</a:t>
            </a:r>
            <a:endParaRPr lang="en-US" altLang="zh-CN" sz="2000" dirty="0">
              <a:latin typeface="+mn-ea"/>
              <a:ea typeface="+mn-ea"/>
            </a:endParaRPr>
          </a:p>
          <a:p>
            <a:pPr lvl="2"/>
            <a:r>
              <a:rPr lang="zh-CN" altLang="en-US" sz="2000" dirty="0">
                <a:latin typeface="+mn-ea"/>
                <a:ea typeface="+mn-ea"/>
              </a:rPr>
              <a:t>否，换出时不需写回</a:t>
            </a:r>
            <a:endParaRPr lang="en-US" altLang="zh-CN" sz="2000" dirty="0">
              <a:latin typeface="+mn-ea"/>
              <a:ea typeface="+mn-ea"/>
            </a:endParaRPr>
          </a:p>
          <a:p>
            <a:pPr lvl="1"/>
            <a:r>
              <a:rPr lang="zh-CN" altLang="en-US" sz="2000" dirty="0">
                <a:latin typeface="+mn-ea"/>
              </a:rPr>
              <a:t>其他控制位，如用于保护和共享</a:t>
            </a:r>
            <a:endParaRPr lang="en-US" altLang="zh-CN" sz="2000" dirty="0">
              <a:latin typeface="+mn-ea"/>
              <a:ea typeface="+mn-ea"/>
            </a:endParaRPr>
          </a:p>
          <a:p>
            <a:pPr marL="914400" lvl="2" indent="0">
              <a:buNone/>
            </a:pPr>
            <a:endParaRPr lang="en-US" altLang="zh-CN" dirty="0">
              <a:latin typeface="+mn-ea"/>
              <a:ea typeface="+mn-ea"/>
            </a:endParaRPr>
          </a:p>
          <a:p>
            <a:pPr marL="914400" lvl="2" indent="0">
              <a:buNone/>
            </a:pPr>
            <a:endParaRPr lang="en-US" dirty="0">
              <a:latin typeface="+mn-ea"/>
              <a:ea typeface="+mn-ea"/>
            </a:endParaRPr>
          </a:p>
          <a:p>
            <a:endParaRPr lang="en-US" b="0" dirty="0">
              <a:latin typeface="+mn-ea"/>
            </a:endParaRPr>
          </a:p>
        </p:txBody>
      </p:sp>
      <p:sp>
        <p:nvSpPr>
          <p:cNvPr id="7" name="矩形 6">
            <a:extLst>
              <a:ext uri="{FF2B5EF4-FFF2-40B4-BE49-F238E27FC236}">
                <a16:creationId xmlns:a16="http://schemas.microsoft.com/office/drawing/2014/main" id="{8708DEE1-6D5C-1B48-A469-3E8E7F19B0F7}"/>
              </a:ext>
            </a:extLst>
          </p:cNvPr>
          <p:cNvSpPr/>
          <p:nvPr/>
        </p:nvSpPr>
        <p:spPr>
          <a:xfrm>
            <a:off x="433448" y="4740939"/>
            <a:ext cx="8153400" cy="1160972"/>
          </a:xfrm>
          <a:prstGeom prst="rect">
            <a:avLst/>
          </a:prstGeom>
          <a:solidFill>
            <a:schemeClr val="accent2"/>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n-ea"/>
            </a:endParaRPr>
          </a:p>
        </p:txBody>
      </p:sp>
      <p:graphicFrame>
        <p:nvGraphicFramePr>
          <p:cNvPr id="8" name="表格 7">
            <a:extLst>
              <a:ext uri="{FF2B5EF4-FFF2-40B4-BE49-F238E27FC236}">
                <a16:creationId xmlns:a16="http://schemas.microsoft.com/office/drawing/2014/main" id="{FA23F6BB-2364-FF43-868A-FED25B9DB054}"/>
              </a:ext>
            </a:extLst>
          </p:cNvPr>
          <p:cNvGraphicFramePr>
            <a:graphicFrameLocks noGrp="1"/>
          </p:cNvGraphicFramePr>
          <p:nvPr>
            <p:extLst>
              <p:ext uri="{D42A27DB-BD31-4B8C-83A1-F6EECF244321}">
                <p14:modId xmlns:p14="http://schemas.microsoft.com/office/powerpoint/2010/main" val="1884647869"/>
              </p:ext>
            </p:extLst>
          </p:nvPr>
        </p:nvGraphicFramePr>
        <p:xfrm>
          <a:off x="4293051" y="5174078"/>
          <a:ext cx="4041869" cy="365760"/>
        </p:xfrm>
        <a:graphic>
          <a:graphicData uri="http://schemas.openxmlformats.org/drawingml/2006/table">
            <a:tbl>
              <a:tblPr firstRow="1" bandRow="1">
                <a:tableStyleId>{5C22544A-7EE6-4342-B048-85BDC9FD1C3A}</a:tableStyleId>
              </a:tblPr>
              <a:tblGrid>
                <a:gridCol w="357505">
                  <a:extLst>
                    <a:ext uri="{9D8B030D-6E8A-4147-A177-3AD203B41FA5}">
                      <a16:colId xmlns:a16="http://schemas.microsoft.com/office/drawing/2014/main" val="20000"/>
                    </a:ext>
                  </a:extLst>
                </a:gridCol>
                <a:gridCol w="425768">
                  <a:extLst>
                    <a:ext uri="{9D8B030D-6E8A-4147-A177-3AD203B41FA5}">
                      <a16:colId xmlns:a16="http://schemas.microsoft.com/office/drawing/2014/main" val="20001"/>
                    </a:ext>
                  </a:extLst>
                </a:gridCol>
                <a:gridCol w="1337258">
                  <a:extLst>
                    <a:ext uri="{9D8B030D-6E8A-4147-A177-3AD203B41FA5}">
                      <a16:colId xmlns:a16="http://schemas.microsoft.com/office/drawing/2014/main" val="20002"/>
                    </a:ext>
                  </a:extLst>
                </a:gridCol>
                <a:gridCol w="851269">
                  <a:extLst>
                    <a:ext uri="{9D8B030D-6E8A-4147-A177-3AD203B41FA5}">
                      <a16:colId xmlns:a16="http://schemas.microsoft.com/office/drawing/2014/main" val="20003"/>
                    </a:ext>
                  </a:extLst>
                </a:gridCol>
                <a:gridCol w="1070069">
                  <a:extLst>
                    <a:ext uri="{9D8B030D-6E8A-4147-A177-3AD203B41FA5}">
                      <a16:colId xmlns:a16="http://schemas.microsoft.com/office/drawing/2014/main" val="20004"/>
                    </a:ext>
                  </a:extLst>
                </a:gridCol>
              </a:tblGrid>
              <a:tr h="326527">
                <a:tc>
                  <a:txBody>
                    <a:bodyPr/>
                    <a:lstStyle/>
                    <a:p>
                      <a:pPr algn="just"/>
                      <a:r>
                        <a:rPr lang="en-US" altLang="zh-CN" sz="1800" b="0" dirty="0">
                          <a:latin typeface="+mn-lt"/>
                          <a:ea typeface="+mn-ea"/>
                          <a:cs typeface="Times New Roman" panose="02020603050405020304" pitchFamily="18" charset="0"/>
                        </a:rPr>
                        <a:t>P</a:t>
                      </a:r>
                      <a:endParaRPr lang="zh-CN" altLang="en-US" sz="1800" b="0" dirty="0">
                        <a:latin typeface="+mn-lt"/>
                        <a:ea typeface="+mn-ea"/>
                        <a:cs typeface="Times New Roman" panose="02020603050405020304" pitchFamily="18" charset="0"/>
                      </a:endParaRPr>
                    </a:p>
                  </a:txBody>
                  <a:tcPr/>
                </a:tc>
                <a:tc>
                  <a:txBody>
                    <a:bodyPr/>
                    <a:lstStyle/>
                    <a:p>
                      <a:pPr algn="just"/>
                      <a:r>
                        <a:rPr lang="en-US" altLang="zh-CN" sz="1800" b="0" dirty="0">
                          <a:latin typeface="+mn-lt"/>
                          <a:ea typeface="+mn-ea"/>
                          <a:cs typeface="Times New Roman" panose="02020603050405020304" pitchFamily="18" charset="0"/>
                        </a:rPr>
                        <a:t>M</a:t>
                      </a:r>
                      <a:endParaRPr lang="zh-CN" altLang="en-US" sz="1800" b="0" dirty="0">
                        <a:latin typeface="+mn-lt"/>
                        <a:ea typeface="+mn-ea"/>
                        <a:cs typeface="Times New Roman" panose="02020603050405020304" pitchFamily="18" charset="0"/>
                      </a:endParaRPr>
                    </a:p>
                  </a:txBody>
                  <a:tcPr/>
                </a:tc>
                <a:tc>
                  <a:txBody>
                    <a:bodyPr/>
                    <a:lstStyle/>
                    <a:p>
                      <a:pPr algn="just"/>
                      <a:r>
                        <a:rPr lang="zh-CN" altLang="en-US" sz="1800" b="0" dirty="0">
                          <a:latin typeface="+mn-lt"/>
                          <a:ea typeface="+mn-ea"/>
                          <a:cs typeface="Times New Roman" panose="02020603050405020304" pitchFamily="18" charset="0"/>
                        </a:rPr>
                        <a:t>其它控制位</a:t>
                      </a:r>
                    </a:p>
                  </a:txBody>
                  <a:tcPr/>
                </a:tc>
                <a:tc>
                  <a:txBody>
                    <a:bodyPr/>
                    <a:lstStyle/>
                    <a:p>
                      <a:pPr algn="just"/>
                      <a:r>
                        <a:rPr lang="zh-CN" altLang="en-US" sz="1800" b="0" dirty="0">
                          <a:latin typeface="+mn-lt"/>
                          <a:ea typeface="+mn-ea"/>
                          <a:cs typeface="Times New Roman" panose="02020603050405020304" pitchFamily="18" charset="0"/>
                        </a:rPr>
                        <a:t>长度</a:t>
                      </a:r>
                    </a:p>
                  </a:txBody>
                  <a:tcPr/>
                </a:tc>
                <a:tc>
                  <a:txBody>
                    <a:bodyPr/>
                    <a:lstStyle/>
                    <a:p>
                      <a:pPr algn="just"/>
                      <a:r>
                        <a:rPr lang="zh-CN" altLang="en-US" sz="1800" b="0" dirty="0">
                          <a:latin typeface="+mn-lt"/>
                          <a:ea typeface="+mn-ea"/>
                          <a:cs typeface="Times New Roman" panose="02020603050405020304" pitchFamily="18" charset="0"/>
                        </a:rPr>
                        <a:t>段基址</a:t>
                      </a:r>
                    </a:p>
                  </a:txBody>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AB28D66B-CE04-A547-A9F3-C0E12825C46F}"/>
              </a:ext>
            </a:extLst>
          </p:cNvPr>
          <p:cNvGraphicFramePr>
            <a:graphicFrameLocks noGrp="1"/>
          </p:cNvGraphicFramePr>
          <p:nvPr>
            <p:extLst>
              <p:ext uri="{D42A27DB-BD31-4B8C-83A1-F6EECF244321}">
                <p14:modId xmlns:p14="http://schemas.microsoft.com/office/powerpoint/2010/main" val="1612149403"/>
              </p:ext>
            </p:extLst>
          </p:nvPr>
        </p:nvGraphicFramePr>
        <p:xfrm>
          <a:off x="932657" y="5184308"/>
          <a:ext cx="2319886" cy="365760"/>
        </p:xfrm>
        <a:graphic>
          <a:graphicData uri="http://schemas.openxmlformats.org/drawingml/2006/table">
            <a:tbl>
              <a:tblPr firstRow="1" bandRow="1">
                <a:tableStyleId>{5C22544A-7EE6-4342-B048-85BDC9FD1C3A}</a:tableStyleId>
              </a:tblPr>
              <a:tblGrid>
                <a:gridCol w="724965">
                  <a:extLst>
                    <a:ext uri="{9D8B030D-6E8A-4147-A177-3AD203B41FA5}">
                      <a16:colId xmlns:a16="http://schemas.microsoft.com/office/drawing/2014/main" val="20000"/>
                    </a:ext>
                  </a:extLst>
                </a:gridCol>
                <a:gridCol w="1594921">
                  <a:extLst>
                    <a:ext uri="{9D8B030D-6E8A-4147-A177-3AD203B41FA5}">
                      <a16:colId xmlns:a16="http://schemas.microsoft.com/office/drawing/2014/main" val="20001"/>
                    </a:ext>
                  </a:extLst>
                </a:gridCol>
              </a:tblGrid>
              <a:tr h="326527">
                <a:tc>
                  <a:txBody>
                    <a:bodyPr/>
                    <a:lstStyle/>
                    <a:p>
                      <a:pPr algn="just"/>
                      <a:r>
                        <a:rPr lang="zh-CN" altLang="en-US" sz="1800" dirty="0">
                          <a:latin typeface="+mn-ea"/>
                          <a:ea typeface="+mn-ea"/>
                        </a:rPr>
                        <a:t>段号</a:t>
                      </a:r>
                    </a:p>
                  </a:txBody>
                  <a:tcPr/>
                </a:tc>
                <a:tc>
                  <a:txBody>
                    <a:bodyPr/>
                    <a:lstStyle/>
                    <a:p>
                      <a:pPr algn="just"/>
                      <a:r>
                        <a:rPr lang="zh-CN" altLang="en-US" sz="1800" dirty="0">
                          <a:latin typeface="+mn-ea"/>
                          <a:ea typeface="+mn-ea"/>
                        </a:rPr>
                        <a:t>偏移量</a:t>
                      </a:r>
                    </a:p>
                  </a:txBody>
                  <a:tcPr/>
                </a:tc>
                <a:extLst>
                  <a:ext uri="{0D108BD9-81ED-4DB2-BD59-A6C34878D82A}">
                    <a16:rowId xmlns:a16="http://schemas.microsoft.com/office/drawing/2014/main" val="10000"/>
                  </a:ext>
                </a:extLst>
              </a:tr>
            </a:tbl>
          </a:graphicData>
        </a:graphic>
      </p:graphicFrame>
      <p:sp>
        <p:nvSpPr>
          <p:cNvPr id="10" name="TextBox 9">
            <a:extLst>
              <a:ext uri="{FF2B5EF4-FFF2-40B4-BE49-F238E27FC236}">
                <a16:creationId xmlns:a16="http://schemas.microsoft.com/office/drawing/2014/main" id="{3D433E02-43FC-384D-8E54-DB9EA31C1C67}"/>
              </a:ext>
            </a:extLst>
          </p:cNvPr>
          <p:cNvSpPr txBox="1"/>
          <p:nvPr/>
        </p:nvSpPr>
        <p:spPr>
          <a:xfrm>
            <a:off x="1163344" y="4766044"/>
            <a:ext cx="1295400" cy="338554"/>
          </a:xfrm>
          <a:prstGeom prst="rect">
            <a:avLst/>
          </a:prstGeom>
          <a:noFill/>
        </p:spPr>
        <p:txBody>
          <a:bodyPr wrap="square" rtlCol="0">
            <a:spAutoFit/>
          </a:bodyPr>
          <a:lstStyle/>
          <a:p>
            <a:r>
              <a:rPr lang="zh-CN" altLang="en-US" sz="1600" dirty="0">
                <a:latin typeface="+mn-ea"/>
              </a:rPr>
              <a:t>虚拟地址</a:t>
            </a:r>
          </a:p>
        </p:txBody>
      </p:sp>
      <p:sp>
        <p:nvSpPr>
          <p:cNvPr id="11" name="TextBox 10">
            <a:extLst>
              <a:ext uri="{FF2B5EF4-FFF2-40B4-BE49-F238E27FC236}">
                <a16:creationId xmlns:a16="http://schemas.microsoft.com/office/drawing/2014/main" id="{4B4C99F8-CCB4-FA47-97F8-7A9B66D752F7}"/>
              </a:ext>
            </a:extLst>
          </p:cNvPr>
          <p:cNvSpPr txBox="1"/>
          <p:nvPr/>
        </p:nvSpPr>
        <p:spPr>
          <a:xfrm>
            <a:off x="5919353" y="4705479"/>
            <a:ext cx="1295400" cy="338554"/>
          </a:xfrm>
          <a:prstGeom prst="rect">
            <a:avLst/>
          </a:prstGeom>
          <a:noFill/>
        </p:spPr>
        <p:txBody>
          <a:bodyPr wrap="square" rtlCol="0">
            <a:spAutoFit/>
          </a:bodyPr>
          <a:lstStyle/>
          <a:p>
            <a:r>
              <a:rPr lang="zh-CN" altLang="en-US" sz="1600" dirty="0">
                <a:latin typeface="+mn-ea"/>
              </a:rPr>
              <a:t>段表项</a:t>
            </a:r>
          </a:p>
        </p:txBody>
      </p:sp>
      <p:sp>
        <p:nvSpPr>
          <p:cNvPr id="12" name="TextBox 19">
            <a:extLst>
              <a:ext uri="{FF2B5EF4-FFF2-40B4-BE49-F238E27FC236}">
                <a16:creationId xmlns:a16="http://schemas.microsoft.com/office/drawing/2014/main" id="{EFEEC8A1-6F60-434B-A8F1-52ED46CB55CB}"/>
              </a:ext>
            </a:extLst>
          </p:cNvPr>
          <p:cNvSpPr txBox="1"/>
          <p:nvPr/>
        </p:nvSpPr>
        <p:spPr>
          <a:xfrm>
            <a:off x="3273746" y="5507439"/>
            <a:ext cx="1295400" cy="400110"/>
          </a:xfrm>
          <a:prstGeom prst="rect">
            <a:avLst/>
          </a:prstGeom>
          <a:noFill/>
        </p:spPr>
        <p:txBody>
          <a:bodyPr wrap="square" rtlCol="0">
            <a:spAutoFit/>
          </a:bodyPr>
          <a:lstStyle/>
          <a:p>
            <a:r>
              <a:rPr lang="zh-CN" altLang="en-US" sz="2000" dirty="0">
                <a:latin typeface="+mn-ea"/>
              </a:rPr>
              <a:t>仅分段</a:t>
            </a:r>
          </a:p>
        </p:txBody>
      </p:sp>
    </p:spTree>
    <p:extLst>
      <p:ext uri="{BB962C8B-B14F-4D97-AF65-F5344CB8AC3E}">
        <p14:creationId xmlns:p14="http://schemas.microsoft.com/office/powerpoint/2010/main" val="129011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C66CEBF-0B09-7B46-871E-8A54D8008000}"/>
              </a:ext>
            </a:extLst>
          </p:cNvPr>
          <p:cNvSpPr txBox="1">
            <a:spLocks/>
          </p:cNvSpPr>
          <p:nvPr/>
        </p:nvSpPr>
        <p:spPr bwMode="auto">
          <a:xfrm>
            <a:off x="0" y="754586"/>
            <a:ext cx="9144000" cy="1580679"/>
          </a:xfrm>
          <a:prstGeom prst="rect">
            <a:avLst/>
          </a:prstGeom>
          <a:solidFill>
            <a:schemeClr val="accent2">
              <a:lumMod val="60000"/>
              <a:lumOff val="4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zh-CN" altLang="en-US" sz="2400" b="0" kern="0" dirty="0">
                <a:latin typeface="+mn-ea"/>
              </a:rPr>
              <a:t>分段系统中的地址转换 </a:t>
            </a:r>
            <a:endParaRPr lang="en-US" altLang="zh-CN" sz="2400" b="0" kern="0" dirty="0">
              <a:latin typeface="+mn-ea"/>
            </a:endParaRPr>
          </a:p>
          <a:p>
            <a:pPr lvl="1"/>
            <a:r>
              <a:rPr lang="zh-CN" altLang="en-US" sz="2000" kern="0" dirty="0">
                <a:latin typeface="+mn-ea"/>
              </a:rPr>
              <a:t>逻辑地址</a:t>
            </a:r>
            <a:r>
              <a:rPr lang="en-US" altLang="zh-CN" sz="2000" kern="0" dirty="0">
                <a:latin typeface="+mn-ea"/>
              </a:rPr>
              <a:t>=</a:t>
            </a:r>
            <a:r>
              <a:rPr lang="zh-CN" altLang="en-US" sz="2000" kern="0" dirty="0">
                <a:latin typeface="+mn-ea"/>
              </a:rPr>
              <a:t>段号</a:t>
            </a:r>
            <a:r>
              <a:rPr lang="en-US" altLang="zh-CN" sz="2000" kern="0" dirty="0">
                <a:latin typeface="+mn-ea"/>
              </a:rPr>
              <a:t>+</a:t>
            </a:r>
            <a:r>
              <a:rPr lang="zh-CN" altLang="en-US" sz="2000" kern="0" dirty="0">
                <a:latin typeface="+mn-ea"/>
              </a:rPr>
              <a:t>段内偏移量，寄存器存储段表地址</a:t>
            </a:r>
            <a:endParaRPr lang="en-US" altLang="zh-CN" sz="2000" kern="0" dirty="0">
              <a:latin typeface="+mn-ea"/>
            </a:endParaRPr>
          </a:p>
          <a:p>
            <a:pPr lvl="1"/>
            <a:r>
              <a:rPr lang="zh-CN" altLang="en-US" sz="2000" kern="0" dirty="0">
                <a:latin typeface="+mn-ea"/>
                <a:ea typeface="+mn-ea"/>
              </a:rPr>
              <a:t>根据段表地址和</a:t>
            </a:r>
            <a:r>
              <a:rPr lang="zh-CN" altLang="en-US" sz="2000" kern="0" dirty="0">
                <a:solidFill>
                  <a:srgbClr val="FF0000"/>
                </a:solidFill>
                <a:latin typeface="+mn-ea"/>
                <a:ea typeface="+mn-ea"/>
              </a:rPr>
              <a:t>段号</a:t>
            </a:r>
            <a:r>
              <a:rPr lang="zh-CN" altLang="en-US" sz="2000" kern="0" dirty="0">
                <a:latin typeface="+mn-ea"/>
                <a:ea typeface="+mn-ea"/>
              </a:rPr>
              <a:t>查找段表，找到相应段在内存中的基地址</a:t>
            </a:r>
            <a:endParaRPr lang="en-US" altLang="zh-CN" sz="2000" kern="0" dirty="0">
              <a:latin typeface="+mn-ea"/>
              <a:ea typeface="+mn-ea"/>
            </a:endParaRPr>
          </a:p>
          <a:p>
            <a:pPr lvl="1"/>
            <a:r>
              <a:rPr lang="zh-CN" altLang="en-US" sz="2000" kern="0" dirty="0">
                <a:latin typeface="+mn-ea"/>
              </a:rPr>
              <a:t>得到物理地址</a:t>
            </a:r>
            <a:r>
              <a:rPr lang="en-US" altLang="zh-CN" sz="2000" kern="0" dirty="0">
                <a:latin typeface="+mn-ea"/>
              </a:rPr>
              <a:t>=</a:t>
            </a:r>
            <a:r>
              <a:rPr lang="zh-CN" altLang="en-US" sz="2000" kern="0" dirty="0">
                <a:latin typeface="+mn-ea"/>
              </a:rPr>
              <a:t>基地址</a:t>
            </a:r>
            <a:r>
              <a:rPr lang="en-US" altLang="zh-CN" sz="2000" kern="0" dirty="0">
                <a:latin typeface="+mn-ea"/>
              </a:rPr>
              <a:t>+</a:t>
            </a:r>
            <a:r>
              <a:rPr lang="zh-CN" altLang="en-US" sz="2000" kern="0" dirty="0">
                <a:solidFill>
                  <a:srgbClr val="FF0000"/>
                </a:solidFill>
                <a:latin typeface="+mn-ea"/>
              </a:rPr>
              <a:t>段内偏移量</a:t>
            </a:r>
            <a:endParaRPr lang="en-US" altLang="zh-CN" sz="2000" kern="0" dirty="0">
              <a:solidFill>
                <a:srgbClr val="FF0000"/>
              </a:solidFill>
              <a:latin typeface="+mn-ea"/>
            </a:endParaRPr>
          </a:p>
        </p:txBody>
      </p:sp>
      <p:grpSp>
        <p:nvGrpSpPr>
          <p:cNvPr id="2" name="组合 1">
            <a:extLst>
              <a:ext uri="{FF2B5EF4-FFF2-40B4-BE49-F238E27FC236}">
                <a16:creationId xmlns:a16="http://schemas.microsoft.com/office/drawing/2014/main" id="{1C31E77F-D856-4945-A5D3-3B83F7C94B84}"/>
              </a:ext>
            </a:extLst>
          </p:cNvPr>
          <p:cNvGrpSpPr/>
          <p:nvPr/>
        </p:nvGrpSpPr>
        <p:grpSpPr>
          <a:xfrm>
            <a:off x="838200" y="2376916"/>
            <a:ext cx="7634343" cy="4393401"/>
            <a:chOff x="1019218" y="2439546"/>
            <a:chExt cx="7634343" cy="4393401"/>
          </a:xfrm>
        </p:grpSpPr>
        <p:pic>
          <p:nvPicPr>
            <p:cNvPr id="7" name="Picture 6" descr="f11.pdf"/>
            <p:cNvPicPr>
              <a:picLocks noChangeAspect="1"/>
            </p:cNvPicPr>
            <p:nvPr/>
          </p:nvPicPr>
          <p:blipFill rotWithShape="1">
            <a:blip r:embed="rId3"/>
            <a:srcRect l="4095" t="27485" b="28506"/>
            <a:stretch/>
          </p:blipFill>
          <p:spPr>
            <a:xfrm>
              <a:off x="1019218" y="2439546"/>
              <a:ext cx="7398347" cy="4393401"/>
            </a:xfrm>
            <a:prstGeom prst="rect">
              <a:avLst/>
            </a:prstGeom>
            <a:solidFill>
              <a:schemeClr val="bg1"/>
            </a:solidFill>
          </p:spPr>
        </p:pic>
        <p:sp>
          <p:nvSpPr>
            <p:cNvPr id="3" name="文本框 2">
              <a:extLst>
                <a:ext uri="{FF2B5EF4-FFF2-40B4-BE49-F238E27FC236}">
                  <a16:creationId xmlns:a16="http://schemas.microsoft.com/office/drawing/2014/main" id="{E3D2BA4D-851B-0E44-B0FD-32704491B4D4}"/>
                </a:ext>
              </a:extLst>
            </p:cNvPr>
            <p:cNvSpPr txBox="1"/>
            <p:nvPr/>
          </p:nvSpPr>
          <p:spPr>
            <a:xfrm>
              <a:off x="1298347" y="2464599"/>
              <a:ext cx="1315233" cy="369332"/>
            </a:xfrm>
            <a:prstGeom prst="rect">
              <a:avLst/>
            </a:prstGeom>
            <a:solidFill>
              <a:schemeClr val="bg1"/>
            </a:solidFill>
          </p:spPr>
          <p:txBody>
            <a:bodyPr wrap="square" rtlCol="0">
              <a:spAutoFit/>
            </a:bodyPr>
            <a:lstStyle/>
            <a:p>
              <a:r>
                <a:rPr kumimoji="1" lang="zh-CN" altLang="en-US" dirty="0"/>
                <a:t>虚拟地址</a:t>
              </a:r>
            </a:p>
          </p:txBody>
        </p:sp>
        <p:sp>
          <p:nvSpPr>
            <p:cNvPr id="5" name="文本框 4">
              <a:extLst>
                <a:ext uri="{FF2B5EF4-FFF2-40B4-BE49-F238E27FC236}">
                  <a16:creationId xmlns:a16="http://schemas.microsoft.com/office/drawing/2014/main" id="{42186726-88E7-044E-8E83-42D4B2E7E7EE}"/>
                </a:ext>
              </a:extLst>
            </p:cNvPr>
            <p:cNvSpPr txBox="1"/>
            <p:nvPr/>
          </p:nvSpPr>
          <p:spPr>
            <a:xfrm>
              <a:off x="5058243" y="2464599"/>
              <a:ext cx="1315233" cy="369332"/>
            </a:xfrm>
            <a:prstGeom prst="rect">
              <a:avLst/>
            </a:prstGeom>
            <a:solidFill>
              <a:schemeClr val="bg1"/>
            </a:solidFill>
          </p:spPr>
          <p:txBody>
            <a:bodyPr wrap="square" rtlCol="0">
              <a:spAutoFit/>
            </a:bodyPr>
            <a:lstStyle/>
            <a:p>
              <a:r>
                <a:rPr kumimoji="1" lang="zh-CN" altLang="en-US" dirty="0"/>
                <a:t>物理地址</a:t>
              </a:r>
            </a:p>
          </p:txBody>
        </p:sp>
        <p:sp>
          <p:nvSpPr>
            <p:cNvPr id="6" name="文本框 5">
              <a:extLst>
                <a:ext uri="{FF2B5EF4-FFF2-40B4-BE49-F238E27FC236}">
                  <a16:creationId xmlns:a16="http://schemas.microsoft.com/office/drawing/2014/main" id="{A3CABAC0-9931-1645-98DE-E2FA8D588315}"/>
                </a:ext>
              </a:extLst>
            </p:cNvPr>
            <p:cNvSpPr txBox="1"/>
            <p:nvPr/>
          </p:nvSpPr>
          <p:spPr>
            <a:xfrm>
              <a:off x="3221099" y="3356034"/>
              <a:ext cx="950069" cy="369332"/>
            </a:xfrm>
            <a:prstGeom prst="rect">
              <a:avLst/>
            </a:prstGeom>
            <a:solidFill>
              <a:schemeClr val="bg1"/>
            </a:solidFill>
          </p:spPr>
          <p:txBody>
            <a:bodyPr wrap="square" rtlCol="0">
              <a:spAutoFit/>
            </a:bodyPr>
            <a:lstStyle/>
            <a:p>
              <a:r>
                <a:rPr kumimoji="1" lang="zh-CN" altLang="en-US" dirty="0"/>
                <a:t>寄存器</a:t>
              </a:r>
            </a:p>
          </p:txBody>
        </p:sp>
        <p:sp>
          <p:nvSpPr>
            <p:cNvPr id="8" name="文本框 7">
              <a:extLst>
                <a:ext uri="{FF2B5EF4-FFF2-40B4-BE49-F238E27FC236}">
                  <a16:creationId xmlns:a16="http://schemas.microsoft.com/office/drawing/2014/main" id="{09C60196-9F8C-3F49-9551-42B2E7B1BB08}"/>
                </a:ext>
              </a:extLst>
            </p:cNvPr>
            <p:cNvSpPr txBox="1"/>
            <p:nvPr/>
          </p:nvSpPr>
          <p:spPr>
            <a:xfrm>
              <a:off x="4276852" y="4018389"/>
              <a:ext cx="883078" cy="369332"/>
            </a:xfrm>
            <a:prstGeom prst="rect">
              <a:avLst/>
            </a:prstGeom>
            <a:solidFill>
              <a:schemeClr val="bg1"/>
            </a:solidFill>
          </p:spPr>
          <p:txBody>
            <a:bodyPr wrap="square" rtlCol="0">
              <a:spAutoFit/>
            </a:bodyPr>
            <a:lstStyle/>
            <a:p>
              <a:r>
                <a:rPr kumimoji="1" lang="zh-CN" altLang="en-US" dirty="0"/>
                <a:t>段表</a:t>
              </a:r>
            </a:p>
          </p:txBody>
        </p:sp>
        <p:sp>
          <p:nvSpPr>
            <p:cNvPr id="9" name="文本框 8">
              <a:extLst>
                <a:ext uri="{FF2B5EF4-FFF2-40B4-BE49-F238E27FC236}">
                  <a16:creationId xmlns:a16="http://schemas.microsoft.com/office/drawing/2014/main" id="{CC108E56-AE3A-4C4E-A68E-037319D8A434}"/>
                </a:ext>
              </a:extLst>
            </p:cNvPr>
            <p:cNvSpPr txBox="1"/>
            <p:nvPr/>
          </p:nvSpPr>
          <p:spPr>
            <a:xfrm>
              <a:off x="7981153" y="4313080"/>
              <a:ext cx="672408" cy="646331"/>
            </a:xfrm>
            <a:prstGeom prst="rect">
              <a:avLst/>
            </a:prstGeom>
            <a:solidFill>
              <a:schemeClr val="bg1"/>
            </a:solidFill>
          </p:spPr>
          <p:txBody>
            <a:bodyPr wrap="square" rtlCol="0">
              <a:spAutoFit/>
            </a:bodyPr>
            <a:lstStyle/>
            <a:p>
              <a:r>
                <a:rPr kumimoji="1" lang="zh-CN" altLang="en-US" dirty="0"/>
                <a:t>段</a:t>
              </a:r>
              <a:endParaRPr kumimoji="1" lang="en-US" altLang="zh-CN" dirty="0"/>
            </a:p>
            <a:p>
              <a:endParaRPr kumimoji="1" lang="zh-CN" altLang="en-US" dirty="0"/>
            </a:p>
          </p:txBody>
        </p:sp>
        <p:sp>
          <p:nvSpPr>
            <p:cNvPr id="10" name="文本框 9">
              <a:extLst>
                <a:ext uri="{FF2B5EF4-FFF2-40B4-BE49-F238E27FC236}">
                  <a16:creationId xmlns:a16="http://schemas.microsoft.com/office/drawing/2014/main" id="{A3AB5379-6EBC-E54C-8FB5-C016943C6C73}"/>
                </a:ext>
              </a:extLst>
            </p:cNvPr>
            <p:cNvSpPr txBox="1"/>
            <p:nvPr/>
          </p:nvSpPr>
          <p:spPr>
            <a:xfrm>
              <a:off x="1298347" y="6086708"/>
              <a:ext cx="1315233" cy="369332"/>
            </a:xfrm>
            <a:prstGeom prst="rect">
              <a:avLst/>
            </a:prstGeom>
            <a:solidFill>
              <a:schemeClr val="bg1"/>
            </a:solidFill>
          </p:spPr>
          <p:txBody>
            <a:bodyPr wrap="square" rtlCol="0">
              <a:spAutoFit/>
            </a:bodyPr>
            <a:lstStyle/>
            <a:p>
              <a:r>
                <a:rPr kumimoji="1" lang="zh-CN" altLang="en-US" dirty="0"/>
                <a:t>  程序</a:t>
              </a:r>
            </a:p>
          </p:txBody>
        </p:sp>
        <p:sp>
          <p:nvSpPr>
            <p:cNvPr id="11" name="文本框 10">
              <a:extLst>
                <a:ext uri="{FF2B5EF4-FFF2-40B4-BE49-F238E27FC236}">
                  <a16:creationId xmlns:a16="http://schemas.microsoft.com/office/drawing/2014/main" id="{141ED5AB-A581-5141-ACAE-4F3D3B7BCEA7}"/>
                </a:ext>
              </a:extLst>
            </p:cNvPr>
            <p:cNvSpPr txBox="1"/>
            <p:nvPr/>
          </p:nvSpPr>
          <p:spPr>
            <a:xfrm>
              <a:off x="3542723" y="6107594"/>
              <a:ext cx="1993781" cy="369332"/>
            </a:xfrm>
            <a:prstGeom prst="rect">
              <a:avLst/>
            </a:prstGeom>
            <a:solidFill>
              <a:schemeClr val="bg1"/>
            </a:solidFill>
          </p:spPr>
          <p:txBody>
            <a:bodyPr wrap="square" rtlCol="0">
              <a:spAutoFit/>
            </a:bodyPr>
            <a:lstStyle/>
            <a:p>
              <a:r>
                <a:rPr kumimoji="1" lang="zh-CN" altLang="en-US" dirty="0"/>
                <a:t>      分段机制</a:t>
              </a:r>
            </a:p>
          </p:txBody>
        </p:sp>
        <p:sp>
          <p:nvSpPr>
            <p:cNvPr id="12" name="文本框 11">
              <a:extLst>
                <a:ext uri="{FF2B5EF4-FFF2-40B4-BE49-F238E27FC236}">
                  <a16:creationId xmlns:a16="http://schemas.microsoft.com/office/drawing/2014/main" id="{ADB71768-F6DD-7044-8D00-EF9C49A357C1}"/>
                </a:ext>
              </a:extLst>
            </p:cNvPr>
            <p:cNvSpPr txBox="1"/>
            <p:nvPr/>
          </p:nvSpPr>
          <p:spPr>
            <a:xfrm>
              <a:off x="6814159" y="6107594"/>
              <a:ext cx="1503198" cy="369332"/>
            </a:xfrm>
            <a:prstGeom prst="rect">
              <a:avLst/>
            </a:prstGeom>
            <a:solidFill>
              <a:schemeClr val="bg1"/>
            </a:solidFill>
          </p:spPr>
          <p:txBody>
            <a:bodyPr wrap="square" rtlCol="0">
              <a:spAutoFit/>
            </a:bodyPr>
            <a:lstStyle/>
            <a:p>
              <a:r>
                <a:rPr kumimoji="1" lang="zh-CN" altLang="en-US" dirty="0"/>
                <a:t>      内存</a:t>
              </a:r>
            </a:p>
          </p:txBody>
        </p:sp>
        <p:sp>
          <p:nvSpPr>
            <p:cNvPr id="13" name="文本框 12">
              <a:extLst>
                <a:ext uri="{FF2B5EF4-FFF2-40B4-BE49-F238E27FC236}">
                  <a16:creationId xmlns:a16="http://schemas.microsoft.com/office/drawing/2014/main" id="{7C06F0BC-E276-F146-AF25-953A3A766C37}"/>
                </a:ext>
              </a:extLst>
            </p:cNvPr>
            <p:cNvSpPr txBox="1"/>
            <p:nvPr/>
          </p:nvSpPr>
          <p:spPr>
            <a:xfrm>
              <a:off x="3883069" y="4538552"/>
              <a:ext cx="150312" cy="523220"/>
            </a:xfrm>
            <a:prstGeom prst="rect">
              <a:avLst/>
            </a:prstGeom>
            <a:solidFill>
              <a:schemeClr val="bg1"/>
            </a:solidFill>
          </p:spPr>
          <p:txBody>
            <a:bodyPr wrap="square" rtlCol="0">
              <a:spAutoFit/>
            </a:bodyPr>
            <a:lstStyle/>
            <a:p>
              <a:r>
                <a:rPr kumimoji="1" lang="zh-CN" altLang="en-US" sz="1400" dirty="0"/>
                <a:t>段号</a:t>
              </a:r>
            </a:p>
          </p:txBody>
        </p:sp>
      </p:grpSp>
      <p:sp>
        <p:nvSpPr>
          <p:cNvPr id="14" name="Title 1">
            <a:extLst>
              <a:ext uri="{FF2B5EF4-FFF2-40B4-BE49-F238E27FC236}">
                <a16:creationId xmlns:a16="http://schemas.microsoft.com/office/drawing/2014/main" id="{ED2A0730-84CC-3D4F-B2BB-25BC573DCBD8}"/>
              </a:ext>
            </a:extLst>
          </p:cNvPr>
          <p:cNvSpPr>
            <a:spLocks noGrp="1"/>
          </p:cNvSpPr>
          <p:nvPr>
            <p:ph type="title"/>
          </p:nvPr>
        </p:nvSpPr>
        <p:spPr>
          <a:xfrm>
            <a:off x="838200" y="228600"/>
            <a:ext cx="7162800" cy="563563"/>
          </a:xfrm>
        </p:spPr>
        <p:txBody>
          <a:bodyPr/>
          <a:lstStyle/>
          <a:p>
            <a:pPr algn="ctr"/>
            <a:r>
              <a:rPr kumimoji="1" lang="en-US" altLang="zh-CN" sz="3200" dirty="0">
                <a:latin typeface="+mn-lt"/>
              </a:rPr>
              <a:t>3.6.3</a:t>
            </a:r>
            <a:r>
              <a:rPr kumimoji="1" lang="zh-CN" altLang="en-US" sz="3200" dirty="0">
                <a:latin typeface="+mn-lt"/>
              </a:rPr>
              <a:t> 分段</a:t>
            </a:r>
            <a:endParaRPr lang="en-US" sz="3200" b="1" dirty="0">
              <a:solidFill>
                <a:schemeClr val="accent4">
                  <a:lumMod val="50000"/>
                </a:schemeClr>
              </a:solidFill>
              <a:latin typeface="+mn-lt"/>
            </a:endParaRPr>
          </a:p>
        </p:txBody>
      </p:sp>
    </p:spTree>
    <p:extLst>
      <p:ext uri="{BB962C8B-B14F-4D97-AF65-F5344CB8AC3E}">
        <p14:creationId xmlns:p14="http://schemas.microsoft.com/office/powerpoint/2010/main" val="114120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09223747"/>
              </p:ext>
            </p:extLst>
          </p:nvPr>
        </p:nvGraphicFramePr>
        <p:xfrm>
          <a:off x="431104" y="1193105"/>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1">
            <a:extLst>
              <a:ext uri="{FF2B5EF4-FFF2-40B4-BE49-F238E27FC236}">
                <a16:creationId xmlns:a16="http://schemas.microsoft.com/office/drawing/2014/main" id="{664AF717-FEC0-D44B-A87B-CA716339D072}"/>
              </a:ext>
            </a:extLst>
          </p:cNvPr>
          <p:cNvSpPr>
            <a:spLocks noGrp="1"/>
          </p:cNvSpPr>
          <p:nvPr>
            <p:ph type="title"/>
          </p:nvPr>
        </p:nvSpPr>
        <p:spPr/>
        <p:txBody>
          <a:bodyPr/>
          <a:lstStyle/>
          <a:p>
            <a:r>
              <a:rPr kumimoji="1" lang="en-US" altLang="zh-CN" dirty="0"/>
              <a:t>3.6.4</a:t>
            </a:r>
            <a:r>
              <a:rPr kumimoji="1" lang="zh-CN" altLang="en-US" dirty="0"/>
              <a:t> 段页式</a:t>
            </a:r>
          </a:p>
        </p:txBody>
      </p:sp>
      <p:pic>
        <p:nvPicPr>
          <p:cNvPr id="6" name="Picture 5">
            <a:extLst>
              <a:ext uri="{FF2B5EF4-FFF2-40B4-BE49-F238E27FC236}">
                <a16:creationId xmlns:a16="http://schemas.microsoft.com/office/drawing/2014/main" id="{E0B5F191-B1C9-D748-9E23-DA7F674C942F}"/>
              </a:ext>
            </a:extLst>
          </p:cNvPr>
          <p:cNvPicPr>
            <a:picLocks noChangeAspect="1"/>
          </p:cNvPicPr>
          <p:nvPr/>
        </p:nvPicPr>
        <p:blipFill>
          <a:blip r:embed="rId8"/>
          <a:stretch>
            <a:fillRect/>
          </a:stretch>
        </p:blipFill>
        <p:spPr>
          <a:xfrm>
            <a:off x="598950" y="4911034"/>
            <a:ext cx="1905000" cy="1516944"/>
          </a:xfrm>
          <a:prstGeom prst="rect">
            <a:avLst/>
          </a:prstGeom>
        </p:spPr>
      </p:pic>
    </p:spTree>
    <p:extLst>
      <p:ext uri="{BB962C8B-B14F-4D97-AF65-F5344CB8AC3E}">
        <p14:creationId xmlns:p14="http://schemas.microsoft.com/office/powerpoint/2010/main" val="3832941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FC9D-4400-BF43-BC83-613A5378DF64}"/>
              </a:ext>
            </a:extLst>
          </p:cNvPr>
          <p:cNvSpPr>
            <a:spLocks noGrp="1"/>
          </p:cNvSpPr>
          <p:nvPr>
            <p:ph type="title"/>
          </p:nvPr>
        </p:nvSpPr>
        <p:spPr/>
        <p:txBody>
          <a:bodyPr/>
          <a:lstStyle/>
          <a:p>
            <a:r>
              <a:rPr kumimoji="1" lang="en-US" altLang="zh-CN" dirty="0"/>
              <a:t>3.6.4</a:t>
            </a:r>
            <a:r>
              <a:rPr kumimoji="1" lang="zh-CN" altLang="en-US" dirty="0"/>
              <a:t> 段页式</a:t>
            </a:r>
          </a:p>
        </p:txBody>
      </p:sp>
      <p:sp>
        <p:nvSpPr>
          <p:cNvPr id="4" name="Content Placeholder 2">
            <a:extLst>
              <a:ext uri="{FF2B5EF4-FFF2-40B4-BE49-F238E27FC236}">
                <a16:creationId xmlns:a16="http://schemas.microsoft.com/office/drawing/2014/main" id="{EC9FBA1C-6C3D-D14C-8213-98A8A4ABE1B5}"/>
              </a:ext>
            </a:extLst>
          </p:cNvPr>
          <p:cNvSpPr txBox="1">
            <a:spLocks/>
          </p:cNvSpPr>
          <p:nvPr/>
        </p:nvSpPr>
        <p:spPr bwMode="auto">
          <a:xfrm>
            <a:off x="52264" y="792163"/>
            <a:ext cx="8734672" cy="37422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dirty="0">
                <a:latin typeface="+mn-ea"/>
              </a:rPr>
              <a:t>段页式的逻辑地址</a:t>
            </a:r>
            <a:endParaRPr lang="en-US" altLang="zh-CN" sz="2400" dirty="0">
              <a:latin typeface="+mn-ea"/>
            </a:endParaRPr>
          </a:p>
          <a:p>
            <a:pPr lvl="1"/>
            <a:r>
              <a:rPr kumimoji="0" lang="zh-CN" altLang="en-US" sz="2000" kern="0" dirty="0">
                <a:latin typeface="+mn-ea"/>
              </a:rPr>
              <a:t>用户地址空间被程序员划分成若干段，</a:t>
            </a:r>
            <a:r>
              <a:rPr lang="zh-CN" altLang="en-US" sz="2000" kern="0" dirty="0">
                <a:latin typeface="+mn-ea"/>
              </a:rPr>
              <a:t>每段划分成若干页</a:t>
            </a:r>
            <a:endParaRPr lang="en-US" altLang="zh-CN" sz="2000" kern="0" dirty="0">
              <a:latin typeface="+mn-ea"/>
            </a:endParaRPr>
          </a:p>
          <a:p>
            <a:pPr lvl="1"/>
            <a:r>
              <a:rPr lang="zh-CN" altLang="en-US" sz="2000" kern="0" dirty="0">
                <a:latin typeface="+mn-ea"/>
              </a:rPr>
              <a:t>程序员的角度：逻辑地址 </a:t>
            </a:r>
            <a:r>
              <a:rPr lang="en-US" altLang="zh-CN" sz="2000" kern="0" dirty="0">
                <a:latin typeface="+mn-ea"/>
              </a:rPr>
              <a:t>=</a:t>
            </a:r>
            <a:r>
              <a:rPr lang="zh-CN" altLang="en-US" sz="2000" kern="0" dirty="0">
                <a:latin typeface="+mn-ea"/>
              </a:rPr>
              <a:t> 段号</a:t>
            </a:r>
            <a:r>
              <a:rPr lang="en-US" altLang="zh-CN" sz="2000" kern="0" dirty="0">
                <a:latin typeface="+mn-ea"/>
              </a:rPr>
              <a:t>+</a:t>
            </a:r>
            <a:r>
              <a:rPr lang="zh-CN" altLang="en-US" sz="2000" kern="0" dirty="0">
                <a:solidFill>
                  <a:srgbClr val="FF0000"/>
                </a:solidFill>
                <a:latin typeface="+mn-ea"/>
              </a:rPr>
              <a:t>段内偏移量</a:t>
            </a:r>
            <a:endParaRPr kumimoji="0" lang="en-US" sz="2000" kern="0" dirty="0">
              <a:solidFill>
                <a:srgbClr val="FF0000"/>
              </a:solidFill>
              <a:latin typeface="+mn-ea"/>
            </a:endParaRPr>
          </a:p>
          <a:p>
            <a:pPr lvl="1"/>
            <a:r>
              <a:rPr lang="zh-CN" altLang="en-US" sz="2000" kern="0" dirty="0">
                <a:latin typeface="+mn-ea"/>
              </a:rPr>
              <a:t>系统的角度：</a:t>
            </a:r>
            <a:r>
              <a:rPr lang="zh-CN" altLang="en-US" sz="2000" kern="0" dirty="0">
                <a:solidFill>
                  <a:srgbClr val="FF0000"/>
                </a:solidFill>
                <a:latin typeface="+mn-ea"/>
              </a:rPr>
              <a:t>段内偏移量 </a:t>
            </a:r>
            <a:r>
              <a:rPr lang="en-US" altLang="zh-CN" sz="2000" kern="0" dirty="0">
                <a:latin typeface="+mn-ea"/>
              </a:rPr>
              <a:t>=</a:t>
            </a:r>
            <a:r>
              <a:rPr lang="zh-CN" altLang="en-US" sz="2000" kern="0" dirty="0">
                <a:latin typeface="+mn-ea"/>
              </a:rPr>
              <a:t> 页号</a:t>
            </a:r>
            <a:r>
              <a:rPr lang="en-US" altLang="zh-CN" sz="2000" kern="0" dirty="0">
                <a:latin typeface="+mn-ea"/>
              </a:rPr>
              <a:t>+</a:t>
            </a:r>
            <a:r>
              <a:rPr lang="zh-CN" altLang="en-US" sz="2000" kern="0" dirty="0">
                <a:latin typeface="+mn-ea"/>
              </a:rPr>
              <a:t>页内偏移量</a:t>
            </a:r>
            <a:endParaRPr lang="en-US" altLang="zh-CN" sz="2000" kern="0" dirty="0">
              <a:latin typeface="+mn-ea"/>
            </a:endParaRPr>
          </a:p>
          <a:p>
            <a:r>
              <a:rPr lang="zh-CN" altLang="en-US" sz="2400" dirty="0">
                <a:latin typeface="+mn-ea"/>
              </a:rPr>
              <a:t>段表和页表</a:t>
            </a:r>
            <a:endParaRPr lang="en-US" altLang="zh-CN" sz="2400" dirty="0">
              <a:latin typeface="+mn-ea"/>
            </a:endParaRPr>
          </a:p>
          <a:p>
            <a:pPr lvl="1"/>
            <a:r>
              <a:rPr lang="zh-CN" altLang="en-US" sz="2000" kern="0" dirty="0">
                <a:latin typeface="+mn-ea"/>
              </a:rPr>
              <a:t>每个进程一个段表</a:t>
            </a:r>
            <a:endParaRPr lang="en-US" altLang="zh-CN" sz="2000" kern="0" dirty="0">
              <a:latin typeface="+mn-ea"/>
            </a:endParaRPr>
          </a:p>
          <a:p>
            <a:pPr lvl="1"/>
            <a:r>
              <a:rPr lang="zh-CN" altLang="en-US" sz="2000" kern="0" dirty="0">
                <a:latin typeface="+mn-ea"/>
              </a:rPr>
              <a:t>每个段一个页表</a:t>
            </a:r>
            <a:endParaRPr lang="en-US" altLang="zh-CN" sz="2000" kern="0" dirty="0">
              <a:latin typeface="+mn-ea"/>
            </a:endParaRPr>
          </a:p>
          <a:p>
            <a:pPr lvl="1"/>
            <a:r>
              <a:rPr lang="zh-CN" altLang="en-US" sz="2000" kern="0" dirty="0">
                <a:latin typeface="+mn-ea"/>
              </a:rPr>
              <a:t>段表项：含段长和对应页表的起始地址</a:t>
            </a:r>
            <a:endParaRPr lang="en-US" altLang="zh-CN" sz="2000" kern="0" dirty="0">
              <a:latin typeface="+mn-ea"/>
            </a:endParaRPr>
          </a:p>
          <a:p>
            <a:pPr lvl="1"/>
            <a:r>
              <a:rPr lang="zh-CN" altLang="en-US" sz="2000" kern="0" dirty="0">
                <a:latin typeface="+mn-ea"/>
              </a:rPr>
              <a:t>页表项：含页框号、存在位</a:t>
            </a:r>
            <a:r>
              <a:rPr lang="en-US" altLang="zh-CN" sz="2000" kern="0" dirty="0">
                <a:latin typeface="+mn-ea"/>
              </a:rPr>
              <a:t>P</a:t>
            </a:r>
            <a:r>
              <a:rPr lang="zh-CN" altLang="en-US" sz="2000" kern="0" dirty="0">
                <a:latin typeface="+mn-ea"/>
              </a:rPr>
              <a:t>、修改位</a:t>
            </a:r>
            <a:r>
              <a:rPr lang="en-US" altLang="zh-CN" sz="2000" kern="0" dirty="0">
                <a:latin typeface="+mn-ea"/>
              </a:rPr>
              <a:t>M</a:t>
            </a:r>
            <a:r>
              <a:rPr lang="zh-CN" altLang="en-US" sz="2000" kern="0" dirty="0">
                <a:latin typeface="+mn-ea"/>
              </a:rPr>
              <a:t>等</a:t>
            </a:r>
            <a:endParaRPr lang="en-US" altLang="zh-CN" sz="2000" kern="0" dirty="0">
              <a:latin typeface="+mn-ea"/>
            </a:endParaRPr>
          </a:p>
          <a:p>
            <a:pPr marL="457200" lvl="1" indent="0">
              <a:buNone/>
            </a:pPr>
            <a:endParaRPr lang="en-NZ" altLang="zh-CN" kern="0" dirty="0">
              <a:latin typeface="+mn-ea"/>
            </a:endParaRPr>
          </a:p>
          <a:p>
            <a:pPr marL="914400" lvl="2" indent="0">
              <a:buNone/>
            </a:pPr>
            <a:endParaRPr kumimoji="0" lang="en-NZ" kern="0" dirty="0">
              <a:latin typeface="+mn-ea"/>
            </a:endParaRPr>
          </a:p>
        </p:txBody>
      </p:sp>
      <p:sp>
        <p:nvSpPr>
          <p:cNvPr id="5" name="矩形 4">
            <a:extLst>
              <a:ext uri="{FF2B5EF4-FFF2-40B4-BE49-F238E27FC236}">
                <a16:creationId xmlns:a16="http://schemas.microsoft.com/office/drawing/2014/main" id="{34E84B47-4947-EF43-AC51-E212779AD84B}"/>
              </a:ext>
            </a:extLst>
          </p:cNvPr>
          <p:cNvSpPr/>
          <p:nvPr/>
        </p:nvSpPr>
        <p:spPr>
          <a:xfrm>
            <a:off x="533400" y="4566040"/>
            <a:ext cx="8153400" cy="1996553"/>
          </a:xfrm>
          <a:prstGeom prst="rect">
            <a:avLst/>
          </a:prstGeom>
          <a:solidFill>
            <a:schemeClr val="accent2"/>
          </a:solid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mn-ea"/>
            </a:endParaRPr>
          </a:p>
        </p:txBody>
      </p:sp>
      <p:sp>
        <p:nvSpPr>
          <p:cNvPr id="6" name="TextBox 21">
            <a:extLst>
              <a:ext uri="{FF2B5EF4-FFF2-40B4-BE49-F238E27FC236}">
                <a16:creationId xmlns:a16="http://schemas.microsoft.com/office/drawing/2014/main" id="{D670B7A9-D6A9-5743-98A5-888119A10BA0}"/>
              </a:ext>
            </a:extLst>
          </p:cNvPr>
          <p:cNvSpPr txBox="1"/>
          <p:nvPr/>
        </p:nvSpPr>
        <p:spPr>
          <a:xfrm>
            <a:off x="3048000" y="6116644"/>
            <a:ext cx="2281686" cy="400110"/>
          </a:xfrm>
          <a:prstGeom prst="rect">
            <a:avLst/>
          </a:prstGeom>
          <a:noFill/>
        </p:spPr>
        <p:txBody>
          <a:bodyPr wrap="square" rtlCol="0">
            <a:spAutoFit/>
          </a:bodyPr>
          <a:lstStyle/>
          <a:p>
            <a:r>
              <a:rPr lang="zh-CN" altLang="en-US" sz="2000" dirty="0">
                <a:latin typeface="+mn-ea"/>
              </a:rPr>
              <a:t>分段和分页的组合</a:t>
            </a:r>
          </a:p>
        </p:txBody>
      </p:sp>
      <p:graphicFrame>
        <p:nvGraphicFramePr>
          <p:cNvPr id="7" name="表格 6">
            <a:extLst>
              <a:ext uri="{FF2B5EF4-FFF2-40B4-BE49-F238E27FC236}">
                <a16:creationId xmlns:a16="http://schemas.microsoft.com/office/drawing/2014/main" id="{D34374B6-1683-9849-995A-1A2A2CC05154}"/>
              </a:ext>
            </a:extLst>
          </p:cNvPr>
          <p:cNvGraphicFramePr>
            <a:graphicFrameLocks noGrp="1"/>
          </p:cNvGraphicFramePr>
          <p:nvPr>
            <p:extLst>
              <p:ext uri="{D42A27DB-BD31-4B8C-83A1-F6EECF244321}">
                <p14:modId xmlns:p14="http://schemas.microsoft.com/office/powerpoint/2010/main" val="1681139607"/>
              </p:ext>
            </p:extLst>
          </p:nvPr>
        </p:nvGraphicFramePr>
        <p:xfrm>
          <a:off x="606724" y="4889468"/>
          <a:ext cx="3426124" cy="335280"/>
        </p:xfrm>
        <a:graphic>
          <a:graphicData uri="http://schemas.openxmlformats.org/drawingml/2006/table">
            <a:tbl>
              <a:tblPr firstRow="1" bandRow="1">
                <a:tableStyleId>{5C22544A-7EE6-4342-B048-85BDC9FD1C3A}</a:tableStyleId>
              </a:tblPr>
              <a:tblGrid>
                <a:gridCol w="1069018">
                  <a:extLst>
                    <a:ext uri="{9D8B030D-6E8A-4147-A177-3AD203B41FA5}">
                      <a16:colId xmlns:a16="http://schemas.microsoft.com/office/drawing/2014/main" val="20000"/>
                    </a:ext>
                  </a:extLst>
                </a:gridCol>
                <a:gridCol w="1069018">
                  <a:extLst>
                    <a:ext uri="{9D8B030D-6E8A-4147-A177-3AD203B41FA5}">
                      <a16:colId xmlns:a16="http://schemas.microsoft.com/office/drawing/2014/main" val="20001"/>
                    </a:ext>
                  </a:extLst>
                </a:gridCol>
                <a:gridCol w="1288088">
                  <a:extLst>
                    <a:ext uri="{9D8B030D-6E8A-4147-A177-3AD203B41FA5}">
                      <a16:colId xmlns:a16="http://schemas.microsoft.com/office/drawing/2014/main" val="20002"/>
                    </a:ext>
                  </a:extLst>
                </a:gridCol>
              </a:tblGrid>
              <a:tr h="304800">
                <a:tc>
                  <a:txBody>
                    <a:bodyPr/>
                    <a:lstStyle/>
                    <a:p>
                      <a:pPr algn="just"/>
                      <a:r>
                        <a:rPr lang="zh-CN" altLang="en-US" sz="1600" dirty="0">
                          <a:latin typeface="+mn-ea"/>
                          <a:ea typeface="+mn-ea"/>
                        </a:rPr>
                        <a:t>段号</a:t>
                      </a:r>
                    </a:p>
                  </a:txBody>
                  <a:tcPr/>
                </a:tc>
                <a:tc>
                  <a:txBody>
                    <a:bodyPr/>
                    <a:lstStyle/>
                    <a:p>
                      <a:pPr algn="just"/>
                      <a:r>
                        <a:rPr lang="zh-CN" altLang="en-US" sz="1600" dirty="0">
                          <a:latin typeface="+mn-ea"/>
                          <a:ea typeface="+mn-ea"/>
                        </a:rPr>
                        <a:t>页号</a:t>
                      </a:r>
                    </a:p>
                  </a:txBody>
                  <a:tcPr/>
                </a:tc>
                <a:tc>
                  <a:txBody>
                    <a:bodyPr/>
                    <a:lstStyle/>
                    <a:p>
                      <a:pPr algn="just"/>
                      <a:r>
                        <a:rPr lang="zh-CN" altLang="en-US" sz="1600" dirty="0">
                          <a:latin typeface="+mn-ea"/>
                          <a:ea typeface="+mn-ea"/>
                        </a:rPr>
                        <a:t>偏移量</a:t>
                      </a:r>
                    </a:p>
                  </a:txBody>
                  <a:tcPr/>
                </a:tc>
                <a:extLst>
                  <a:ext uri="{0D108BD9-81ED-4DB2-BD59-A6C34878D82A}">
                    <a16:rowId xmlns:a16="http://schemas.microsoft.com/office/drawing/2014/main" val="10000"/>
                  </a:ext>
                </a:extLst>
              </a:tr>
            </a:tbl>
          </a:graphicData>
        </a:graphic>
      </p:graphicFrame>
      <p:sp>
        <p:nvSpPr>
          <p:cNvPr id="8" name="TextBox 12">
            <a:extLst>
              <a:ext uri="{FF2B5EF4-FFF2-40B4-BE49-F238E27FC236}">
                <a16:creationId xmlns:a16="http://schemas.microsoft.com/office/drawing/2014/main" id="{F92286E8-585C-9E49-8CE6-DEB9C4544684}"/>
              </a:ext>
            </a:extLst>
          </p:cNvPr>
          <p:cNvSpPr txBox="1"/>
          <p:nvPr/>
        </p:nvSpPr>
        <p:spPr>
          <a:xfrm>
            <a:off x="533400" y="4550914"/>
            <a:ext cx="2184748" cy="338554"/>
          </a:xfrm>
          <a:prstGeom prst="rect">
            <a:avLst/>
          </a:prstGeom>
          <a:noFill/>
        </p:spPr>
        <p:txBody>
          <a:bodyPr wrap="square" rtlCol="0">
            <a:spAutoFit/>
          </a:bodyPr>
          <a:lstStyle/>
          <a:p>
            <a:r>
              <a:rPr lang="zh-CN" altLang="en-US" sz="1600" dirty="0">
                <a:latin typeface="+mn-ea"/>
              </a:rPr>
              <a:t>虚拟地址（逻辑地址）</a:t>
            </a:r>
          </a:p>
        </p:txBody>
      </p:sp>
      <p:graphicFrame>
        <p:nvGraphicFramePr>
          <p:cNvPr id="9" name="表格 8">
            <a:extLst>
              <a:ext uri="{FF2B5EF4-FFF2-40B4-BE49-F238E27FC236}">
                <a16:creationId xmlns:a16="http://schemas.microsoft.com/office/drawing/2014/main" id="{B69DEE53-A9E6-8441-AC2C-7AE3AB0D9E21}"/>
              </a:ext>
            </a:extLst>
          </p:cNvPr>
          <p:cNvGraphicFramePr>
            <a:graphicFrameLocks noGrp="1"/>
          </p:cNvGraphicFramePr>
          <p:nvPr>
            <p:extLst>
              <p:ext uri="{D42A27DB-BD31-4B8C-83A1-F6EECF244321}">
                <p14:modId xmlns:p14="http://schemas.microsoft.com/office/powerpoint/2010/main" val="1463553704"/>
              </p:ext>
            </p:extLst>
          </p:nvPr>
        </p:nvGraphicFramePr>
        <p:xfrm>
          <a:off x="645642" y="5751485"/>
          <a:ext cx="2621972" cy="335280"/>
        </p:xfrm>
        <a:graphic>
          <a:graphicData uri="http://schemas.openxmlformats.org/drawingml/2006/table">
            <a:tbl>
              <a:tblPr firstRow="1" bandRow="1">
                <a:tableStyleId>{5C22544A-7EE6-4342-B048-85BDC9FD1C3A}</a:tableStyleId>
              </a:tblPr>
              <a:tblGrid>
                <a:gridCol w="908648">
                  <a:extLst>
                    <a:ext uri="{9D8B030D-6E8A-4147-A177-3AD203B41FA5}">
                      <a16:colId xmlns:a16="http://schemas.microsoft.com/office/drawing/2014/main" val="20000"/>
                    </a:ext>
                  </a:extLst>
                </a:gridCol>
                <a:gridCol w="643255">
                  <a:extLst>
                    <a:ext uri="{9D8B030D-6E8A-4147-A177-3AD203B41FA5}">
                      <a16:colId xmlns:a16="http://schemas.microsoft.com/office/drawing/2014/main" val="20001"/>
                    </a:ext>
                  </a:extLst>
                </a:gridCol>
                <a:gridCol w="1070069">
                  <a:extLst>
                    <a:ext uri="{9D8B030D-6E8A-4147-A177-3AD203B41FA5}">
                      <a16:colId xmlns:a16="http://schemas.microsoft.com/office/drawing/2014/main" val="20002"/>
                    </a:ext>
                  </a:extLst>
                </a:gridCol>
              </a:tblGrid>
              <a:tr h="304800">
                <a:tc>
                  <a:txBody>
                    <a:bodyPr/>
                    <a:lstStyle/>
                    <a:p>
                      <a:pPr algn="just"/>
                      <a:r>
                        <a:rPr lang="zh-CN" altLang="en-US" sz="1600" dirty="0">
                          <a:latin typeface="+mn-ea"/>
                          <a:ea typeface="+mn-ea"/>
                          <a:cs typeface="Times New Roman" panose="02020603050405020304" pitchFamily="18" charset="0"/>
                        </a:rPr>
                        <a:t>控制位</a:t>
                      </a:r>
                    </a:p>
                  </a:txBody>
                  <a:tcPr/>
                </a:tc>
                <a:tc>
                  <a:txBody>
                    <a:bodyPr/>
                    <a:lstStyle/>
                    <a:p>
                      <a:pPr algn="just"/>
                      <a:r>
                        <a:rPr lang="zh-CN" altLang="en-US" sz="1600" dirty="0">
                          <a:latin typeface="+mn-ea"/>
                          <a:ea typeface="+mn-ea"/>
                          <a:cs typeface="Times New Roman" panose="02020603050405020304" pitchFamily="18" charset="0"/>
                        </a:rPr>
                        <a:t>长度</a:t>
                      </a:r>
                    </a:p>
                  </a:txBody>
                  <a:tcPr/>
                </a:tc>
                <a:tc>
                  <a:txBody>
                    <a:bodyPr/>
                    <a:lstStyle/>
                    <a:p>
                      <a:pPr algn="just"/>
                      <a:r>
                        <a:rPr lang="zh-CN" altLang="en-US" sz="1600" dirty="0">
                          <a:latin typeface="+mn-ea"/>
                          <a:ea typeface="+mn-ea"/>
                          <a:cs typeface="Times New Roman" panose="02020603050405020304" pitchFamily="18" charset="0"/>
                        </a:rPr>
                        <a:t>页表基址</a:t>
                      </a:r>
                    </a:p>
                  </a:txBody>
                  <a:tcPr/>
                </a:tc>
                <a:extLst>
                  <a:ext uri="{0D108BD9-81ED-4DB2-BD59-A6C34878D82A}">
                    <a16:rowId xmlns:a16="http://schemas.microsoft.com/office/drawing/2014/main" val="10000"/>
                  </a:ext>
                </a:extLst>
              </a:tr>
            </a:tbl>
          </a:graphicData>
        </a:graphic>
      </p:graphicFrame>
      <p:sp>
        <p:nvSpPr>
          <p:cNvPr id="10" name="TextBox 14">
            <a:extLst>
              <a:ext uri="{FF2B5EF4-FFF2-40B4-BE49-F238E27FC236}">
                <a16:creationId xmlns:a16="http://schemas.microsoft.com/office/drawing/2014/main" id="{CD2C91C7-BAC3-2345-B2FB-944E618E3CB8}"/>
              </a:ext>
            </a:extLst>
          </p:cNvPr>
          <p:cNvSpPr txBox="1"/>
          <p:nvPr/>
        </p:nvSpPr>
        <p:spPr>
          <a:xfrm>
            <a:off x="557841" y="5390707"/>
            <a:ext cx="1295400" cy="338554"/>
          </a:xfrm>
          <a:prstGeom prst="rect">
            <a:avLst/>
          </a:prstGeom>
          <a:noFill/>
        </p:spPr>
        <p:txBody>
          <a:bodyPr wrap="square" rtlCol="0">
            <a:spAutoFit/>
          </a:bodyPr>
          <a:lstStyle/>
          <a:p>
            <a:r>
              <a:rPr lang="zh-CN" altLang="en-US" sz="1600" dirty="0">
                <a:latin typeface="+mn-ea"/>
              </a:rPr>
              <a:t>段表项</a:t>
            </a:r>
          </a:p>
        </p:txBody>
      </p:sp>
      <p:graphicFrame>
        <p:nvGraphicFramePr>
          <p:cNvPr id="11" name="表格 10">
            <a:extLst>
              <a:ext uri="{FF2B5EF4-FFF2-40B4-BE49-F238E27FC236}">
                <a16:creationId xmlns:a16="http://schemas.microsoft.com/office/drawing/2014/main" id="{C8F717BF-05FE-0741-BAD7-332295E71120}"/>
              </a:ext>
            </a:extLst>
          </p:cNvPr>
          <p:cNvGraphicFramePr>
            <a:graphicFrameLocks noGrp="1"/>
          </p:cNvGraphicFramePr>
          <p:nvPr>
            <p:extLst>
              <p:ext uri="{D42A27DB-BD31-4B8C-83A1-F6EECF244321}">
                <p14:modId xmlns:p14="http://schemas.microsoft.com/office/powerpoint/2010/main" val="875043525"/>
              </p:ext>
            </p:extLst>
          </p:nvPr>
        </p:nvGraphicFramePr>
        <p:xfrm>
          <a:off x="4681986" y="5693914"/>
          <a:ext cx="3505200" cy="335280"/>
        </p:xfrm>
        <a:graphic>
          <a:graphicData uri="http://schemas.openxmlformats.org/drawingml/2006/table">
            <a:tbl>
              <a:tblPr firstRow="1" bandRow="1">
                <a:tableStyleId>{5C22544A-7EE6-4342-B048-85BDC9FD1C3A}</a:tableStyleId>
              </a:tblPr>
              <a:tblGrid>
                <a:gridCol w="384384">
                  <a:extLst>
                    <a:ext uri="{9D8B030D-6E8A-4147-A177-3AD203B41FA5}">
                      <a16:colId xmlns:a16="http://schemas.microsoft.com/office/drawing/2014/main" val="20000"/>
                    </a:ext>
                  </a:extLst>
                </a:gridCol>
                <a:gridCol w="457779">
                  <a:extLst>
                    <a:ext uri="{9D8B030D-6E8A-4147-A177-3AD203B41FA5}">
                      <a16:colId xmlns:a16="http://schemas.microsoft.com/office/drawing/2014/main" val="20001"/>
                    </a:ext>
                  </a:extLst>
                </a:gridCol>
                <a:gridCol w="1352172">
                  <a:extLst>
                    <a:ext uri="{9D8B030D-6E8A-4147-A177-3AD203B41FA5}">
                      <a16:colId xmlns:a16="http://schemas.microsoft.com/office/drawing/2014/main" val="20002"/>
                    </a:ext>
                  </a:extLst>
                </a:gridCol>
                <a:gridCol w="1310865">
                  <a:extLst>
                    <a:ext uri="{9D8B030D-6E8A-4147-A177-3AD203B41FA5}">
                      <a16:colId xmlns:a16="http://schemas.microsoft.com/office/drawing/2014/main" val="20003"/>
                    </a:ext>
                  </a:extLst>
                </a:gridCol>
              </a:tblGrid>
              <a:tr h="304800">
                <a:tc>
                  <a:txBody>
                    <a:bodyPr/>
                    <a:lstStyle/>
                    <a:p>
                      <a:pPr algn="just"/>
                      <a:r>
                        <a:rPr lang="en-US" altLang="zh-CN" sz="1600" dirty="0">
                          <a:latin typeface="+mn-ea"/>
                          <a:ea typeface="+mn-ea"/>
                          <a:cs typeface="Times New Roman" panose="02020603050405020304" pitchFamily="18" charset="0"/>
                        </a:rPr>
                        <a:t>P</a:t>
                      </a:r>
                      <a:endParaRPr lang="zh-CN" altLang="en-US" sz="1600" dirty="0">
                        <a:latin typeface="+mn-ea"/>
                        <a:ea typeface="+mn-ea"/>
                        <a:cs typeface="Times New Roman" panose="02020603050405020304" pitchFamily="18" charset="0"/>
                      </a:endParaRPr>
                    </a:p>
                  </a:txBody>
                  <a:tcPr/>
                </a:tc>
                <a:tc>
                  <a:txBody>
                    <a:bodyPr/>
                    <a:lstStyle/>
                    <a:p>
                      <a:pPr algn="just"/>
                      <a:r>
                        <a:rPr lang="en-US" altLang="zh-CN" sz="1600" dirty="0">
                          <a:latin typeface="+mn-ea"/>
                          <a:ea typeface="+mn-ea"/>
                          <a:cs typeface="Times New Roman" panose="02020603050405020304" pitchFamily="18" charset="0"/>
                        </a:rPr>
                        <a:t>M</a:t>
                      </a:r>
                      <a:endParaRPr lang="zh-CN" altLang="en-US" sz="1600" dirty="0">
                        <a:latin typeface="+mn-ea"/>
                        <a:ea typeface="+mn-ea"/>
                        <a:cs typeface="Times New Roman" panose="02020603050405020304" pitchFamily="18" charset="0"/>
                      </a:endParaRPr>
                    </a:p>
                  </a:txBody>
                  <a:tcPr/>
                </a:tc>
                <a:tc>
                  <a:txBody>
                    <a:bodyPr/>
                    <a:lstStyle/>
                    <a:p>
                      <a:pPr algn="just"/>
                      <a:r>
                        <a:rPr lang="zh-CN" altLang="en-US" sz="1600" dirty="0">
                          <a:latin typeface="+mn-ea"/>
                          <a:ea typeface="+mn-ea"/>
                          <a:cs typeface="Times New Roman" panose="02020603050405020304" pitchFamily="18" charset="0"/>
                        </a:rPr>
                        <a:t>其它控制位</a:t>
                      </a:r>
                    </a:p>
                  </a:txBody>
                  <a:tcPr/>
                </a:tc>
                <a:tc>
                  <a:txBody>
                    <a:bodyPr/>
                    <a:lstStyle/>
                    <a:p>
                      <a:pPr algn="just"/>
                      <a:r>
                        <a:rPr lang="zh-CN" altLang="en-US" sz="1600" dirty="0">
                          <a:latin typeface="+mn-ea"/>
                          <a:ea typeface="+mn-ea"/>
                          <a:cs typeface="Times New Roman" panose="02020603050405020304" pitchFamily="18" charset="0"/>
                        </a:rPr>
                        <a:t>页框号</a:t>
                      </a:r>
                    </a:p>
                  </a:txBody>
                  <a:tcPr/>
                </a:tc>
                <a:extLst>
                  <a:ext uri="{0D108BD9-81ED-4DB2-BD59-A6C34878D82A}">
                    <a16:rowId xmlns:a16="http://schemas.microsoft.com/office/drawing/2014/main" val="10000"/>
                  </a:ext>
                </a:extLst>
              </a:tr>
            </a:tbl>
          </a:graphicData>
        </a:graphic>
      </p:graphicFrame>
      <p:sp>
        <p:nvSpPr>
          <p:cNvPr id="12" name="TextBox 16">
            <a:extLst>
              <a:ext uri="{FF2B5EF4-FFF2-40B4-BE49-F238E27FC236}">
                <a16:creationId xmlns:a16="http://schemas.microsoft.com/office/drawing/2014/main" id="{311B0BAA-D3E7-A84D-A599-959246C0238C}"/>
              </a:ext>
            </a:extLst>
          </p:cNvPr>
          <p:cNvSpPr txBox="1"/>
          <p:nvPr/>
        </p:nvSpPr>
        <p:spPr>
          <a:xfrm>
            <a:off x="4681986" y="5266773"/>
            <a:ext cx="1295400" cy="338554"/>
          </a:xfrm>
          <a:prstGeom prst="rect">
            <a:avLst/>
          </a:prstGeom>
          <a:noFill/>
        </p:spPr>
        <p:txBody>
          <a:bodyPr wrap="square" rtlCol="0">
            <a:spAutoFit/>
          </a:bodyPr>
          <a:lstStyle/>
          <a:p>
            <a:r>
              <a:rPr lang="zh-CN" altLang="en-US" sz="1600" dirty="0">
                <a:latin typeface="+mn-ea"/>
              </a:rPr>
              <a:t>页表项</a:t>
            </a:r>
          </a:p>
        </p:txBody>
      </p:sp>
    </p:spTree>
    <p:extLst>
      <p:ext uri="{BB962C8B-B14F-4D97-AF65-F5344CB8AC3E}">
        <p14:creationId xmlns:p14="http://schemas.microsoft.com/office/powerpoint/2010/main" val="4970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blinds(horizontal)">
                                      <p:cBhvr>
                                        <p:cTn id="10" dur="500"/>
                                        <p:tgtEl>
                                          <p:spTgt spid="4">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blinds(horizontal)">
                                      <p:cBhvr>
                                        <p:cTn id="13" dur="500"/>
                                        <p:tgtEl>
                                          <p:spTgt spid="4">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animEffect transition="in" filter="blinds(horizontal)">
                                      <p:cBhvr>
                                        <p:cTn id="19" dur="500"/>
                                        <p:tgtEl>
                                          <p:spTgt spid="4">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10A291-E275-F04F-9A67-CC45D738178E}"/>
              </a:ext>
            </a:extLst>
          </p:cNvPr>
          <p:cNvSpPr txBox="1">
            <a:spLocks/>
          </p:cNvSpPr>
          <p:nvPr/>
        </p:nvSpPr>
        <p:spPr bwMode="auto">
          <a:xfrm>
            <a:off x="0" y="813375"/>
            <a:ext cx="9144000" cy="1579097"/>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dirty="0">
                <a:latin typeface="+mn-ea"/>
              </a:rPr>
              <a:t>段页式的地址转换</a:t>
            </a:r>
            <a:endParaRPr lang="en-US" altLang="zh-CN" dirty="0">
              <a:latin typeface="+mn-ea"/>
            </a:endParaRPr>
          </a:p>
          <a:p>
            <a:pPr lvl="1"/>
            <a:r>
              <a:rPr lang="zh-CN" altLang="en-US" sz="2000" kern="0" dirty="0">
                <a:latin typeface="+mn-ea"/>
              </a:rPr>
              <a:t>虚拟地址（逻辑地址） </a:t>
            </a:r>
            <a:r>
              <a:rPr lang="en-US" altLang="zh-CN" sz="2000" kern="0" dirty="0">
                <a:latin typeface="+mn-ea"/>
              </a:rPr>
              <a:t>=</a:t>
            </a:r>
            <a:r>
              <a:rPr lang="zh-CN" altLang="en-US" sz="2000" kern="0" dirty="0">
                <a:latin typeface="+mn-ea"/>
              </a:rPr>
              <a:t> 段号 </a:t>
            </a:r>
            <a:r>
              <a:rPr lang="en-US" altLang="zh-CN" sz="2000" kern="0" dirty="0">
                <a:latin typeface="+mn-ea"/>
              </a:rPr>
              <a:t>+</a:t>
            </a:r>
            <a:r>
              <a:rPr lang="zh-CN" altLang="en-US" sz="2000" kern="0" dirty="0">
                <a:latin typeface="+mn-ea"/>
              </a:rPr>
              <a:t> 页号 </a:t>
            </a:r>
            <a:r>
              <a:rPr lang="en-US" altLang="zh-CN" sz="2000" kern="0" dirty="0">
                <a:latin typeface="+mn-ea"/>
              </a:rPr>
              <a:t>+</a:t>
            </a:r>
            <a:r>
              <a:rPr lang="zh-CN" altLang="en-US" sz="2000" kern="0" dirty="0">
                <a:latin typeface="+mn-ea"/>
              </a:rPr>
              <a:t> 偏移量，寄存器存放段表起始地址</a:t>
            </a:r>
            <a:endParaRPr lang="en-US" altLang="zh-CN" sz="2000" kern="0" dirty="0">
              <a:latin typeface="+mn-ea"/>
            </a:endParaRPr>
          </a:p>
          <a:p>
            <a:pPr lvl="1"/>
            <a:r>
              <a:rPr lang="zh-CN" altLang="en-NZ" sz="2000" kern="0" dirty="0">
                <a:latin typeface="+mn-ea"/>
              </a:rPr>
              <a:t>根据</a:t>
            </a:r>
            <a:r>
              <a:rPr lang="zh-CN" altLang="en-US" sz="2000" kern="0" dirty="0">
                <a:latin typeface="+mn-ea"/>
              </a:rPr>
              <a:t>段表起始地址和</a:t>
            </a:r>
            <a:r>
              <a:rPr lang="zh-CN" altLang="en-US" sz="2000" kern="0" dirty="0">
                <a:solidFill>
                  <a:srgbClr val="FF0000"/>
                </a:solidFill>
                <a:latin typeface="+mn-ea"/>
              </a:rPr>
              <a:t>段号</a:t>
            </a:r>
            <a:r>
              <a:rPr lang="zh-CN" altLang="en-US" sz="2000" kern="0" dirty="0">
                <a:latin typeface="+mn-ea"/>
              </a:rPr>
              <a:t>查找段表，得到对应段的页表起始地址</a:t>
            </a:r>
            <a:endParaRPr lang="en-US" altLang="zh-CN" sz="2000" kern="0" dirty="0">
              <a:latin typeface="+mn-ea"/>
            </a:endParaRPr>
          </a:p>
          <a:p>
            <a:pPr lvl="1"/>
            <a:r>
              <a:rPr lang="zh-CN" altLang="en-US" sz="2000" kern="0" dirty="0">
                <a:latin typeface="+mn-ea"/>
              </a:rPr>
              <a:t>根据页表起始地址和</a:t>
            </a:r>
            <a:r>
              <a:rPr lang="zh-CN" altLang="en-US" sz="2000" kern="0" dirty="0">
                <a:solidFill>
                  <a:srgbClr val="FF0000"/>
                </a:solidFill>
                <a:latin typeface="+mn-ea"/>
              </a:rPr>
              <a:t>页号</a:t>
            </a:r>
            <a:r>
              <a:rPr lang="zh-CN" altLang="en-US" sz="2000" kern="0" dirty="0">
                <a:latin typeface="+mn-ea"/>
              </a:rPr>
              <a:t>查找页表，得到页框号</a:t>
            </a:r>
            <a:endParaRPr lang="en-US" altLang="zh-CN" sz="2000" kern="0" dirty="0">
              <a:latin typeface="+mn-ea"/>
            </a:endParaRPr>
          </a:p>
          <a:p>
            <a:pPr lvl="1"/>
            <a:r>
              <a:rPr lang="zh-CN" altLang="en-US" sz="2000" kern="0" dirty="0">
                <a:latin typeface="+mn-ea"/>
              </a:rPr>
              <a:t>页框号和</a:t>
            </a:r>
            <a:r>
              <a:rPr lang="zh-CN" altLang="en-US" sz="2000" kern="0" dirty="0">
                <a:solidFill>
                  <a:srgbClr val="FF0000"/>
                </a:solidFill>
                <a:latin typeface="+mn-ea"/>
              </a:rPr>
              <a:t>偏移量</a:t>
            </a:r>
            <a:r>
              <a:rPr lang="zh-CN" altLang="en-US" sz="2000" kern="0" dirty="0">
                <a:latin typeface="+mn-ea"/>
              </a:rPr>
              <a:t>构成物理地址</a:t>
            </a:r>
            <a:endParaRPr lang="en-NZ" altLang="zh-CN" sz="2000" kern="0" dirty="0">
              <a:latin typeface="+mn-ea"/>
            </a:endParaRPr>
          </a:p>
          <a:p>
            <a:pPr marL="914400" lvl="2" indent="0">
              <a:buNone/>
            </a:pPr>
            <a:endParaRPr kumimoji="0" lang="en-NZ" kern="0" dirty="0">
              <a:latin typeface="+mn-ea"/>
            </a:endParaRPr>
          </a:p>
        </p:txBody>
      </p:sp>
      <p:sp>
        <p:nvSpPr>
          <p:cNvPr id="17" name="标题 1">
            <a:extLst>
              <a:ext uri="{FF2B5EF4-FFF2-40B4-BE49-F238E27FC236}">
                <a16:creationId xmlns:a16="http://schemas.microsoft.com/office/drawing/2014/main" id="{C471523E-AE45-1F43-BC7C-E284126BCD60}"/>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3.6.4</a:t>
            </a:r>
            <a:r>
              <a:rPr kumimoji="1" lang="zh-CN" altLang="en-US" kern="0" dirty="0"/>
              <a:t> 段页式</a:t>
            </a:r>
          </a:p>
        </p:txBody>
      </p:sp>
      <p:grpSp>
        <p:nvGrpSpPr>
          <p:cNvPr id="2" name="组合 1">
            <a:extLst>
              <a:ext uri="{FF2B5EF4-FFF2-40B4-BE49-F238E27FC236}">
                <a16:creationId xmlns:a16="http://schemas.microsoft.com/office/drawing/2014/main" id="{92A8173E-45BE-2F4D-B45B-642B613C6149}"/>
              </a:ext>
            </a:extLst>
          </p:cNvPr>
          <p:cNvGrpSpPr/>
          <p:nvPr/>
        </p:nvGrpSpPr>
        <p:grpSpPr>
          <a:xfrm>
            <a:off x="0" y="2304789"/>
            <a:ext cx="8875059" cy="4553211"/>
            <a:chOff x="0" y="2304789"/>
            <a:chExt cx="8875059" cy="4553211"/>
          </a:xfrm>
        </p:grpSpPr>
        <p:pic>
          <p:nvPicPr>
            <p:cNvPr id="5" name="Picture 4" descr="f12.pdf"/>
            <p:cNvPicPr>
              <a:picLocks noChangeAspect="1"/>
            </p:cNvPicPr>
            <p:nvPr/>
          </p:nvPicPr>
          <p:blipFill rotWithShape="1">
            <a:blip r:embed="rId3"/>
            <a:srcRect t="12055" b="15433"/>
            <a:stretch/>
          </p:blipFill>
          <p:spPr>
            <a:xfrm>
              <a:off x="0" y="2304789"/>
              <a:ext cx="8875059" cy="4553211"/>
            </a:xfrm>
            <a:prstGeom prst="rect">
              <a:avLst/>
            </a:prstGeom>
            <a:solidFill>
              <a:schemeClr val="bg1"/>
            </a:solidFill>
          </p:spPr>
        </p:pic>
        <p:sp>
          <p:nvSpPr>
            <p:cNvPr id="4" name="文本框 3">
              <a:extLst>
                <a:ext uri="{FF2B5EF4-FFF2-40B4-BE49-F238E27FC236}">
                  <a16:creationId xmlns:a16="http://schemas.microsoft.com/office/drawing/2014/main" id="{6F894AAB-B48D-1C44-A2C5-4E3EB8112579}"/>
                </a:ext>
              </a:extLst>
            </p:cNvPr>
            <p:cNvSpPr txBox="1"/>
            <p:nvPr/>
          </p:nvSpPr>
          <p:spPr>
            <a:xfrm>
              <a:off x="809830" y="2467628"/>
              <a:ext cx="1315233" cy="369332"/>
            </a:xfrm>
            <a:prstGeom prst="rect">
              <a:avLst/>
            </a:prstGeom>
            <a:solidFill>
              <a:schemeClr val="bg1"/>
            </a:solidFill>
          </p:spPr>
          <p:txBody>
            <a:bodyPr wrap="square" rtlCol="0">
              <a:spAutoFit/>
            </a:bodyPr>
            <a:lstStyle/>
            <a:p>
              <a:r>
                <a:rPr kumimoji="1" lang="zh-CN" altLang="en-US" dirty="0"/>
                <a:t>虚拟地址</a:t>
              </a:r>
            </a:p>
          </p:txBody>
        </p:sp>
        <p:sp>
          <p:nvSpPr>
            <p:cNvPr id="6" name="文本框 5">
              <a:extLst>
                <a:ext uri="{FF2B5EF4-FFF2-40B4-BE49-F238E27FC236}">
                  <a16:creationId xmlns:a16="http://schemas.microsoft.com/office/drawing/2014/main" id="{36E2B585-A9A7-FB4D-8ECA-38321B7F42A0}"/>
                </a:ext>
              </a:extLst>
            </p:cNvPr>
            <p:cNvSpPr txBox="1"/>
            <p:nvPr/>
          </p:nvSpPr>
          <p:spPr>
            <a:xfrm>
              <a:off x="3432133" y="3980870"/>
              <a:ext cx="826718" cy="369332"/>
            </a:xfrm>
            <a:prstGeom prst="rect">
              <a:avLst/>
            </a:prstGeom>
            <a:solidFill>
              <a:schemeClr val="bg1"/>
            </a:solidFill>
          </p:spPr>
          <p:txBody>
            <a:bodyPr wrap="square" rtlCol="0">
              <a:spAutoFit/>
            </a:bodyPr>
            <a:lstStyle/>
            <a:p>
              <a:r>
                <a:rPr kumimoji="1" lang="zh-CN" altLang="en-US" dirty="0"/>
                <a:t>段表</a:t>
              </a:r>
            </a:p>
          </p:txBody>
        </p:sp>
        <p:sp>
          <p:nvSpPr>
            <p:cNvPr id="7" name="文本框 6">
              <a:extLst>
                <a:ext uri="{FF2B5EF4-FFF2-40B4-BE49-F238E27FC236}">
                  <a16:creationId xmlns:a16="http://schemas.microsoft.com/office/drawing/2014/main" id="{08D44565-81F2-FB49-B4B6-211DD34422E9}"/>
                </a:ext>
              </a:extLst>
            </p:cNvPr>
            <p:cNvSpPr txBox="1"/>
            <p:nvPr/>
          </p:nvSpPr>
          <p:spPr>
            <a:xfrm>
              <a:off x="5296237" y="3980870"/>
              <a:ext cx="778887" cy="369332"/>
            </a:xfrm>
            <a:prstGeom prst="rect">
              <a:avLst/>
            </a:prstGeom>
            <a:solidFill>
              <a:schemeClr val="bg1"/>
            </a:solidFill>
          </p:spPr>
          <p:txBody>
            <a:bodyPr wrap="square" rtlCol="0">
              <a:spAutoFit/>
            </a:bodyPr>
            <a:lstStyle/>
            <a:p>
              <a:r>
                <a:rPr kumimoji="1" lang="zh-CN" altLang="en-US" dirty="0"/>
                <a:t>页表</a:t>
              </a:r>
            </a:p>
          </p:txBody>
        </p:sp>
        <p:sp>
          <p:nvSpPr>
            <p:cNvPr id="8" name="文本框 7">
              <a:extLst>
                <a:ext uri="{FF2B5EF4-FFF2-40B4-BE49-F238E27FC236}">
                  <a16:creationId xmlns:a16="http://schemas.microsoft.com/office/drawing/2014/main" id="{91619483-B128-564F-AEA3-44D41A067C47}"/>
                </a:ext>
              </a:extLst>
            </p:cNvPr>
            <p:cNvSpPr txBox="1"/>
            <p:nvPr/>
          </p:nvSpPr>
          <p:spPr>
            <a:xfrm>
              <a:off x="8096172" y="4456766"/>
              <a:ext cx="753835" cy="369332"/>
            </a:xfrm>
            <a:prstGeom prst="rect">
              <a:avLst/>
            </a:prstGeom>
            <a:solidFill>
              <a:schemeClr val="bg1"/>
            </a:solidFill>
          </p:spPr>
          <p:txBody>
            <a:bodyPr wrap="square" rtlCol="0">
              <a:spAutoFit/>
            </a:bodyPr>
            <a:lstStyle/>
            <a:p>
              <a:r>
                <a:rPr kumimoji="1" lang="zh-CN" altLang="en-US" dirty="0"/>
                <a:t>页框</a:t>
              </a:r>
            </a:p>
          </p:txBody>
        </p:sp>
        <p:sp>
          <p:nvSpPr>
            <p:cNvPr id="9" name="文本框 8">
              <a:extLst>
                <a:ext uri="{FF2B5EF4-FFF2-40B4-BE49-F238E27FC236}">
                  <a16:creationId xmlns:a16="http://schemas.microsoft.com/office/drawing/2014/main" id="{D8898696-B87B-C14B-9CBB-954D81E16BF0}"/>
                </a:ext>
              </a:extLst>
            </p:cNvPr>
            <p:cNvSpPr txBox="1"/>
            <p:nvPr/>
          </p:nvSpPr>
          <p:spPr>
            <a:xfrm>
              <a:off x="809831" y="6139841"/>
              <a:ext cx="1315233" cy="369332"/>
            </a:xfrm>
            <a:prstGeom prst="rect">
              <a:avLst/>
            </a:prstGeom>
            <a:solidFill>
              <a:schemeClr val="bg1"/>
            </a:solidFill>
          </p:spPr>
          <p:txBody>
            <a:bodyPr wrap="square" rtlCol="0">
              <a:spAutoFit/>
            </a:bodyPr>
            <a:lstStyle/>
            <a:p>
              <a:r>
                <a:rPr kumimoji="1" lang="zh-CN" altLang="en-US" dirty="0"/>
                <a:t>程序</a:t>
              </a:r>
            </a:p>
          </p:txBody>
        </p:sp>
        <p:sp>
          <p:nvSpPr>
            <p:cNvPr id="10" name="文本框 9">
              <a:extLst>
                <a:ext uri="{FF2B5EF4-FFF2-40B4-BE49-F238E27FC236}">
                  <a16:creationId xmlns:a16="http://schemas.microsoft.com/office/drawing/2014/main" id="{02C09570-EA4B-F34B-A5F2-4D7A24EB893E}"/>
                </a:ext>
              </a:extLst>
            </p:cNvPr>
            <p:cNvSpPr txBox="1"/>
            <p:nvPr/>
          </p:nvSpPr>
          <p:spPr>
            <a:xfrm>
              <a:off x="2774516" y="6215948"/>
              <a:ext cx="1315233" cy="369332"/>
            </a:xfrm>
            <a:prstGeom prst="rect">
              <a:avLst/>
            </a:prstGeom>
            <a:solidFill>
              <a:schemeClr val="bg1"/>
            </a:solidFill>
          </p:spPr>
          <p:txBody>
            <a:bodyPr wrap="square" rtlCol="0">
              <a:spAutoFit/>
            </a:bodyPr>
            <a:lstStyle/>
            <a:p>
              <a:r>
                <a:rPr kumimoji="1" lang="zh-CN" altLang="en-US" dirty="0"/>
                <a:t>分段机制</a:t>
              </a:r>
            </a:p>
          </p:txBody>
        </p:sp>
        <p:sp>
          <p:nvSpPr>
            <p:cNvPr id="11" name="文本框 10">
              <a:extLst>
                <a:ext uri="{FF2B5EF4-FFF2-40B4-BE49-F238E27FC236}">
                  <a16:creationId xmlns:a16="http://schemas.microsoft.com/office/drawing/2014/main" id="{08EB9D56-B002-0D48-9AAE-B8AAE858D9DE}"/>
                </a:ext>
              </a:extLst>
            </p:cNvPr>
            <p:cNvSpPr txBox="1"/>
            <p:nvPr/>
          </p:nvSpPr>
          <p:spPr>
            <a:xfrm>
              <a:off x="4842445" y="6213860"/>
              <a:ext cx="1315233" cy="369332"/>
            </a:xfrm>
            <a:prstGeom prst="rect">
              <a:avLst/>
            </a:prstGeom>
            <a:solidFill>
              <a:schemeClr val="bg1"/>
            </a:solidFill>
          </p:spPr>
          <p:txBody>
            <a:bodyPr wrap="square" rtlCol="0">
              <a:spAutoFit/>
            </a:bodyPr>
            <a:lstStyle/>
            <a:p>
              <a:r>
                <a:rPr kumimoji="1" lang="zh-CN" altLang="en-US" dirty="0"/>
                <a:t>分页机制</a:t>
              </a:r>
            </a:p>
          </p:txBody>
        </p:sp>
        <p:sp>
          <p:nvSpPr>
            <p:cNvPr id="12" name="文本框 11">
              <a:extLst>
                <a:ext uri="{FF2B5EF4-FFF2-40B4-BE49-F238E27FC236}">
                  <a16:creationId xmlns:a16="http://schemas.microsoft.com/office/drawing/2014/main" id="{6C4A333C-9E1C-7340-881A-020237FC9E6D}"/>
                </a:ext>
              </a:extLst>
            </p:cNvPr>
            <p:cNvSpPr txBox="1"/>
            <p:nvPr/>
          </p:nvSpPr>
          <p:spPr>
            <a:xfrm>
              <a:off x="6858752" y="6213860"/>
              <a:ext cx="1315233" cy="369332"/>
            </a:xfrm>
            <a:prstGeom prst="rect">
              <a:avLst/>
            </a:prstGeom>
            <a:solidFill>
              <a:schemeClr val="bg1"/>
            </a:solidFill>
          </p:spPr>
          <p:txBody>
            <a:bodyPr wrap="square" rtlCol="0">
              <a:spAutoFit/>
            </a:bodyPr>
            <a:lstStyle/>
            <a:p>
              <a:r>
                <a:rPr kumimoji="1" lang="zh-CN" altLang="en-US" dirty="0"/>
                <a:t>    内存</a:t>
              </a:r>
            </a:p>
          </p:txBody>
        </p:sp>
        <p:sp>
          <p:nvSpPr>
            <p:cNvPr id="13" name="文本框 12">
              <a:extLst>
                <a:ext uri="{FF2B5EF4-FFF2-40B4-BE49-F238E27FC236}">
                  <a16:creationId xmlns:a16="http://schemas.microsoft.com/office/drawing/2014/main" id="{FBFC3E26-6773-AB48-A7C2-E1395469F353}"/>
                </a:ext>
              </a:extLst>
            </p:cNvPr>
            <p:cNvSpPr txBox="1"/>
            <p:nvPr/>
          </p:nvSpPr>
          <p:spPr>
            <a:xfrm>
              <a:off x="3118981" y="4564488"/>
              <a:ext cx="200416" cy="523220"/>
            </a:xfrm>
            <a:prstGeom prst="rect">
              <a:avLst/>
            </a:prstGeom>
            <a:solidFill>
              <a:schemeClr val="bg1"/>
            </a:solidFill>
          </p:spPr>
          <p:txBody>
            <a:bodyPr wrap="square" lIns="36000" rtlCol="0">
              <a:spAutoFit/>
            </a:bodyPr>
            <a:lstStyle/>
            <a:p>
              <a:r>
                <a:rPr kumimoji="1" lang="zh-CN" altLang="en-US" sz="1400" dirty="0"/>
                <a:t>段号</a:t>
              </a:r>
            </a:p>
          </p:txBody>
        </p:sp>
        <p:sp>
          <p:nvSpPr>
            <p:cNvPr id="14" name="文本框 13">
              <a:extLst>
                <a:ext uri="{FF2B5EF4-FFF2-40B4-BE49-F238E27FC236}">
                  <a16:creationId xmlns:a16="http://schemas.microsoft.com/office/drawing/2014/main" id="{0260C529-CFAE-A34C-A36C-4563CFB970BC}"/>
                </a:ext>
              </a:extLst>
            </p:cNvPr>
            <p:cNvSpPr txBox="1"/>
            <p:nvPr/>
          </p:nvSpPr>
          <p:spPr>
            <a:xfrm>
              <a:off x="5085567" y="4379822"/>
              <a:ext cx="210670" cy="523220"/>
            </a:xfrm>
            <a:prstGeom prst="rect">
              <a:avLst/>
            </a:prstGeom>
            <a:solidFill>
              <a:schemeClr val="bg1"/>
            </a:solidFill>
          </p:spPr>
          <p:txBody>
            <a:bodyPr wrap="square" lIns="0" rIns="0" rtlCol="0">
              <a:spAutoFit/>
            </a:bodyPr>
            <a:lstStyle/>
            <a:p>
              <a:r>
                <a:rPr kumimoji="1" lang="zh-CN" altLang="en-US" sz="1400" dirty="0"/>
                <a:t>页号</a:t>
              </a:r>
            </a:p>
          </p:txBody>
        </p:sp>
        <p:sp>
          <p:nvSpPr>
            <p:cNvPr id="16" name="文本框 15">
              <a:extLst>
                <a:ext uri="{FF2B5EF4-FFF2-40B4-BE49-F238E27FC236}">
                  <a16:creationId xmlns:a16="http://schemas.microsoft.com/office/drawing/2014/main" id="{191DEF46-68E4-AC4D-9902-C4834EDCE5E4}"/>
                </a:ext>
              </a:extLst>
            </p:cNvPr>
            <p:cNvSpPr txBox="1"/>
            <p:nvPr/>
          </p:nvSpPr>
          <p:spPr>
            <a:xfrm>
              <a:off x="2430049" y="3634115"/>
              <a:ext cx="864295" cy="338554"/>
            </a:xfrm>
            <a:prstGeom prst="rect">
              <a:avLst/>
            </a:prstGeom>
            <a:solidFill>
              <a:schemeClr val="bg1"/>
            </a:solidFill>
            <a:ln>
              <a:solidFill>
                <a:schemeClr val="tx1"/>
              </a:solidFill>
            </a:ln>
          </p:spPr>
          <p:txBody>
            <a:bodyPr wrap="square" lIns="36000" rIns="36000" rtlCol="0">
              <a:spAutoFit/>
            </a:bodyPr>
            <a:lstStyle/>
            <a:p>
              <a:r>
                <a:rPr kumimoji="1" lang="zh-CN" altLang="en-US" sz="1600" dirty="0"/>
                <a:t>寄存器</a:t>
              </a:r>
            </a:p>
          </p:txBody>
        </p:sp>
        <p:sp>
          <p:nvSpPr>
            <p:cNvPr id="18" name="文本框 17">
              <a:extLst>
                <a:ext uri="{FF2B5EF4-FFF2-40B4-BE49-F238E27FC236}">
                  <a16:creationId xmlns:a16="http://schemas.microsoft.com/office/drawing/2014/main" id="{CF326FFD-3DE7-3148-891F-F5A10EBAA10D}"/>
                </a:ext>
              </a:extLst>
            </p:cNvPr>
            <p:cNvSpPr txBox="1"/>
            <p:nvPr/>
          </p:nvSpPr>
          <p:spPr>
            <a:xfrm>
              <a:off x="5755325" y="2467628"/>
              <a:ext cx="1315233" cy="369332"/>
            </a:xfrm>
            <a:prstGeom prst="rect">
              <a:avLst/>
            </a:prstGeom>
            <a:solidFill>
              <a:schemeClr val="bg1"/>
            </a:solidFill>
          </p:spPr>
          <p:txBody>
            <a:bodyPr wrap="square" rtlCol="0">
              <a:spAutoFit/>
            </a:bodyPr>
            <a:lstStyle/>
            <a:p>
              <a:r>
                <a:rPr kumimoji="1" lang="zh-CN" altLang="en-US" dirty="0"/>
                <a:t>物理地址</a:t>
              </a:r>
            </a:p>
          </p:txBody>
        </p:sp>
      </p:grpSp>
    </p:spTree>
    <p:extLst>
      <p:ext uri="{BB962C8B-B14F-4D97-AF65-F5344CB8AC3E}">
        <p14:creationId xmlns:p14="http://schemas.microsoft.com/office/powerpoint/2010/main" val="38161335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8DE690E-9B00-2E4E-ADD4-5BC358D37CBF}"/>
              </a:ext>
            </a:extLst>
          </p:cNvPr>
          <p:cNvSpPr txBox="1">
            <a:spLocks/>
          </p:cNvSpPr>
          <p:nvPr/>
        </p:nvSpPr>
        <p:spPr bwMode="auto">
          <a:xfrm>
            <a:off x="102818" y="1087960"/>
            <a:ext cx="8785225" cy="1798637"/>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spcAft>
                <a:spcPct val="20000"/>
              </a:spcAft>
              <a:buFont typeface="Wingdings" pitchFamily="2" charset="2"/>
              <a:buChar char="l"/>
            </a:pPr>
            <a:r>
              <a:rPr lang="zh-CN" altLang="en-US" b="0" kern="0" dirty="0"/>
              <a:t>思考</a:t>
            </a:r>
          </a:p>
          <a:p>
            <a:pPr>
              <a:spcAft>
                <a:spcPct val="20000"/>
              </a:spcAft>
              <a:buFont typeface="Wingdings" pitchFamily="2" charset="2"/>
              <a:buNone/>
            </a:pPr>
            <a:r>
              <a:rPr lang="zh-CN" altLang="en-US" sz="3200" b="0" kern="0" dirty="0">
                <a:effectLst>
                  <a:outerShdw blurRad="38100" dist="38100" dir="2700000" algn="tl">
                    <a:srgbClr val="C0C0C0"/>
                  </a:outerShdw>
                </a:effectLst>
              </a:rPr>
              <a:t>   </a:t>
            </a:r>
            <a:r>
              <a:rPr lang="zh-CN" altLang="en-US" sz="2400" b="0" kern="0" dirty="0"/>
              <a:t>在段页式系统中，为了获得一条指令或数据，</a:t>
            </a:r>
            <a:r>
              <a:rPr lang="zh-CN" altLang="en-US" sz="2400" b="0" kern="0" dirty="0">
                <a:solidFill>
                  <a:srgbClr val="FF0000"/>
                </a:solidFill>
              </a:rPr>
              <a:t>至少</a:t>
            </a:r>
            <a:r>
              <a:rPr lang="zh-CN" altLang="en-US" sz="2400" b="0" kern="0" dirty="0"/>
              <a:t>需访问几次内存？</a:t>
            </a:r>
          </a:p>
        </p:txBody>
      </p:sp>
      <p:sp>
        <p:nvSpPr>
          <p:cNvPr id="3" name="Rectangle 5">
            <a:extLst>
              <a:ext uri="{FF2B5EF4-FFF2-40B4-BE49-F238E27FC236}">
                <a16:creationId xmlns:a16="http://schemas.microsoft.com/office/drawing/2014/main" id="{923A27BD-E980-794A-B281-EAB8065B8F85}"/>
              </a:ext>
            </a:extLst>
          </p:cNvPr>
          <p:cNvSpPr>
            <a:spLocks/>
          </p:cNvSpPr>
          <p:nvPr/>
        </p:nvSpPr>
        <p:spPr bwMode="auto">
          <a:xfrm>
            <a:off x="530943" y="3213100"/>
            <a:ext cx="82296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20000"/>
              </a:lnSpc>
              <a:spcBef>
                <a:spcPct val="20000"/>
              </a:spcBef>
              <a:buFont typeface="Wingdings" pitchFamily="2" charset="2"/>
              <a:buChar char="Ø"/>
            </a:pPr>
            <a:r>
              <a:rPr kumimoji="0" lang="zh-CN" altLang="en-US" sz="2400" dirty="0"/>
              <a:t>第一次，访问</a:t>
            </a:r>
            <a:r>
              <a:rPr kumimoji="0" lang="zh-CN" altLang="en-US" sz="2400" b="1" dirty="0">
                <a:solidFill>
                  <a:srgbClr val="FF0000"/>
                </a:solidFill>
              </a:rPr>
              <a:t>段表</a:t>
            </a:r>
            <a:r>
              <a:rPr kumimoji="0" lang="zh-CN" altLang="en-US" sz="2400" dirty="0"/>
              <a:t>，从中获得该段的页表首址；</a:t>
            </a:r>
          </a:p>
          <a:p>
            <a:pPr marL="342900" indent="-342900">
              <a:lnSpc>
                <a:spcPct val="120000"/>
              </a:lnSpc>
              <a:spcBef>
                <a:spcPct val="20000"/>
              </a:spcBef>
              <a:buFont typeface="Wingdings" pitchFamily="2" charset="2"/>
              <a:buChar char="Ø"/>
            </a:pPr>
            <a:r>
              <a:rPr kumimoji="0" lang="zh-CN" altLang="en-US" sz="2400" dirty="0"/>
              <a:t>第二次，访问</a:t>
            </a:r>
            <a:r>
              <a:rPr kumimoji="0" lang="zh-CN" altLang="en-US" sz="2400" b="1" dirty="0">
                <a:solidFill>
                  <a:srgbClr val="FF0000"/>
                </a:solidFill>
              </a:rPr>
              <a:t>页表</a:t>
            </a:r>
            <a:r>
              <a:rPr kumimoji="0" lang="zh-CN" altLang="en-US" sz="2400" dirty="0"/>
              <a:t>，从中取出逻辑地址指定的页面所在的页框号，并将该页框号和页内偏移量相加，形成物理地址；</a:t>
            </a:r>
          </a:p>
          <a:p>
            <a:pPr marL="342900" indent="-342900">
              <a:lnSpc>
                <a:spcPct val="120000"/>
              </a:lnSpc>
              <a:spcBef>
                <a:spcPct val="20000"/>
              </a:spcBef>
              <a:buFont typeface="Wingdings" pitchFamily="2" charset="2"/>
              <a:buChar char="Ø"/>
            </a:pPr>
            <a:r>
              <a:rPr kumimoji="0" lang="zh-CN" altLang="en-US" sz="2400" dirty="0"/>
              <a:t>第三次，根据物理地址，</a:t>
            </a:r>
            <a:r>
              <a:rPr kumimoji="0" lang="zh-CN" altLang="en-US" sz="2400" b="1" dirty="0">
                <a:solidFill>
                  <a:srgbClr val="FF0000"/>
                </a:solidFill>
              </a:rPr>
              <a:t>取出对应存储单元的指令或数据</a:t>
            </a:r>
            <a:r>
              <a:rPr kumimoji="0" lang="zh-CN" altLang="en-US" sz="2400" dirty="0"/>
              <a:t>。</a:t>
            </a:r>
          </a:p>
        </p:txBody>
      </p:sp>
      <p:sp>
        <p:nvSpPr>
          <p:cNvPr id="4" name="标题 1">
            <a:extLst>
              <a:ext uri="{FF2B5EF4-FFF2-40B4-BE49-F238E27FC236}">
                <a16:creationId xmlns:a16="http://schemas.microsoft.com/office/drawing/2014/main" id="{7CB78A0A-8063-5C46-A7C9-0BC347D7A4B9}"/>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3.6.4</a:t>
            </a:r>
            <a:r>
              <a:rPr kumimoji="1" lang="zh-CN" altLang="en-US" kern="0" dirty="0"/>
              <a:t> 段页式</a:t>
            </a:r>
          </a:p>
        </p:txBody>
      </p:sp>
    </p:spTree>
    <p:extLst>
      <p:ext uri="{BB962C8B-B14F-4D97-AF65-F5344CB8AC3E}">
        <p14:creationId xmlns:p14="http://schemas.microsoft.com/office/powerpoint/2010/main" val="39907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884237"/>
            <a:ext cx="8229600" cy="3840163"/>
          </a:xfrm>
        </p:spPr>
        <p:txBody>
          <a:bodyPr>
            <a:normAutofit/>
          </a:bodyPr>
          <a:lstStyle/>
          <a:p>
            <a:r>
              <a:rPr lang="zh-CN" altLang="en-US" dirty="0"/>
              <a:t>分段有助于实现保护和共享机制</a:t>
            </a:r>
            <a:endParaRPr lang="en-NZ" dirty="0"/>
          </a:p>
          <a:p>
            <a:r>
              <a:rPr lang="zh-CN" altLang="en-US" dirty="0"/>
              <a:t>保护</a:t>
            </a:r>
            <a:endParaRPr lang="en-US" altLang="zh-CN" dirty="0"/>
          </a:p>
          <a:p>
            <a:pPr lvl="1"/>
            <a:r>
              <a:rPr lang="zh-CN" altLang="en-US" dirty="0"/>
              <a:t>每个段都包括一个长度和一个基地址，可以控制非法访问</a:t>
            </a:r>
            <a:endParaRPr lang="en-US" altLang="zh-CN" dirty="0"/>
          </a:p>
          <a:p>
            <a:r>
              <a:rPr lang="zh-CN" altLang="en-US" dirty="0"/>
              <a:t>共享</a:t>
            </a:r>
            <a:endParaRPr lang="en-US" altLang="zh-CN" dirty="0"/>
          </a:p>
          <a:p>
            <a:pPr lvl="1"/>
            <a:r>
              <a:rPr lang="zh-CN" altLang="en-US" dirty="0"/>
              <a:t>一个段可以在多个进程的段表中被引用，实现共享</a:t>
            </a:r>
            <a:endParaRPr lang="en-US" altLang="zh-CN" dirty="0"/>
          </a:p>
          <a:p>
            <a:pPr lvl="1"/>
            <a:endParaRPr lang="en-NZ" dirty="0"/>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
        <p:nvSpPr>
          <p:cNvPr id="6" name="标题 5">
            <a:extLst>
              <a:ext uri="{FF2B5EF4-FFF2-40B4-BE49-F238E27FC236}">
                <a16:creationId xmlns:a16="http://schemas.microsoft.com/office/drawing/2014/main" id="{8198F201-DF82-3241-A9CB-F2C7A2CBBD89}"/>
              </a:ext>
            </a:extLst>
          </p:cNvPr>
          <p:cNvSpPr>
            <a:spLocks noGrp="1"/>
          </p:cNvSpPr>
          <p:nvPr>
            <p:ph type="title"/>
          </p:nvPr>
        </p:nvSpPr>
        <p:spPr/>
        <p:txBody>
          <a:bodyPr/>
          <a:lstStyle/>
          <a:p>
            <a:r>
              <a:rPr lang="en-US" altLang="zh-CN" dirty="0"/>
              <a:t>3.6.5</a:t>
            </a:r>
            <a:r>
              <a:rPr lang="zh-CN" altLang="en-US" dirty="0"/>
              <a:t> 保护和共享</a:t>
            </a:r>
          </a:p>
        </p:txBody>
      </p:sp>
    </p:spTree>
    <p:extLst>
      <p:ext uri="{BB962C8B-B14F-4D97-AF65-F5344CB8AC3E}">
        <p14:creationId xmlns:p14="http://schemas.microsoft.com/office/powerpoint/2010/main" val="1424370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4977D-EE92-D440-A652-39271413CFE3}"/>
              </a:ext>
            </a:extLst>
          </p:cNvPr>
          <p:cNvSpPr>
            <a:spLocks noGrp="1"/>
          </p:cNvSpPr>
          <p:nvPr>
            <p:ph type="title"/>
          </p:nvPr>
        </p:nvSpPr>
        <p:spPr/>
        <p:txBody>
          <a:bodyPr/>
          <a:lstStyle/>
          <a:p>
            <a:r>
              <a:rPr lang="en-US" altLang="zh-CN" dirty="0"/>
              <a:t>3.6.5</a:t>
            </a:r>
            <a:r>
              <a:rPr lang="zh-CN" altLang="en-US" dirty="0"/>
              <a:t> 保护和共享</a:t>
            </a:r>
            <a:endParaRPr kumimoji="1" lang="zh-CN" altLang="en-US" dirty="0"/>
          </a:p>
        </p:txBody>
      </p:sp>
      <p:sp>
        <p:nvSpPr>
          <p:cNvPr id="3" name="Content Placeholder 2">
            <a:extLst>
              <a:ext uri="{FF2B5EF4-FFF2-40B4-BE49-F238E27FC236}">
                <a16:creationId xmlns:a16="http://schemas.microsoft.com/office/drawing/2014/main" id="{D1E2936E-44B6-0249-8911-DCCBFB5E6657}"/>
              </a:ext>
            </a:extLst>
          </p:cNvPr>
          <p:cNvSpPr txBox="1">
            <a:spLocks/>
          </p:cNvSpPr>
          <p:nvPr/>
        </p:nvSpPr>
        <p:spPr bwMode="auto">
          <a:xfrm>
            <a:off x="292274" y="1130365"/>
            <a:ext cx="8438367" cy="39927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gn="just"/>
            <a:r>
              <a:rPr lang="zh-CN" altLang="en-US" kern="0" dirty="0"/>
              <a:t>分段有助于实现共享示例</a:t>
            </a:r>
            <a:endParaRPr lang="en-US" altLang="zh-CN" kern="0" dirty="0"/>
          </a:p>
          <a:p>
            <a:pPr marL="0" indent="0" algn="just">
              <a:buNone/>
            </a:pPr>
            <a:endParaRPr lang="en-US" altLang="zh-CN" sz="2000" b="0" dirty="0"/>
          </a:p>
          <a:p>
            <a:pPr marL="0" indent="0" algn="just">
              <a:buNone/>
            </a:pPr>
            <a:r>
              <a:rPr lang="zh-CN" altLang="en-US" sz="2400" b="0" dirty="0"/>
              <a:t>一个多用户系统，可同时接纳</a:t>
            </a:r>
            <a:r>
              <a:rPr lang="en-US" altLang="zh-CN" sz="2400" dirty="0">
                <a:solidFill>
                  <a:srgbClr val="FF0000"/>
                </a:solidFill>
              </a:rPr>
              <a:t>40</a:t>
            </a:r>
            <a:r>
              <a:rPr lang="zh-CN" altLang="en-US" sz="2400" dirty="0">
                <a:solidFill>
                  <a:srgbClr val="FF0000"/>
                </a:solidFill>
              </a:rPr>
              <a:t>个用户</a:t>
            </a:r>
            <a:r>
              <a:rPr lang="zh-CN" altLang="en-US" sz="2400" b="0" dirty="0"/>
              <a:t>，每个都执行</a:t>
            </a:r>
            <a:r>
              <a:rPr lang="zh-CN" altLang="en-US" sz="2400" dirty="0">
                <a:solidFill>
                  <a:srgbClr val="FF0000"/>
                </a:solidFill>
              </a:rPr>
              <a:t>一个文本编辑程序</a:t>
            </a:r>
            <a:r>
              <a:rPr lang="en-US" altLang="zh-CN" sz="2400" b="0" dirty="0"/>
              <a:t>(Text Editor)</a:t>
            </a:r>
            <a:r>
              <a:rPr lang="zh-CN" altLang="en-US" sz="2400" b="0" dirty="0"/>
              <a:t>。如果文本编辑程序有</a:t>
            </a:r>
            <a:r>
              <a:rPr lang="en-US" altLang="zh-CN" sz="2400" dirty="0">
                <a:solidFill>
                  <a:srgbClr val="FF0000"/>
                </a:solidFill>
              </a:rPr>
              <a:t>160 KB</a:t>
            </a:r>
            <a:r>
              <a:rPr lang="zh-CN" altLang="en-US" sz="2400" dirty="0">
                <a:solidFill>
                  <a:srgbClr val="FF0000"/>
                </a:solidFill>
              </a:rPr>
              <a:t>的代码</a:t>
            </a:r>
            <a:r>
              <a:rPr lang="zh-CN" altLang="en-US" sz="2400" b="0" dirty="0"/>
              <a:t>和另外</a:t>
            </a:r>
            <a:r>
              <a:rPr lang="en-US" altLang="zh-CN" sz="2400" dirty="0">
                <a:solidFill>
                  <a:srgbClr val="FF0000"/>
                </a:solidFill>
              </a:rPr>
              <a:t>40 KB</a:t>
            </a:r>
            <a:r>
              <a:rPr lang="zh-CN" altLang="en-US" sz="2400" dirty="0">
                <a:solidFill>
                  <a:srgbClr val="FF0000"/>
                </a:solidFill>
              </a:rPr>
              <a:t>的数据区</a:t>
            </a:r>
            <a:r>
              <a:rPr lang="zh-CN" altLang="en-US" sz="2400" b="0" dirty="0"/>
              <a:t>，则总共需有 </a:t>
            </a:r>
            <a:r>
              <a:rPr lang="en-US" altLang="zh-CN" sz="2400" dirty="0">
                <a:solidFill>
                  <a:schemeClr val="tx1"/>
                </a:solidFill>
              </a:rPr>
              <a:t>8000KB</a:t>
            </a:r>
            <a:r>
              <a:rPr lang="zh-CN" altLang="en-US" sz="2400" b="0" dirty="0"/>
              <a:t>的内存空间来支持</a:t>
            </a:r>
            <a:r>
              <a:rPr lang="en-US" altLang="zh-CN" sz="2400" b="0" dirty="0"/>
              <a:t>40</a:t>
            </a:r>
            <a:r>
              <a:rPr lang="zh-CN" altLang="en-US" sz="2400" b="0" dirty="0"/>
              <a:t>个用户。如果</a:t>
            </a:r>
            <a:r>
              <a:rPr lang="en-US" altLang="zh-CN" sz="2400" dirty="0">
                <a:solidFill>
                  <a:srgbClr val="FF0000"/>
                </a:solidFill>
              </a:rPr>
              <a:t>160 KB</a:t>
            </a:r>
            <a:r>
              <a:rPr lang="zh-CN" altLang="en-US" sz="2400" dirty="0">
                <a:solidFill>
                  <a:srgbClr val="FF0000"/>
                </a:solidFill>
              </a:rPr>
              <a:t>的代码是可重入</a:t>
            </a:r>
            <a:r>
              <a:rPr lang="zh-CN" altLang="en-US" sz="2400" b="0" dirty="0"/>
              <a:t>的</a:t>
            </a:r>
            <a:r>
              <a:rPr lang="en-US" altLang="zh-CN" sz="2400" b="0" dirty="0"/>
              <a:t>(Reentrant)</a:t>
            </a:r>
            <a:r>
              <a:rPr lang="zh-CN" altLang="en-US" sz="2400" b="0" dirty="0"/>
              <a:t>，（即能被共享），在内存中只需保留一份文本编辑程序的副本，此时所需的内存空间仅为</a:t>
            </a:r>
            <a:r>
              <a:rPr lang="en-US" altLang="zh-CN" sz="2400" dirty="0">
                <a:solidFill>
                  <a:schemeClr val="tx1"/>
                </a:solidFill>
              </a:rPr>
              <a:t>1760 KB(40×40+160)</a:t>
            </a:r>
            <a:r>
              <a:rPr lang="zh-CN" altLang="en-US" sz="2400" b="0" dirty="0"/>
              <a:t>，而不是</a:t>
            </a:r>
            <a:r>
              <a:rPr lang="en-US" altLang="zh-CN" sz="2400" b="0" dirty="0"/>
              <a:t>8000 KB</a:t>
            </a:r>
            <a:endParaRPr lang="en-NZ" sz="2400" kern="0" dirty="0"/>
          </a:p>
        </p:txBody>
      </p:sp>
    </p:spTree>
    <p:extLst>
      <p:ext uri="{BB962C8B-B14F-4D97-AF65-F5344CB8AC3E}">
        <p14:creationId xmlns:p14="http://schemas.microsoft.com/office/powerpoint/2010/main" val="103438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3EE99-BCD3-C04B-951E-E210C365E24C}"/>
              </a:ext>
            </a:extLst>
          </p:cNvPr>
          <p:cNvSpPr>
            <a:spLocks noGrp="1"/>
          </p:cNvSpPr>
          <p:nvPr>
            <p:ph type="title"/>
          </p:nvPr>
        </p:nvSpPr>
        <p:spPr/>
        <p:txBody>
          <a:bodyPr/>
          <a:lstStyle/>
          <a:p>
            <a:r>
              <a:rPr kumimoji="1" lang="zh-CN" altLang="en-US" dirty="0"/>
              <a:t>虚拟内存术语</a:t>
            </a:r>
          </a:p>
        </p:txBody>
      </p:sp>
      <p:graphicFrame>
        <p:nvGraphicFramePr>
          <p:cNvPr id="4" name="表格 3">
            <a:extLst>
              <a:ext uri="{FF2B5EF4-FFF2-40B4-BE49-F238E27FC236}">
                <a16:creationId xmlns:a16="http://schemas.microsoft.com/office/drawing/2014/main" id="{A0BBDC76-5DD9-E142-86A3-E74094EDD49F}"/>
              </a:ext>
            </a:extLst>
          </p:cNvPr>
          <p:cNvGraphicFramePr>
            <a:graphicFrameLocks noGrp="1"/>
          </p:cNvGraphicFramePr>
          <p:nvPr>
            <p:extLst>
              <p:ext uri="{D42A27DB-BD31-4B8C-83A1-F6EECF244321}">
                <p14:modId xmlns:p14="http://schemas.microsoft.com/office/powerpoint/2010/main" val="3267949111"/>
              </p:ext>
            </p:extLst>
          </p:nvPr>
        </p:nvGraphicFramePr>
        <p:xfrm>
          <a:off x="482805" y="1124744"/>
          <a:ext cx="8077201" cy="5096967"/>
        </p:xfrm>
        <a:graphic>
          <a:graphicData uri="http://schemas.openxmlformats.org/drawingml/2006/table">
            <a:tbl>
              <a:tblPr firstRow="1" bandRow="1">
                <a:tableStyleId>{21E4AEA4-8DFA-4A89-87EB-49C32662AFE0}</a:tableStyleId>
              </a:tblPr>
              <a:tblGrid>
                <a:gridCol w="1208875">
                  <a:extLst>
                    <a:ext uri="{9D8B030D-6E8A-4147-A177-3AD203B41FA5}">
                      <a16:colId xmlns:a16="http://schemas.microsoft.com/office/drawing/2014/main" val="20000"/>
                    </a:ext>
                  </a:extLst>
                </a:gridCol>
                <a:gridCol w="6868326">
                  <a:extLst>
                    <a:ext uri="{9D8B030D-6E8A-4147-A177-3AD203B41FA5}">
                      <a16:colId xmlns:a16="http://schemas.microsoft.com/office/drawing/2014/main" val="20001"/>
                    </a:ext>
                  </a:extLst>
                </a:gridCol>
              </a:tblGrid>
              <a:tr h="1570955">
                <a:tc>
                  <a:txBody>
                    <a:bodyPr/>
                    <a:lstStyle/>
                    <a:p>
                      <a:r>
                        <a:rPr lang="zh-CN" altLang="en-US" sz="2000" b="0" dirty="0">
                          <a:solidFill>
                            <a:schemeClr val="tx1"/>
                          </a:solidFill>
                        </a:rPr>
                        <a:t>虚拟内存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0" dirty="0">
                          <a:solidFill>
                            <a:schemeClr val="tx1"/>
                          </a:solidFill>
                        </a:rPr>
                        <a:t>在存储分配机制中，</a:t>
                      </a:r>
                      <a:r>
                        <a:rPr lang="en-US" altLang="zh-CN" sz="2000" b="0" dirty="0">
                          <a:solidFill>
                            <a:schemeClr val="tx1"/>
                          </a:solidFill>
                        </a:rPr>
                        <a:t> </a:t>
                      </a:r>
                      <a:r>
                        <a:rPr lang="zh-CN" altLang="en-US" sz="2000" b="0" dirty="0">
                          <a:solidFill>
                            <a:schemeClr val="tx1"/>
                          </a:solidFill>
                        </a:rPr>
                        <a:t>辅存可被看作主存的一部分来完成寻址。程序使用的地址与内存物理存储的地址不同，程序生成的地址会自动转换为物理地址。虚拟存储的大小受计算机系统寻址机制和可用辅存容量的限制，而不受主存实际大小限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81503">
                <a:tc>
                  <a:txBody>
                    <a:bodyPr/>
                    <a:lstStyle/>
                    <a:p>
                      <a:r>
                        <a:rPr lang="zh-CN" altLang="en-US" sz="2000" dirty="0"/>
                        <a:t>虚拟地址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在虚拟内存中分配给某一位置的地址，它使得该位置可被访问，就好像是主存的一部分那样。有时也称为逻辑地址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81503">
                <a:tc>
                  <a:txBody>
                    <a:bodyPr/>
                    <a:lstStyle/>
                    <a:p>
                      <a:r>
                        <a:rPr lang="zh-CN" altLang="en-US" sz="2000" dirty="0"/>
                        <a:t>虚拟地址空间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分配给进程的虚拟存储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81503">
                <a:tc>
                  <a:txBody>
                    <a:bodyPr/>
                    <a:lstStyle/>
                    <a:p>
                      <a:r>
                        <a:rPr lang="zh-CN" altLang="en-US" sz="2000" dirty="0"/>
                        <a:t>地址空间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用于某进程的内存地址范围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81503">
                <a:tc>
                  <a:txBody>
                    <a:bodyPr/>
                    <a:lstStyle/>
                    <a:p>
                      <a:r>
                        <a:rPr lang="zh-CN" altLang="en-US" sz="2000" dirty="0"/>
                        <a:t>实地址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内存中存储位置的地址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5907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DDA1-266F-424A-9917-31670F6C84F5}"/>
              </a:ext>
            </a:extLst>
          </p:cNvPr>
          <p:cNvSpPr>
            <a:spLocks noGrp="1"/>
          </p:cNvSpPr>
          <p:nvPr>
            <p:ph type="title"/>
          </p:nvPr>
        </p:nvSpPr>
        <p:spPr/>
        <p:txBody>
          <a:bodyPr/>
          <a:lstStyle/>
          <a:p>
            <a:r>
              <a:rPr lang="en-US" altLang="zh-CN" dirty="0"/>
              <a:t>3.6.5</a:t>
            </a:r>
            <a:r>
              <a:rPr lang="zh-CN" altLang="en-US" dirty="0"/>
              <a:t> 保护和共享</a:t>
            </a:r>
            <a:endParaRPr kumimoji="1" lang="zh-CN" altLang="en-US" dirty="0"/>
          </a:p>
        </p:txBody>
      </p:sp>
      <p:sp>
        <p:nvSpPr>
          <p:cNvPr id="3" name="Content Placeholder 2">
            <a:extLst>
              <a:ext uri="{FF2B5EF4-FFF2-40B4-BE49-F238E27FC236}">
                <a16:creationId xmlns:a16="http://schemas.microsoft.com/office/drawing/2014/main" id="{9182C4FA-6DD2-2E45-8E30-1AADF255897A}"/>
              </a:ext>
            </a:extLst>
          </p:cNvPr>
          <p:cNvSpPr txBox="1">
            <a:spLocks/>
          </p:cNvSpPr>
          <p:nvPr/>
        </p:nvSpPr>
        <p:spPr bwMode="auto">
          <a:xfrm>
            <a:off x="0" y="792163"/>
            <a:ext cx="9144000" cy="1838303"/>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分页中的共享</a:t>
            </a:r>
            <a:endParaRPr lang="en-US" altLang="zh-CN" kern="0" dirty="0"/>
          </a:p>
          <a:p>
            <a:pPr lvl="1"/>
            <a:r>
              <a:rPr lang="zh-CN" altLang="en-US" kern="0" dirty="0"/>
              <a:t>假定每个页面</a:t>
            </a:r>
            <a:r>
              <a:rPr lang="en-US" altLang="zh-CN" kern="0" dirty="0"/>
              <a:t>4KB</a:t>
            </a:r>
            <a:r>
              <a:rPr lang="zh-CN" altLang="en-US" kern="0" dirty="0"/>
              <a:t>，</a:t>
            </a:r>
            <a:r>
              <a:rPr lang="en-US" altLang="zh-CN" kern="0" dirty="0"/>
              <a:t>160KB</a:t>
            </a:r>
            <a:r>
              <a:rPr lang="zh-CN" altLang="en-US" kern="0" dirty="0"/>
              <a:t>的共享代码需要</a:t>
            </a:r>
            <a:r>
              <a:rPr lang="en-US" altLang="zh-CN" kern="0" dirty="0"/>
              <a:t>40</a:t>
            </a:r>
            <a:r>
              <a:rPr lang="zh-CN" altLang="en-US" kern="0" dirty="0"/>
              <a:t>个页面，每个进程需要</a:t>
            </a:r>
            <a:r>
              <a:rPr lang="en-US" altLang="zh-CN" kern="0" dirty="0"/>
              <a:t>40</a:t>
            </a:r>
            <a:r>
              <a:rPr lang="zh-CN" altLang="en-US" kern="0" dirty="0"/>
              <a:t>个页表项来存储相应信息</a:t>
            </a:r>
            <a:endParaRPr lang="en-NZ" kern="0" dirty="0"/>
          </a:p>
        </p:txBody>
      </p:sp>
      <p:graphicFrame>
        <p:nvGraphicFramePr>
          <p:cNvPr id="4" name="Object 7">
            <a:extLst>
              <a:ext uri="{FF2B5EF4-FFF2-40B4-BE49-F238E27FC236}">
                <a16:creationId xmlns:a16="http://schemas.microsoft.com/office/drawing/2014/main" id="{DBC1481F-2B97-B24A-A760-45CB9E2A0566}"/>
              </a:ext>
            </a:extLst>
          </p:cNvPr>
          <p:cNvGraphicFramePr>
            <a:graphicFrameLocks noChangeAspect="1"/>
          </p:cNvGraphicFramePr>
          <p:nvPr>
            <p:extLst>
              <p:ext uri="{D42A27DB-BD31-4B8C-83A1-F6EECF244321}">
                <p14:modId xmlns:p14="http://schemas.microsoft.com/office/powerpoint/2010/main" val="2647473947"/>
              </p:ext>
            </p:extLst>
          </p:nvPr>
        </p:nvGraphicFramePr>
        <p:xfrm>
          <a:off x="2096066" y="2830882"/>
          <a:ext cx="5256213" cy="3181611"/>
        </p:xfrm>
        <a:graphic>
          <a:graphicData uri="http://schemas.openxmlformats.org/presentationml/2006/ole">
            <mc:AlternateContent xmlns:mc="http://schemas.openxmlformats.org/markup-compatibility/2006">
              <mc:Choice xmlns:v="urn:schemas-microsoft-com:vml" Requires="v">
                <p:oleObj spid="_x0000_s100467" r:id="rId3" imgW="2729323" imgH="2261246" progId="Visio.Drawing.4">
                  <p:embed/>
                </p:oleObj>
              </mc:Choice>
              <mc:Fallback>
                <p:oleObj r:id="rId3" imgW="2729323" imgH="2261246" progId="Visio.Drawing.4">
                  <p:embed/>
                  <p:pic>
                    <p:nvPicPr>
                      <p:cNvPr id="5" name="Object 7">
                        <a:extLst>
                          <a:ext uri="{FF2B5EF4-FFF2-40B4-BE49-F238E27FC236}">
                            <a16:creationId xmlns:a16="http://schemas.microsoft.com/office/drawing/2014/main" id="{FC664D0D-F0A0-CA49-8866-04F468A40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066" y="2830882"/>
                        <a:ext cx="5256213" cy="3181611"/>
                      </a:xfrm>
                      <a:prstGeom prst="rect">
                        <a:avLst/>
                      </a:prstGeom>
                      <a:noFill/>
                      <a:extLst/>
                    </p:spPr>
                  </p:pic>
                </p:oleObj>
              </mc:Fallback>
            </mc:AlternateContent>
          </a:graphicData>
        </a:graphic>
      </p:graphicFrame>
    </p:spTree>
    <p:extLst>
      <p:ext uri="{BB962C8B-B14F-4D97-AF65-F5344CB8AC3E}">
        <p14:creationId xmlns:p14="http://schemas.microsoft.com/office/powerpoint/2010/main" val="351934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2E514-89ED-A74A-A9E9-1C07FF5307AD}"/>
              </a:ext>
            </a:extLst>
          </p:cNvPr>
          <p:cNvSpPr>
            <a:spLocks noGrp="1"/>
          </p:cNvSpPr>
          <p:nvPr>
            <p:ph type="title"/>
          </p:nvPr>
        </p:nvSpPr>
        <p:spPr/>
        <p:txBody>
          <a:bodyPr/>
          <a:lstStyle/>
          <a:p>
            <a:r>
              <a:rPr lang="en-US" altLang="zh-CN" dirty="0"/>
              <a:t>3.6.5</a:t>
            </a:r>
            <a:r>
              <a:rPr lang="zh-CN" altLang="en-US" dirty="0"/>
              <a:t> 保护和共享</a:t>
            </a:r>
            <a:endParaRPr kumimoji="1" lang="zh-CN" altLang="en-US" dirty="0"/>
          </a:p>
        </p:txBody>
      </p:sp>
      <p:sp>
        <p:nvSpPr>
          <p:cNvPr id="3" name="Content Placeholder 2">
            <a:extLst>
              <a:ext uri="{FF2B5EF4-FFF2-40B4-BE49-F238E27FC236}">
                <a16:creationId xmlns:a16="http://schemas.microsoft.com/office/drawing/2014/main" id="{1852D9E4-62D2-5B44-B601-0EE0699688C6}"/>
              </a:ext>
            </a:extLst>
          </p:cNvPr>
          <p:cNvSpPr txBox="1">
            <a:spLocks/>
          </p:cNvSpPr>
          <p:nvPr/>
        </p:nvSpPr>
        <p:spPr bwMode="auto">
          <a:xfrm>
            <a:off x="0" y="792163"/>
            <a:ext cx="9144000" cy="1387366"/>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分段中的共享</a:t>
            </a:r>
            <a:endParaRPr lang="en-US" altLang="zh-CN" kern="0" dirty="0"/>
          </a:p>
          <a:p>
            <a:pPr lvl="1"/>
            <a:r>
              <a:rPr lang="zh-CN" altLang="en-US" kern="0" dirty="0"/>
              <a:t>共享部分作为一个段，每个进程仅需一个段表项来存放共享段信息。</a:t>
            </a:r>
            <a:endParaRPr lang="en-US" altLang="zh-CN" kern="0" dirty="0"/>
          </a:p>
        </p:txBody>
      </p:sp>
      <p:graphicFrame>
        <p:nvGraphicFramePr>
          <p:cNvPr id="4" name="Object 12">
            <a:extLst>
              <a:ext uri="{FF2B5EF4-FFF2-40B4-BE49-F238E27FC236}">
                <a16:creationId xmlns:a16="http://schemas.microsoft.com/office/drawing/2014/main" id="{79A7DB58-B71A-9845-BF3B-C190A495BE53}"/>
              </a:ext>
            </a:extLst>
          </p:cNvPr>
          <p:cNvGraphicFramePr>
            <a:graphicFrameLocks noChangeAspect="1"/>
          </p:cNvGraphicFramePr>
          <p:nvPr/>
        </p:nvGraphicFramePr>
        <p:xfrm>
          <a:off x="611188" y="2781300"/>
          <a:ext cx="8077200" cy="3127375"/>
        </p:xfrm>
        <a:graphic>
          <a:graphicData uri="http://schemas.openxmlformats.org/presentationml/2006/ole">
            <mc:AlternateContent xmlns:mc="http://schemas.openxmlformats.org/markup-compatibility/2006">
              <mc:Choice xmlns:v="urn:schemas-microsoft-com:vml" Requires="v">
                <p:oleObj spid="_x0000_s101491" name="Visio" r:id="rId3" imgW="2836809" imgH="1098360" progId="Visio.Drawing.11">
                  <p:embed/>
                </p:oleObj>
              </mc:Choice>
              <mc:Fallback>
                <p:oleObj name="Visio" r:id="rId3" imgW="2836809" imgH="1098360" progId="Visio.Drawing.11">
                  <p:embed/>
                  <p:pic>
                    <p:nvPicPr>
                      <p:cNvPr id="37786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81300"/>
                        <a:ext cx="8077200" cy="312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56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3.pdf"/>
          <p:cNvPicPr>
            <a:picLocks noChangeAspect="1"/>
          </p:cNvPicPr>
          <p:nvPr/>
        </p:nvPicPr>
        <p:blipFill>
          <a:blip r:embed="rId3"/>
          <a:srcRect l="7059" t="15455" r="14118" b="14545"/>
          <a:stretch>
            <a:fillRect/>
          </a:stretch>
        </p:blipFill>
        <p:spPr>
          <a:xfrm>
            <a:off x="3209795" y="835284"/>
            <a:ext cx="5240561" cy="6022716"/>
          </a:xfrm>
          <a:prstGeom prst="rect">
            <a:avLst/>
          </a:prstGeom>
        </p:spPr>
      </p:pic>
      <p:sp>
        <p:nvSpPr>
          <p:cNvPr id="3" name="Content Placeholder 2">
            <a:extLst>
              <a:ext uri="{FF2B5EF4-FFF2-40B4-BE49-F238E27FC236}">
                <a16:creationId xmlns:a16="http://schemas.microsoft.com/office/drawing/2014/main" id="{FF96FD78-6102-9948-81A4-4B2CD2F97594}"/>
              </a:ext>
            </a:extLst>
          </p:cNvPr>
          <p:cNvSpPr txBox="1">
            <a:spLocks/>
          </p:cNvSpPr>
          <p:nvPr/>
        </p:nvSpPr>
        <p:spPr bwMode="auto">
          <a:xfrm>
            <a:off x="0" y="792164"/>
            <a:ext cx="9144000" cy="6608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段间保护关系</a:t>
            </a:r>
            <a:endParaRPr lang="en-US" altLang="zh-CN" kern="0" dirty="0"/>
          </a:p>
        </p:txBody>
      </p:sp>
      <p:sp>
        <p:nvSpPr>
          <p:cNvPr id="4" name="标题 1">
            <a:extLst>
              <a:ext uri="{FF2B5EF4-FFF2-40B4-BE49-F238E27FC236}">
                <a16:creationId xmlns:a16="http://schemas.microsoft.com/office/drawing/2014/main" id="{0212FB36-AC8C-ED4D-A953-6C02B0F915CB}"/>
              </a:ext>
            </a:extLst>
          </p:cNvPr>
          <p:cNvSpPr>
            <a:spLocks noGrp="1"/>
          </p:cNvSpPr>
          <p:nvPr>
            <p:ph type="title"/>
          </p:nvPr>
        </p:nvSpPr>
        <p:spPr>
          <a:xfrm>
            <a:off x="838200" y="228600"/>
            <a:ext cx="7162800" cy="563563"/>
          </a:xfrm>
        </p:spPr>
        <p:txBody>
          <a:bodyPr/>
          <a:lstStyle/>
          <a:p>
            <a:pPr algn="ctr"/>
            <a:r>
              <a:rPr lang="en-US" altLang="zh-CN" sz="3200" dirty="0">
                <a:latin typeface="+mn-lt"/>
              </a:rPr>
              <a:t>3.6.5</a:t>
            </a:r>
            <a:r>
              <a:rPr lang="zh-CN" altLang="en-US" sz="3200" dirty="0">
                <a:latin typeface="+mn-lt"/>
              </a:rPr>
              <a:t> 保护和共享</a:t>
            </a:r>
            <a:endParaRPr kumimoji="1" lang="zh-CN" altLang="en-US" sz="3200" dirty="0">
              <a:latin typeface="+mn-lt"/>
            </a:endParaRPr>
          </a:p>
        </p:txBody>
      </p:sp>
    </p:spTree>
    <p:extLst>
      <p:ext uri="{BB962C8B-B14F-4D97-AF65-F5344CB8AC3E}">
        <p14:creationId xmlns:p14="http://schemas.microsoft.com/office/powerpoint/2010/main" val="30523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135620"/>
            <a:ext cx="9144000" cy="660027"/>
          </a:xfrm>
        </p:spPr>
        <p:txBody>
          <a:bodyPr/>
          <a:lstStyle/>
          <a:p>
            <a:r>
              <a:rPr kumimoji="1" lang="en-US" altLang="zh-CN" dirty="0"/>
              <a:t>3.7</a:t>
            </a:r>
            <a:r>
              <a:rPr kumimoji="1" lang="zh-CN" altLang="en-US" dirty="0"/>
              <a:t> 操作系统软件</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248794463"/>
              </p:ext>
            </p:extLst>
          </p:nvPr>
        </p:nvGraphicFramePr>
        <p:xfrm>
          <a:off x="256783" y="889687"/>
          <a:ext cx="8305800" cy="3795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34D97C0D-8092-7046-A867-847A7703461F}"/>
              </a:ext>
            </a:extLst>
          </p:cNvPr>
          <p:cNvSpPr txBox="1"/>
          <p:nvPr/>
        </p:nvSpPr>
        <p:spPr>
          <a:xfrm>
            <a:off x="1329846" y="5420174"/>
            <a:ext cx="6375748"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466906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83CFA8-84BA-F144-991D-B4AF3C139141}"/>
              </a:ext>
            </a:extLst>
          </p:cNvPr>
          <p:cNvSpPr txBox="1">
            <a:spLocks/>
          </p:cNvSpPr>
          <p:nvPr/>
        </p:nvSpPr>
        <p:spPr>
          <a:xfrm>
            <a:off x="38100" y="135620"/>
            <a:ext cx="9144000" cy="660027"/>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3.7</a:t>
            </a:r>
            <a:r>
              <a:rPr kumimoji="1" lang="zh-CN" altLang="en-US" kern="0" dirty="0"/>
              <a:t> 操作系统软件</a:t>
            </a:r>
          </a:p>
        </p:txBody>
      </p:sp>
      <p:sp>
        <p:nvSpPr>
          <p:cNvPr id="7" name="Content Placeholder 2">
            <a:extLst>
              <a:ext uri="{FF2B5EF4-FFF2-40B4-BE49-F238E27FC236}">
                <a16:creationId xmlns:a16="http://schemas.microsoft.com/office/drawing/2014/main" id="{254BF65E-7A9C-A84D-84C0-0FF1E8AD07F1}"/>
              </a:ext>
            </a:extLst>
          </p:cNvPr>
          <p:cNvSpPr txBox="1">
            <a:spLocks/>
          </p:cNvSpPr>
          <p:nvPr/>
        </p:nvSpPr>
        <p:spPr bwMode="auto">
          <a:xfrm>
            <a:off x="38100" y="970767"/>
            <a:ext cx="8229600" cy="6108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200" kern="0" dirty="0"/>
              <a:t> 为实现虚拟内存，操作系统需要考虑的策略（软件方面）</a:t>
            </a:r>
            <a:endParaRPr lang="en-US" sz="2200" kern="0" dirty="0"/>
          </a:p>
          <a:p>
            <a:pPr>
              <a:buFont typeface="Wingdings" pitchFamily="2" charset="2"/>
              <a:buNone/>
            </a:pPr>
            <a:endParaRPr lang="en-US" kern="0" dirty="0"/>
          </a:p>
        </p:txBody>
      </p:sp>
      <p:graphicFrame>
        <p:nvGraphicFramePr>
          <p:cNvPr id="8" name="表格 7">
            <a:extLst>
              <a:ext uri="{FF2B5EF4-FFF2-40B4-BE49-F238E27FC236}">
                <a16:creationId xmlns:a16="http://schemas.microsoft.com/office/drawing/2014/main" id="{EB11A29F-9559-F545-9AB1-72450A13ED0C}"/>
              </a:ext>
            </a:extLst>
          </p:cNvPr>
          <p:cNvGraphicFramePr>
            <a:graphicFrameLocks noGrp="1"/>
          </p:cNvGraphicFramePr>
          <p:nvPr>
            <p:extLst>
              <p:ext uri="{D42A27DB-BD31-4B8C-83A1-F6EECF244321}">
                <p14:modId xmlns:p14="http://schemas.microsoft.com/office/powerpoint/2010/main" val="1631158437"/>
              </p:ext>
            </p:extLst>
          </p:nvPr>
        </p:nvGraphicFramePr>
        <p:xfrm>
          <a:off x="336921" y="1512339"/>
          <a:ext cx="8227038" cy="4855909"/>
        </p:xfrm>
        <a:graphic>
          <a:graphicData uri="http://schemas.openxmlformats.org/drawingml/2006/table">
            <a:tbl>
              <a:tblPr firstRow="1" bandRow="1">
                <a:tableStyleId>{16D9F66E-5EB9-4882-86FB-DCBF35E3C3E4}</a:tableStyleId>
              </a:tblPr>
              <a:tblGrid>
                <a:gridCol w="4113519">
                  <a:extLst>
                    <a:ext uri="{9D8B030D-6E8A-4147-A177-3AD203B41FA5}">
                      <a16:colId xmlns:a16="http://schemas.microsoft.com/office/drawing/2014/main" val="20000"/>
                    </a:ext>
                  </a:extLst>
                </a:gridCol>
                <a:gridCol w="4113519">
                  <a:extLst>
                    <a:ext uri="{9D8B030D-6E8A-4147-A177-3AD203B41FA5}">
                      <a16:colId xmlns:a16="http://schemas.microsoft.com/office/drawing/2014/main" val="20001"/>
                    </a:ext>
                  </a:extLst>
                </a:gridCol>
              </a:tblGrid>
              <a:tr h="4375828">
                <a:tc>
                  <a:txBody>
                    <a:bodyPr/>
                    <a:lstStyle/>
                    <a:p>
                      <a:pPr>
                        <a:lnSpc>
                          <a:spcPct val="125000"/>
                        </a:lnSpc>
                      </a:pPr>
                      <a:r>
                        <a:rPr lang="zh-CN" altLang="en-US" sz="1800" b="1" dirty="0">
                          <a:latin typeface="+mn-lt"/>
                          <a:ea typeface="+mn-ea"/>
                          <a:cs typeface="Times New Roman" panose="02020603050405020304" pitchFamily="18" charset="0"/>
                        </a:rPr>
                        <a:t>读取策略</a:t>
                      </a:r>
                      <a:endParaRPr lang="en-US" altLang="zh-CN" sz="1800" b="1"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请求调页（</a:t>
                      </a:r>
                      <a:r>
                        <a:rPr lang="en-US" altLang="zh-CN" sz="1800" b="0" baseline="0" dirty="0">
                          <a:latin typeface="+mn-lt"/>
                          <a:ea typeface="+mn-ea"/>
                          <a:cs typeface="Times New Roman" panose="02020603050405020304" pitchFamily="18" charset="0"/>
                        </a:rPr>
                        <a:t>Demand Paging</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预调页（</a:t>
                      </a:r>
                      <a:r>
                        <a:rPr lang="en-US" altLang="zh-CN" sz="1800" b="0" baseline="0" dirty="0" err="1">
                          <a:latin typeface="+mn-lt"/>
                          <a:ea typeface="+mn-ea"/>
                          <a:cs typeface="Times New Roman" panose="02020603050405020304" pitchFamily="18" charset="0"/>
                        </a:rPr>
                        <a:t>Prepaging</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endParaRPr lang="en-US" altLang="zh-CN" sz="1800" b="0" baseline="0" dirty="0">
                        <a:latin typeface="+mn-lt"/>
                        <a:ea typeface="+mn-ea"/>
                        <a:cs typeface="Times New Roman" panose="02020603050405020304" pitchFamily="18" charset="0"/>
                      </a:endParaRPr>
                    </a:p>
                    <a:p>
                      <a:pPr>
                        <a:lnSpc>
                          <a:spcPct val="125000"/>
                        </a:lnSpc>
                      </a:pPr>
                      <a:r>
                        <a:rPr lang="zh-CN" altLang="en-US" sz="1800" b="1" baseline="0" dirty="0">
                          <a:latin typeface="+mn-lt"/>
                          <a:ea typeface="+mn-ea"/>
                          <a:cs typeface="Times New Roman" panose="02020603050405020304" pitchFamily="18" charset="0"/>
                        </a:rPr>
                        <a:t>放置策略</a:t>
                      </a:r>
                      <a:endParaRPr lang="en-US" altLang="zh-CN" sz="1800" b="1"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驻留在内存中的位置</a:t>
                      </a:r>
                      <a:endParaRPr lang="en-US" altLang="zh-CN" sz="1800" b="0" baseline="0" dirty="0">
                        <a:latin typeface="+mn-lt"/>
                        <a:ea typeface="+mn-ea"/>
                        <a:cs typeface="Times New Roman" panose="02020603050405020304" pitchFamily="18" charset="0"/>
                      </a:endParaRPr>
                    </a:p>
                    <a:p>
                      <a:pPr>
                        <a:lnSpc>
                          <a:spcPct val="125000"/>
                        </a:lnSpc>
                      </a:pPr>
                      <a:endParaRPr lang="en-US" altLang="zh-CN" sz="1800" b="0" baseline="0" dirty="0">
                        <a:latin typeface="+mn-lt"/>
                        <a:ea typeface="+mn-ea"/>
                        <a:cs typeface="Times New Roman" panose="02020603050405020304" pitchFamily="18" charset="0"/>
                      </a:endParaRPr>
                    </a:p>
                    <a:p>
                      <a:pPr>
                        <a:lnSpc>
                          <a:spcPct val="125000"/>
                        </a:lnSpc>
                      </a:pPr>
                      <a:r>
                        <a:rPr lang="zh-CN" altLang="en-US" sz="1800" b="1" baseline="0" dirty="0">
                          <a:latin typeface="+mn-lt"/>
                          <a:ea typeface="+mn-ea"/>
                          <a:cs typeface="Times New Roman" panose="02020603050405020304" pitchFamily="18" charset="0"/>
                        </a:rPr>
                        <a:t>置换策略</a:t>
                      </a:r>
                      <a:endParaRPr lang="en-US" altLang="zh-CN" sz="1800" b="1"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基本算法</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最优（</a:t>
                      </a:r>
                      <a:r>
                        <a:rPr lang="en-US" altLang="zh-CN" sz="1800" b="0" baseline="0" dirty="0">
                          <a:latin typeface="+mn-lt"/>
                          <a:ea typeface="+mn-ea"/>
                          <a:cs typeface="Times New Roman" panose="02020603050405020304" pitchFamily="18" charset="0"/>
                        </a:rPr>
                        <a:t>OPT</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最近最少使用（</a:t>
                      </a:r>
                      <a:r>
                        <a:rPr lang="en-US" altLang="zh-CN" sz="1800" b="0" baseline="0" dirty="0">
                          <a:latin typeface="+mn-lt"/>
                          <a:ea typeface="+mn-ea"/>
                          <a:cs typeface="Times New Roman" panose="02020603050405020304" pitchFamily="18" charset="0"/>
                        </a:rPr>
                        <a:t>LRU</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先进先出（</a:t>
                      </a:r>
                      <a:r>
                        <a:rPr lang="en-US" altLang="zh-CN" sz="1800" b="0" baseline="0" dirty="0">
                          <a:latin typeface="+mn-lt"/>
                          <a:ea typeface="+mn-ea"/>
                          <a:cs typeface="Times New Roman" panose="02020603050405020304" pitchFamily="18" charset="0"/>
                        </a:rPr>
                        <a:t>FIFO</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时钟（</a:t>
                      </a:r>
                      <a:r>
                        <a:rPr lang="en-US" altLang="zh-CN" sz="1800" b="0" baseline="0" dirty="0">
                          <a:latin typeface="+mn-lt"/>
                          <a:ea typeface="+mn-ea"/>
                          <a:cs typeface="Times New Roman" panose="02020603050405020304" pitchFamily="18" charset="0"/>
                        </a:rPr>
                        <a:t>CLOCK</a:t>
                      </a:r>
                      <a:r>
                        <a:rPr lang="zh-CN" altLang="en-US" sz="1800" b="0" baseline="0" dirty="0">
                          <a:latin typeface="+mn-lt"/>
                          <a:ea typeface="+mn-ea"/>
                          <a:cs typeface="Times New Roman" panose="02020603050405020304" pitchFamily="18" charset="0"/>
                        </a:rPr>
                        <a:t>）</a:t>
                      </a:r>
                      <a:endParaRPr lang="en-US" altLang="zh-CN" sz="1800" b="0" baseline="0" dirty="0">
                        <a:latin typeface="+mn-lt"/>
                        <a:ea typeface="+mn-ea"/>
                        <a:cs typeface="Times New Roman" panose="02020603050405020304" pitchFamily="18" charset="0"/>
                      </a:endParaRPr>
                    </a:p>
                    <a:p>
                      <a:pPr>
                        <a:lnSpc>
                          <a:spcPct val="125000"/>
                        </a:lnSpc>
                      </a:pPr>
                      <a:r>
                        <a:rPr lang="en-US" altLang="zh-CN" sz="1800" b="0" baseline="0" dirty="0">
                          <a:latin typeface="+mn-lt"/>
                          <a:ea typeface="+mn-ea"/>
                          <a:cs typeface="Times New Roman" panose="02020603050405020304" pitchFamily="18" charset="0"/>
                        </a:rPr>
                        <a:t>     </a:t>
                      </a:r>
                      <a:r>
                        <a:rPr lang="zh-CN" altLang="en-US" sz="1800" b="0" baseline="0" dirty="0">
                          <a:latin typeface="+mn-lt"/>
                          <a:ea typeface="+mn-ea"/>
                          <a:cs typeface="Times New Roman" panose="02020603050405020304" pitchFamily="18" charset="0"/>
                        </a:rPr>
                        <a:t>页缓冲</a:t>
                      </a:r>
                      <a:endParaRPr lang="zh-CN" altLang="en-US" sz="1800" b="0" dirty="0">
                        <a:latin typeface="+mn-lt"/>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25000"/>
                        </a:lnSpc>
                      </a:pPr>
                      <a:r>
                        <a:rPr lang="zh-CN" altLang="en-US" sz="1800" b="1" kern="1200" dirty="0">
                          <a:solidFill>
                            <a:schemeClr val="dk1"/>
                          </a:solidFill>
                          <a:latin typeface="+mn-lt"/>
                          <a:ea typeface="+mn-ea"/>
                          <a:cs typeface="Times New Roman" panose="02020603050405020304" pitchFamily="18" charset="0"/>
                        </a:rPr>
                        <a:t>驻留集管理</a:t>
                      </a:r>
                      <a:endParaRPr lang="en-US" altLang="zh-CN" sz="1800" b="1"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驻留集大小</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固定 </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可变</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置换范围</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全局</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局部</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p>
                    <a:p>
                      <a:pPr marL="0" algn="l" defTabSz="914400" rtl="0" eaLnBrk="1" latinLnBrk="0" hangingPunct="1">
                        <a:lnSpc>
                          <a:spcPct val="125000"/>
                        </a:lnSpc>
                      </a:pPr>
                      <a:r>
                        <a:rPr lang="zh-CN" altLang="en-US" sz="1800" b="1" kern="1200" dirty="0">
                          <a:solidFill>
                            <a:schemeClr val="dk1"/>
                          </a:solidFill>
                          <a:latin typeface="+mn-lt"/>
                          <a:ea typeface="+mn-ea"/>
                          <a:cs typeface="Times New Roman" panose="02020603050405020304" pitchFamily="18" charset="0"/>
                        </a:rPr>
                        <a:t>清除策略</a:t>
                      </a:r>
                      <a:endParaRPr lang="en-US" altLang="zh-CN" sz="1800" b="1"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请求式清除（</a:t>
                      </a:r>
                      <a:r>
                        <a:rPr lang="en-US" altLang="zh-CN" sz="1800" b="0" kern="1200" dirty="0">
                          <a:solidFill>
                            <a:schemeClr val="dk1"/>
                          </a:solidFill>
                          <a:latin typeface="+mn-lt"/>
                          <a:ea typeface="+mn-ea"/>
                          <a:cs typeface="Times New Roman" panose="02020603050405020304" pitchFamily="18" charset="0"/>
                        </a:rPr>
                        <a:t>Demand</a:t>
                      </a:r>
                      <a:r>
                        <a:rPr lang="zh-CN" altLang="en-US" sz="1800" b="0" kern="1200" dirty="0">
                          <a:solidFill>
                            <a:schemeClr val="dk1"/>
                          </a:solidFill>
                          <a:latin typeface="+mn-lt"/>
                          <a:ea typeface="+mn-ea"/>
                          <a:cs typeface="Times New Roman" panose="02020603050405020304" pitchFamily="18" charset="0"/>
                        </a:rPr>
                        <a:t>）</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预约式清除（</a:t>
                      </a:r>
                      <a:r>
                        <a:rPr lang="en-US" altLang="zh-CN" sz="1800" b="0" kern="1200" dirty="0" err="1">
                          <a:solidFill>
                            <a:schemeClr val="dk1"/>
                          </a:solidFill>
                          <a:latin typeface="+mn-lt"/>
                          <a:ea typeface="+mn-ea"/>
                          <a:cs typeface="Times New Roman" panose="02020603050405020304" pitchFamily="18" charset="0"/>
                        </a:rPr>
                        <a:t>Precleaning</a:t>
                      </a:r>
                      <a:r>
                        <a:rPr lang="zh-CN" altLang="en-US" sz="1800" b="0" kern="1200" dirty="0">
                          <a:solidFill>
                            <a:schemeClr val="dk1"/>
                          </a:solidFill>
                          <a:latin typeface="+mn-lt"/>
                          <a:ea typeface="+mn-ea"/>
                          <a:cs typeface="Times New Roman" panose="02020603050405020304" pitchFamily="18" charset="0"/>
                        </a:rPr>
                        <a:t>）</a:t>
                      </a: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endParaRPr lang="en-US" altLang="zh-CN" sz="1800" b="0"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zh-CN" altLang="en-US" sz="1800" b="1" kern="1200" dirty="0">
                          <a:solidFill>
                            <a:schemeClr val="dk1"/>
                          </a:solidFill>
                          <a:latin typeface="+mn-lt"/>
                          <a:ea typeface="+mn-ea"/>
                          <a:cs typeface="Times New Roman" panose="02020603050405020304" pitchFamily="18" charset="0"/>
                        </a:rPr>
                        <a:t>负载控制</a:t>
                      </a:r>
                      <a:endParaRPr lang="en-US" altLang="zh-CN" sz="1800" b="1" kern="1200" dirty="0">
                        <a:solidFill>
                          <a:schemeClr val="dk1"/>
                        </a:solidFill>
                        <a:latin typeface="+mn-lt"/>
                        <a:ea typeface="+mn-ea"/>
                        <a:cs typeface="Times New Roman" panose="02020603050405020304" pitchFamily="18" charset="0"/>
                      </a:endParaRPr>
                    </a:p>
                    <a:p>
                      <a:pPr marL="0" algn="l" defTabSz="914400" rtl="0" eaLnBrk="1" latinLnBrk="0" hangingPunct="1">
                        <a:lnSpc>
                          <a:spcPct val="125000"/>
                        </a:lnSpc>
                      </a:pPr>
                      <a:r>
                        <a:rPr lang="en-US" altLang="zh-CN" sz="1800" b="0" kern="1200" dirty="0">
                          <a:solidFill>
                            <a:schemeClr val="dk1"/>
                          </a:solidFill>
                          <a:latin typeface="+mn-lt"/>
                          <a:ea typeface="+mn-ea"/>
                          <a:cs typeface="Times New Roman" panose="02020603050405020304" pitchFamily="18" charset="0"/>
                        </a:rPr>
                        <a:t>    </a:t>
                      </a:r>
                      <a:r>
                        <a:rPr lang="zh-CN" altLang="en-US" sz="1800" b="0" kern="1200" dirty="0">
                          <a:solidFill>
                            <a:schemeClr val="dk1"/>
                          </a:solidFill>
                          <a:latin typeface="+mn-lt"/>
                          <a:ea typeface="+mn-ea"/>
                          <a:cs typeface="Times New Roman" panose="02020603050405020304" pitchFamily="18" charset="0"/>
                        </a:rPr>
                        <a:t>多道程序度（系统并发度）</a:t>
                      </a:r>
                      <a:endParaRPr lang="en-US" altLang="zh-CN" sz="1800" b="0" kern="1200" dirty="0">
                        <a:solidFill>
                          <a:schemeClr val="dk1"/>
                        </a:solidFill>
                        <a:latin typeface="+mn-lt"/>
                        <a:ea typeface="+mn-ea"/>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60428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2" y="95002"/>
            <a:ext cx="7824788" cy="760021"/>
          </a:xfrm>
        </p:spPr>
        <p:txBody>
          <a:bodyPr/>
          <a:lstStyle/>
          <a:p>
            <a:r>
              <a:rPr kumimoji="1" lang="en-US" altLang="zh-CN" dirty="0">
                <a:latin typeface="+mn-lt"/>
                <a:ea typeface="+mn-ea"/>
              </a:rPr>
              <a:t>3.7.1</a:t>
            </a:r>
            <a:r>
              <a:rPr kumimoji="1" lang="zh-CN" altLang="en-US" dirty="0">
                <a:latin typeface="+mn-lt"/>
                <a:ea typeface="+mn-ea"/>
              </a:rPr>
              <a:t> 读取策略</a:t>
            </a:r>
            <a:endParaRPr lang="en-US" b="1" dirty="0">
              <a:ln w="1905"/>
              <a:effectLst>
                <a:innerShdw blurRad="69850" dist="43180" dir="5400000">
                  <a:srgbClr val="000000">
                    <a:alpha val="65000"/>
                  </a:srgbClr>
                </a:innerShdw>
              </a:effectLst>
              <a:latin typeface="+mn-lt"/>
              <a:ea typeface="+mn-ea"/>
            </a:endParaRPr>
          </a:p>
        </p:txBody>
      </p:sp>
      <p:sp>
        <p:nvSpPr>
          <p:cNvPr id="3" name="Content Placeholder 2"/>
          <p:cNvSpPr>
            <a:spLocks noGrp="1"/>
          </p:cNvSpPr>
          <p:nvPr>
            <p:ph idx="4294967295"/>
          </p:nvPr>
        </p:nvSpPr>
        <p:spPr>
          <a:xfrm>
            <a:off x="78755" y="855023"/>
            <a:ext cx="4283179" cy="652501"/>
          </a:xfrm>
        </p:spPr>
        <p:txBody>
          <a:bodyPr>
            <a:normAutofit/>
          </a:bodyPr>
          <a:lstStyle/>
          <a:p>
            <a:r>
              <a:rPr lang="zh-CN" altLang="en-US" dirty="0"/>
              <a:t>决定某页何时进入内存</a:t>
            </a:r>
            <a:endParaRPr lang="en-US" dirty="0"/>
          </a:p>
        </p:txBody>
      </p:sp>
      <p:pic>
        <p:nvPicPr>
          <p:cNvPr id="5" name="Picture 4"/>
          <p:cNvPicPr>
            <a:picLocks noChangeAspect="1"/>
          </p:cNvPicPr>
          <p:nvPr/>
        </p:nvPicPr>
        <p:blipFill>
          <a:blip r:embed="rId3"/>
          <a:stretch>
            <a:fillRect/>
          </a:stretch>
        </p:blipFill>
        <p:spPr>
          <a:xfrm>
            <a:off x="1905000" y="4572000"/>
            <a:ext cx="1602756" cy="1956165"/>
          </a:xfrm>
          <a:prstGeom prst="rect">
            <a:avLst/>
          </a:prstGeom>
        </p:spPr>
      </p:pic>
      <p:pic>
        <p:nvPicPr>
          <p:cNvPr id="6" name="Picture 5"/>
          <p:cNvPicPr>
            <a:picLocks noChangeAspect="1"/>
          </p:cNvPicPr>
          <p:nvPr/>
        </p:nvPicPr>
        <p:blipFill>
          <a:blip r:embed="rId4"/>
          <a:stretch>
            <a:fillRect/>
          </a:stretch>
        </p:blipFill>
        <p:spPr>
          <a:xfrm>
            <a:off x="1524000" y="6096000"/>
            <a:ext cx="425450" cy="425450"/>
          </a:xfrm>
          <a:prstGeom prst="rect">
            <a:avLst/>
          </a:prstGeom>
        </p:spPr>
      </p:pic>
      <p:graphicFrame>
        <p:nvGraphicFramePr>
          <p:cNvPr id="7" name="Diagram 3">
            <a:extLst>
              <a:ext uri="{FF2B5EF4-FFF2-40B4-BE49-F238E27FC236}">
                <a16:creationId xmlns:a16="http://schemas.microsoft.com/office/drawing/2014/main" id="{0841AD69-BBC0-1546-8B63-9A8CE52C1CDE}"/>
              </a:ext>
            </a:extLst>
          </p:cNvPr>
          <p:cNvGraphicFramePr/>
          <p:nvPr>
            <p:extLst>
              <p:ext uri="{D42A27DB-BD31-4B8C-83A1-F6EECF244321}">
                <p14:modId xmlns:p14="http://schemas.microsoft.com/office/powerpoint/2010/main" val="2350871049"/>
              </p:ext>
            </p:extLst>
          </p:nvPr>
        </p:nvGraphicFramePr>
        <p:xfrm>
          <a:off x="3814483" y="1775015"/>
          <a:ext cx="4419600" cy="3454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1103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3.7.1</a:t>
            </a:r>
            <a:r>
              <a:rPr kumimoji="1" lang="zh-CN" altLang="en-US" dirty="0"/>
              <a:t> 读取策略</a:t>
            </a:r>
            <a:endParaRPr lang="en-US" dirty="0"/>
          </a:p>
        </p:txBody>
      </p:sp>
      <p:sp>
        <p:nvSpPr>
          <p:cNvPr id="3" name="Content Placeholder 2"/>
          <p:cNvSpPr>
            <a:spLocks noGrp="1"/>
          </p:cNvSpPr>
          <p:nvPr>
            <p:ph idx="4294967295"/>
          </p:nvPr>
        </p:nvSpPr>
        <p:spPr>
          <a:xfrm>
            <a:off x="304800" y="1134621"/>
            <a:ext cx="8229600" cy="5105400"/>
          </a:xfrm>
        </p:spPr>
        <p:txBody>
          <a:bodyPr/>
          <a:lstStyle/>
          <a:p>
            <a:pPr>
              <a:lnSpc>
                <a:spcPct val="125000"/>
              </a:lnSpc>
            </a:pPr>
            <a:r>
              <a:rPr lang="zh-CN" altLang="en-US" kern="1200" dirty="0"/>
              <a:t>请求调页（</a:t>
            </a:r>
            <a:r>
              <a:rPr lang="en-US" altLang="zh-CN" kern="1200" dirty="0"/>
              <a:t>Demand Paging</a:t>
            </a:r>
            <a:r>
              <a:rPr lang="zh-CN" altLang="en-US" kern="1200" dirty="0"/>
              <a:t>）</a:t>
            </a:r>
            <a:endParaRPr lang="en-US" altLang="zh-CN" kern="1200" dirty="0"/>
          </a:p>
          <a:p>
            <a:pPr lvl="1">
              <a:lnSpc>
                <a:spcPct val="125000"/>
              </a:lnSpc>
            </a:pPr>
            <a:r>
              <a:rPr lang="zh-CN" altLang="en-US" dirty="0">
                <a:latin typeface="+mn-lt"/>
                <a:ea typeface="+mn-ea"/>
              </a:rPr>
              <a:t>仅在引用页面时，才把相应的页面调入内存</a:t>
            </a:r>
            <a:endParaRPr lang="en-US" altLang="zh-CN" dirty="0">
              <a:latin typeface="+mn-lt"/>
              <a:ea typeface="+mn-ea"/>
            </a:endParaRPr>
          </a:p>
          <a:p>
            <a:pPr lvl="1">
              <a:lnSpc>
                <a:spcPct val="125000"/>
              </a:lnSpc>
            </a:pPr>
            <a:r>
              <a:rPr lang="zh-CN" altLang="en-US" dirty="0">
                <a:latin typeface="+mn-lt"/>
                <a:ea typeface="+mn-ea"/>
              </a:rPr>
              <a:t>进程首次启动时，会发生很多缺页中断</a:t>
            </a:r>
            <a:r>
              <a:rPr lang="en-US" altLang="zh-CN" dirty="0">
                <a:latin typeface="+mn-lt"/>
                <a:ea typeface="+mn-ea"/>
              </a:rPr>
              <a:t> </a:t>
            </a:r>
          </a:p>
          <a:p>
            <a:pPr lvl="1">
              <a:lnSpc>
                <a:spcPct val="125000"/>
              </a:lnSpc>
            </a:pPr>
            <a:r>
              <a:rPr lang="zh-CN" altLang="en-US" dirty="0">
                <a:latin typeface="+mn-lt"/>
                <a:ea typeface="+mn-ea"/>
              </a:rPr>
              <a:t>局部性原则表明，大多数将来访问的页面都是最近读取的页面，一段时间后，缺页中断会降低到很低的水平。</a:t>
            </a:r>
            <a:endParaRPr lang="en-US" altLang="zh-CN" dirty="0">
              <a:latin typeface="+mn-lt"/>
              <a:ea typeface="+mn-ea"/>
            </a:endParaRPr>
          </a:p>
          <a:p>
            <a:pPr>
              <a:buNone/>
            </a:pPr>
            <a:endParaRPr lang="en-US" dirty="0"/>
          </a:p>
        </p:txBody>
      </p:sp>
      <p:pic>
        <p:nvPicPr>
          <p:cNvPr id="5" name="Picture 4"/>
          <p:cNvPicPr>
            <a:picLocks noChangeAspect="1"/>
          </p:cNvPicPr>
          <p:nvPr/>
        </p:nvPicPr>
        <p:blipFill>
          <a:blip r:embed="rId3"/>
          <a:stretch>
            <a:fillRect/>
          </a:stretch>
        </p:blipFill>
        <p:spPr>
          <a:xfrm>
            <a:off x="6208362" y="4512589"/>
            <a:ext cx="1371600" cy="1181100"/>
          </a:xfrm>
          <a:prstGeom prst="rect">
            <a:avLst/>
          </a:prstGeom>
        </p:spPr>
      </p:pic>
    </p:spTree>
    <p:extLst>
      <p:ext uri="{BB962C8B-B14F-4D97-AF65-F5344CB8AC3E}">
        <p14:creationId xmlns:p14="http://schemas.microsoft.com/office/powerpoint/2010/main" val="633463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4892"/>
            <a:ext cx="7824788" cy="1143948"/>
          </a:xfrm>
        </p:spPr>
        <p:txBody>
          <a:bodyPr/>
          <a:lstStyle/>
          <a:p>
            <a:r>
              <a:rPr kumimoji="1" lang="en-US" altLang="zh-CN" dirty="0"/>
              <a:t>3.7.1</a:t>
            </a:r>
            <a:r>
              <a:rPr kumimoji="1" lang="zh-CN" altLang="en-US" dirty="0"/>
              <a:t> 读取策略</a:t>
            </a:r>
            <a:endParaRPr lang="en-NZ" b="1" dirty="0">
              <a:solidFill>
                <a:schemeClr val="accent1">
                  <a:lumMod val="50000"/>
                </a:schemeClr>
              </a:solidFill>
            </a:endParaRPr>
          </a:p>
        </p:txBody>
      </p:sp>
      <p:sp>
        <p:nvSpPr>
          <p:cNvPr id="3" name="Content Placeholder 2"/>
          <p:cNvSpPr>
            <a:spLocks noGrp="1"/>
          </p:cNvSpPr>
          <p:nvPr>
            <p:ph idx="4294967295"/>
          </p:nvPr>
        </p:nvSpPr>
        <p:spPr>
          <a:xfrm>
            <a:off x="407194" y="1049056"/>
            <a:ext cx="8229600" cy="4474414"/>
          </a:xfrm>
        </p:spPr>
        <p:txBody>
          <a:bodyPr/>
          <a:lstStyle/>
          <a:p>
            <a:pPr>
              <a:lnSpc>
                <a:spcPct val="125000"/>
              </a:lnSpc>
            </a:pPr>
            <a:r>
              <a:rPr lang="zh-CN" altLang="en-US" kern="1200" dirty="0"/>
              <a:t>预调页（</a:t>
            </a:r>
            <a:r>
              <a:rPr lang="en-US" altLang="zh-CN" kern="1200" dirty="0" err="1"/>
              <a:t>Prepaging</a:t>
            </a:r>
            <a:r>
              <a:rPr lang="zh-CN" altLang="en-US" kern="1200" dirty="0"/>
              <a:t>）</a:t>
            </a:r>
            <a:endParaRPr lang="en-US" altLang="zh-CN" kern="1200" dirty="0"/>
          </a:p>
          <a:p>
            <a:pPr lvl="1">
              <a:lnSpc>
                <a:spcPct val="125000"/>
              </a:lnSpc>
            </a:pPr>
            <a:r>
              <a:rPr lang="zh-CN" altLang="en-US" dirty="0">
                <a:latin typeface="+mn-lt"/>
                <a:ea typeface="+mn-ea"/>
              </a:rPr>
              <a:t>额外读取所缺页面以外的页面</a:t>
            </a:r>
            <a:endParaRPr lang="en-US" altLang="zh-CN" dirty="0">
              <a:latin typeface="+mn-lt"/>
              <a:ea typeface="+mn-ea"/>
            </a:endParaRPr>
          </a:p>
          <a:p>
            <a:pPr lvl="1">
              <a:lnSpc>
                <a:spcPct val="125000"/>
              </a:lnSpc>
            </a:pPr>
            <a:r>
              <a:rPr lang="zh-CN" altLang="en-US" dirty="0">
                <a:latin typeface="+mn-lt"/>
                <a:ea typeface="+mn-ea"/>
              </a:rPr>
              <a:t>考虑大多数辅助储设备的特性：寻道、旋转延迟等</a:t>
            </a:r>
            <a:endParaRPr lang="en-US" altLang="zh-CN" dirty="0">
              <a:latin typeface="+mn-lt"/>
              <a:ea typeface="+mn-ea"/>
            </a:endParaRPr>
          </a:p>
          <a:p>
            <a:pPr lvl="1">
              <a:lnSpc>
                <a:spcPct val="125000"/>
              </a:lnSpc>
            </a:pPr>
            <a:r>
              <a:rPr lang="zh-CN" altLang="en-US" dirty="0">
                <a:latin typeface="+mn-lt"/>
                <a:ea typeface="+mn-ea"/>
              </a:rPr>
              <a:t>若进程的页面连续存储在辅存中，则一次读取多个页面会更有效</a:t>
            </a:r>
            <a:endParaRPr lang="en-US" altLang="zh-CN" dirty="0">
              <a:latin typeface="+mn-lt"/>
              <a:ea typeface="+mn-ea"/>
            </a:endParaRPr>
          </a:p>
          <a:p>
            <a:pPr lvl="1">
              <a:lnSpc>
                <a:spcPct val="125000"/>
              </a:lnSpc>
            </a:pPr>
            <a:r>
              <a:rPr lang="zh-CN" altLang="en-US" dirty="0">
                <a:latin typeface="+mn-lt"/>
                <a:ea typeface="+mn-ea"/>
              </a:rPr>
              <a:t>如果额外读取的页面未使用，则低效</a:t>
            </a:r>
            <a:endParaRPr lang="en-NZ" altLang="zh-CN" dirty="0">
              <a:latin typeface="+mn-lt"/>
              <a:ea typeface="+mn-ea"/>
            </a:endParaRPr>
          </a:p>
          <a:p>
            <a:endParaRPr lang="en-NZ" dirty="0"/>
          </a:p>
        </p:txBody>
      </p:sp>
    </p:spTree>
    <p:extLst>
      <p:ext uri="{BB962C8B-B14F-4D97-AF65-F5344CB8AC3E}">
        <p14:creationId xmlns:p14="http://schemas.microsoft.com/office/powerpoint/2010/main" val="1777446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3.7.2</a:t>
            </a:r>
            <a:r>
              <a:rPr kumimoji="1" lang="zh-CN" altLang="en-US" dirty="0"/>
              <a:t> 放置策略</a:t>
            </a:r>
            <a:endParaRPr lang="en-US" b="1" dirty="0">
              <a:solidFill>
                <a:schemeClr val="accent4">
                  <a:lumMod val="50000"/>
                </a:schemeClr>
              </a:solidFill>
            </a:endParaRPr>
          </a:p>
        </p:txBody>
      </p:sp>
      <p:sp>
        <p:nvSpPr>
          <p:cNvPr id="3" name="Content Placeholder 2"/>
          <p:cNvSpPr>
            <a:spLocks noGrp="1"/>
          </p:cNvSpPr>
          <p:nvPr>
            <p:ph type="body" orient="vert" idx="4294967295"/>
          </p:nvPr>
        </p:nvSpPr>
        <p:spPr>
          <a:xfrm>
            <a:off x="374990" y="1197760"/>
            <a:ext cx="8287095" cy="3840163"/>
          </a:xfrm>
        </p:spPr>
        <p:txBody>
          <a:bodyPr>
            <a:normAutofit/>
          </a:bodyPr>
          <a:lstStyle/>
          <a:p>
            <a:pPr>
              <a:lnSpc>
                <a:spcPct val="125000"/>
              </a:lnSpc>
            </a:pPr>
            <a:r>
              <a:rPr lang="zh-CN" altLang="en-US" kern="1200" dirty="0"/>
              <a:t>放置策略</a:t>
            </a:r>
            <a:endParaRPr lang="en-US" altLang="zh-CN" kern="1200" dirty="0"/>
          </a:p>
          <a:p>
            <a:pPr lvl="1">
              <a:lnSpc>
                <a:spcPct val="125000"/>
              </a:lnSpc>
            </a:pPr>
            <a:r>
              <a:rPr lang="zh-CN" altLang="en-US" dirty="0">
                <a:latin typeface="+mn-lt"/>
                <a:ea typeface="+mn-ea"/>
              </a:rPr>
              <a:t>确定进程驻留在内存中的位置</a:t>
            </a:r>
          </a:p>
          <a:p>
            <a:pPr lvl="1">
              <a:lnSpc>
                <a:spcPct val="125000"/>
              </a:lnSpc>
            </a:pPr>
            <a:r>
              <a:rPr lang="zh-CN" altLang="en-US" dirty="0">
                <a:latin typeface="+mn-lt"/>
                <a:ea typeface="+mn-ea"/>
              </a:rPr>
              <a:t>分段系统中的重要设计内容，如首次匹配、循环匹配等</a:t>
            </a:r>
          </a:p>
          <a:p>
            <a:pPr lvl="1">
              <a:lnSpc>
                <a:spcPct val="125000"/>
              </a:lnSpc>
            </a:pPr>
            <a:r>
              <a:rPr lang="zh-CN" altLang="en-US" dirty="0">
                <a:latin typeface="+mn-lt"/>
                <a:ea typeface="+mn-ea"/>
              </a:rPr>
              <a:t>分页或段内分页是无关紧要的，因为硬件以相同的效率执行地址转换功能</a:t>
            </a:r>
          </a:p>
          <a:p>
            <a:pPr lvl="1">
              <a:lnSpc>
                <a:spcPct val="125000"/>
              </a:lnSpc>
            </a:pPr>
            <a:r>
              <a:rPr lang="zh-CN" altLang="en-US" dirty="0">
                <a:latin typeface="+mn-lt"/>
                <a:ea typeface="+mn-ea"/>
              </a:rPr>
              <a:t>对于非一致存储访问（</a:t>
            </a:r>
            <a:r>
              <a:rPr lang="en-US" altLang="zh-CN" dirty="0">
                <a:latin typeface="+mn-lt"/>
                <a:ea typeface="+mn-ea"/>
              </a:rPr>
              <a:t>NUMA</a:t>
            </a:r>
            <a:r>
              <a:rPr lang="zh-CN" altLang="en-US" dirty="0">
                <a:latin typeface="+mn-lt"/>
                <a:ea typeface="+mn-ea"/>
              </a:rPr>
              <a:t>，</a:t>
            </a:r>
            <a:r>
              <a:rPr lang="en-US" altLang="zh-CN" dirty="0" err="1">
                <a:latin typeface="+mn-lt"/>
                <a:ea typeface="+mn-ea"/>
              </a:rPr>
              <a:t>NonUniform</a:t>
            </a:r>
            <a:r>
              <a:rPr lang="en-US" altLang="zh-CN" dirty="0">
                <a:latin typeface="+mn-lt"/>
                <a:ea typeface="+mn-ea"/>
              </a:rPr>
              <a:t> </a:t>
            </a:r>
            <a:r>
              <a:rPr lang="en-US" altLang="zh-CN" dirty="0" err="1">
                <a:latin typeface="+mn-lt"/>
                <a:ea typeface="+mn-ea"/>
              </a:rPr>
              <a:t>Memeory</a:t>
            </a:r>
            <a:r>
              <a:rPr lang="en-US" altLang="zh-CN" dirty="0">
                <a:latin typeface="+mn-lt"/>
                <a:ea typeface="+mn-ea"/>
              </a:rPr>
              <a:t> Access, NUMA </a:t>
            </a:r>
            <a:r>
              <a:rPr lang="zh-CN" altLang="en-US" dirty="0">
                <a:latin typeface="+mn-lt"/>
                <a:ea typeface="+mn-ea"/>
              </a:rPr>
              <a:t>），需要自动放置策略</a:t>
            </a:r>
            <a:endParaRPr lang="en-US" altLang="zh-CN" sz="2200" dirty="0">
              <a:latin typeface="+mn-lt"/>
              <a:ea typeface="+mn-ea"/>
            </a:endParaRPr>
          </a:p>
          <a:p>
            <a:endParaRPr lang="en-US" dirty="0"/>
          </a:p>
        </p:txBody>
      </p:sp>
    </p:spTree>
    <p:extLst>
      <p:ext uri="{BB962C8B-B14F-4D97-AF65-F5344CB8AC3E}">
        <p14:creationId xmlns:p14="http://schemas.microsoft.com/office/powerpoint/2010/main" val="541284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304800" y="1058449"/>
            <a:ext cx="8229600" cy="5105400"/>
          </a:xfrm>
        </p:spPr>
        <p:txBody>
          <a:bodyPr/>
          <a:lstStyle/>
          <a:p>
            <a:pPr>
              <a:lnSpc>
                <a:spcPct val="125000"/>
              </a:lnSpc>
            </a:pPr>
            <a:r>
              <a:rPr lang="zh-CN" altLang="en-US" dirty="0"/>
              <a:t>页面置换涉及的问题</a:t>
            </a:r>
            <a:endParaRPr lang="en-US" altLang="zh-CN" dirty="0"/>
          </a:p>
          <a:p>
            <a:pPr lvl="1">
              <a:lnSpc>
                <a:spcPct val="125000"/>
              </a:lnSpc>
            </a:pPr>
            <a:r>
              <a:rPr lang="zh-CN" altLang="en-US" dirty="0"/>
              <a:t>具体淘汰哪个页面用以置换</a:t>
            </a:r>
            <a:endParaRPr lang="en-US" altLang="zh-CN" dirty="0"/>
          </a:p>
          <a:p>
            <a:pPr lvl="1">
              <a:lnSpc>
                <a:spcPct val="125000"/>
              </a:lnSpc>
            </a:pPr>
            <a:endParaRPr lang="en-US" altLang="zh-CN" dirty="0"/>
          </a:p>
          <a:p>
            <a:pPr>
              <a:lnSpc>
                <a:spcPct val="125000"/>
              </a:lnSpc>
            </a:pPr>
            <a:r>
              <a:rPr lang="zh-CN" altLang="en-US" dirty="0">
                <a:solidFill>
                  <a:srgbClr val="FF0000"/>
                </a:solidFill>
                <a:latin typeface="+mn-ea"/>
              </a:rPr>
              <a:t>置换</a:t>
            </a:r>
            <a:r>
              <a:rPr lang="zh-CN" altLang="en-US" dirty="0">
                <a:latin typeface="+mn-ea"/>
              </a:rPr>
              <a:t>策略（</a:t>
            </a:r>
            <a:r>
              <a:rPr lang="en-US" altLang="zh-CN" dirty="0">
                <a:solidFill>
                  <a:srgbClr val="FF0000"/>
                </a:solidFill>
                <a:latin typeface="+mn-ea"/>
              </a:rPr>
              <a:t>Replacement</a:t>
            </a:r>
            <a:r>
              <a:rPr lang="en-US" altLang="zh-CN" dirty="0">
                <a:latin typeface="+mn-ea"/>
              </a:rPr>
              <a:t> policy</a:t>
            </a:r>
            <a:r>
              <a:rPr lang="zh-CN" altLang="en-US" dirty="0">
                <a:latin typeface="+mn-ea"/>
              </a:rPr>
              <a:t>）</a:t>
            </a:r>
            <a:endParaRPr lang="en-US" altLang="zh-CN" dirty="0">
              <a:latin typeface="+mn-ea"/>
            </a:endParaRPr>
          </a:p>
          <a:p>
            <a:pPr lvl="1">
              <a:lnSpc>
                <a:spcPct val="125000"/>
              </a:lnSpc>
            </a:pPr>
            <a:r>
              <a:rPr lang="zh-CN" altLang="en-US" dirty="0">
                <a:latin typeface="+mn-ea"/>
              </a:rPr>
              <a:t>读取新页时，如何选择内存中要淘汰的页面</a:t>
            </a:r>
          </a:p>
          <a:p>
            <a:pPr marL="457200" lvl="1" indent="0">
              <a:lnSpc>
                <a:spcPct val="125000"/>
              </a:lnSpc>
              <a:buNone/>
            </a:pPr>
            <a:r>
              <a:rPr lang="zh-CN" altLang="en-US" dirty="0">
                <a:latin typeface="+mn-ea"/>
              </a:rPr>
              <a:t>     目标：最近最不可能访问的页面</a:t>
            </a:r>
          </a:p>
          <a:p>
            <a:pPr lvl="1">
              <a:lnSpc>
                <a:spcPct val="125000"/>
              </a:lnSpc>
            </a:pPr>
            <a:r>
              <a:rPr lang="zh-CN" altLang="en-US" dirty="0">
                <a:latin typeface="+mn-ea"/>
              </a:rPr>
              <a:t>置换策略越精细，实现它的硬件和软件开销就越大</a:t>
            </a:r>
            <a:endParaRPr lang="zh-CN" altLang="en-US" dirty="0"/>
          </a:p>
          <a:p>
            <a:pPr lvl="1">
              <a:lnSpc>
                <a:spcPct val="125000"/>
              </a:lnSpc>
            </a:pPr>
            <a:endParaRPr lang="zh-CN" altLang="en-US" dirty="0"/>
          </a:p>
          <a:p>
            <a:pPr lvl="1"/>
            <a:endParaRPr lang="en-US" altLang="zh-CN" sz="2200" dirty="0"/>
          </a:p>
          <a:p>
            <a:pPr>
              <a:buNone/>
            </a:pPr>
            <a:endParaRPr lang="en-US" dirty="0"/>
          </a:p>
        </p:txBody>
      </p:sp>
      <p:sp>
        <p:nvSpPr>
          <p:cNvPr id="5" name="标题 1">
            <a:extLst>
              <a:ext uri="{FF2B5EF4-FFF2-40B4-BE49-F238E27FC236}">
                <a16:creationId xmlns:a16="http://schemas.microsoft.com/office/drawing/2014/main" id="{0212FB36-AC8C-ED4D-A953-6C02B0F915CB}"/>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ctr"/>
            <a:r>
              <a:rPr lang="en-US" altLang="zh-CN" sz="3200" kern="0" dirty="0">
                <a:latin typeface="+mn-lt"/>
              </a:rPr>
              <a:t>3.7.3</a:t>
            </a:r>
            <a:r>
              <a:rPr lang="zh-CN" altLang="en-US" sz="3200" kern="0" dirty="0">
                <a:latin typeface="+mn-lt"/>
              </a:rPr>
              <a:t> 置换策略</a:t>
            </a:r>
            <a:endParaRPr kumimoji="1" lang="zh-CN" altLang="en-US" sz="3200" kern="0" dirty="0">
              <a:latin typeface="+mn-lt"/>
            </a:endParaRPr>
          </a:p>
        </p:txBody>
      </p:sp>
    </p:spTree>
    <p:extLst>
      <p:ext uri="{BB962C8B-B14F-4D97-AF65-F5344CB8AC3E}">
        <p14:creationId xmlns:p14="http://schemas.microsoft.com/office/powerpoint/2010/main" val="2427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3B921-4B11-514A-8257-F2E6900047C7}"/>
              </a:ext>
            </a:extLst>
          </p:cNvPr>
          <p:cNvSpPr>
            <a:spLocks noGrp="1"/>
          </p:cNvSpPr>
          <p:nvPr>
            <p:ph type="title"/>
          </p:nvPr>
        </p:nvSpPr>
        <p:spPr/>
        <p:txBody>
          <a:bodyPr/>
          <a:lstStyle/>
          <a:p>
            <a:r>
              <a:rPr kumimoji="1" lang="en-US" altLang="zh-CN" dirty="0"/>
              <a:t>3.</a:t>
            </a:r>
            <a:r>
              <a:rPr kumimoji="1" lang="zh-CN" altLang="en-US" dirty="0"/>
              <a:t> </a:t>
            </a:r>
            <a:r>
              <a:rPr kumimoji="1" lang="en-US" altLang="zh-CN" dirty="0"/>
              <a:t>6</a:t>
            </a:r>
            <a:r>
              <a:rPr kumimoji="1" lang="zh-CN" altLang="en-US" dirty="0"/>
              <a:t> 硬件和控制结构</a:t>
            </a:r>
          </a:p>
        </p:txBody>
      </p:sp>
      <p:sp>
        <p:nvSpPr>
          <p:cNvPr id="3" name="内容占位符 2">
            <a:extLst>
              <a:ext uri="{FF2B5EF4-FFF2-40B4-BE49-F238E27FC236}">
                <a16:creationId xmlns:a16="http://schemas.microsoft.com/office/drawing/2014/main" id="{288ECACD-D16F-6A47-8663-FC2F05C5D0E4}"/>
              </a:ext>
            </a:extLst>
          </p:cNvPr>
          <p:cNvSpPr>
            <a:spLocks noGrp="1"/>
          </p:cNvSpPr>
          <p:nvPr>
            <p:ph idx="1"/>
          </p:nvPr>
        </p:nvSpPr>
        <p:spPr>
          <a:xfrm>
            <a:off x="304800" y="1052736"/>
            <a:ext cx="8229600" cy="4953000"/>
          </a:xfrm>
        </p:spPr>
        <p:txBody>
          <a:bodyPr/>
          <a:lstStyle/>
          <a:p>
            <a:r>
              <a:rPr lang="zh-CN" altLang="en-US" sz="3000" b="0" dirty="0">
                <a:latin typeface="+mn-ea"/>
              </a:rPr>
              <a:t>分页和分段内存管理的两个基本特征</a:t>
            </a:r>
            <a:endParaRPr lang="en-US" altLang="zh-CN" sz="3000" b="0" dirty="0">
              <a:latin typeface="+mn-ea"/>
            </a:endParaRPr>
          </a:p>
          <a:p>
            <a:pPr lvl="1"/>
            <a:r>
              <a:rPr lang="zh-CN" altLang="en-US" dirty="0">
                <a:solidFill>
                  <a:srgbClr val="FF0000"/>
                </a:solidFill>
                <a:latin typeface="+mn-ea"/>
                <a:ea typeface="+mn-ea"/>
              </a:rPr>
              <a:t>进程中所有内存访问都是逻辑地址</a:t>
            </a:r>
            <a:r>
              <a:rPr lang="zh-CN" altLang="en-US" dirty="0">
                <a:latin typeface="+mn-ea"/>
                <a:ea typeface="+mn-ea"/>
              </a:rPr>
              <a:t>，这些逻辑地址会在运行时动态地转换为物理地址。</a:t>
            </a:r>
            <a:endParaRPr lang="en-US" altLang="zh-CN" dirty="0">
              <a:latin typeface="+mn-ea"/>
              <a:ea typeface="+mn-ea"/>
            </a:endParaRPr>
          </a:p>
          <a:p>
            <a:pPr lvl="1"/>
            <a:r>
              <a:rPr lang="zh-CN" altLang="en-US" dirty="0">
                <a:latin typeface="+mn-ea"/>
                <a:ea typeface="+mn-ea"/>
              </a:rPr>
              <a:t>一个进程可划分为许多块（页和段），在执行过程中，这些</a:t>
            </a:r>
            <a:r>
              <a:rPr lang="zh-CN" altLang="en-US" dirty="0">
                <a:solidFill>
                  <a:srgbClr val="FF0000"/>
                </a:solidFill>
                <a:latin typeface="+mn-ea"/>
                <a:ea typeface="+mn-ea"/>
              </a:rPr>
              <a:t>块不需要连续地位于内存中</a:t>
            </a:r>
            <a:endParaRPr lang="en-US" altLang="zh-CN" dirty="0">
              <a:solidFill>
                <a:srgbClr val="FF0000"/>
              </a:solidFill>
              <a:latin typeface="+mn-ea"/>
              <a:ea typeface="+mn-ea"/>
            </a:endParaRPr>
          </a:p>
          <a:p>
            <a:endParaRPr lang="en-US" altLang="zh-CN" sz="3000" b="0" dirty="0">
              <a:latin typeface="+mn-ea"/>
            </a:endParaRPr>
          </a:p>
          <a:p>
            <a:r>
              <a:rPr lang="zh-CN" altLang="en-US" b="0" dirty="0">
                <a:latin typeface="+mn-ea"/>
              </a:rPr>
              <a:t>若上述特征存在，则在一个进程执行过程中，该进程不需要所有页或所有段都在内存中。</a:t>
            </a:r>
            <a:endParaRPr lang="en-US" altLang="zh-CN" b="0" dirty="0">
              <a:latin typeface="+mn-ea"/>
            </a:endParaRPr>
          </a:p>
          <a:p>
            <a:endParaRPr lang="en-US" altLang="zh-CN" sz="3000" b="0" dirty="0">
              <a:latin typeface="+mn-ea"/>
            </a:endParaRPr>
          </a:p>
          <a:p>
            <a:pPr lvl="1"/>
            <a:endParaRPr lang="en-US" altLang="zh-CN" dirty="0">
              <a:latin typeface="+mn-ea"/>
              <a:ea typeface="+mn-ea"/>
            </a:endParaRPr>
          </a:p>
          <a:p>
            <a:pPr marL="457200" lvl="1" indent="0">
              <a:buNone/>
            </a:pPr>
            <a:endParaRPr lang="en-US" altLang="zh-CN" dirty="0">
              <a:latin typeface="+mn-ea"/>
              <a:ea typeface="+mn-ea"/>
            </a:endParaRPr>
          </a:p>
          <a:p>
            <a:endParaRPr kumimoji="1" lang="zh-CN" altLang="en-US" b="0" dirty="0">
              <a:latin typeface="+mn-ea"/>
            </a:endParaRPr>
          </a:p>
        </p:txBody>
      </p:sp>
    </p:spTree>
    <p:extLst>
      <p:ext uri="{BB962C8B-B14F-4D97-AF65-F5344CB8AC3E}">
        <p14:creationId xmlns:p14="http://schemas.microsoft.com/office/powerpoint/2010/main" val="1019341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 </a:t>
            </a:r>
            <a:r>
              <a:rPr kumimoji="1" lang="en-US" altLang="zh-CN" dirty="0"/>
              <a:t>3.7.3</a:t>
            </a:r>
            <a:r>
              <a:rPr kumimoji="1" lang="zh-CN" altLang="en-US" dirty="0"/>
              <a:t> 置换策略</a:t>
            </a:r>
            <a:endParaRPr lang="en-US" b="1" dirty="0">
              <a:solidFill>
                <a:schemeClr val="accent5">
                  <a:lumMod val="50000"/>
                </a:schemeClr>
              </a:solidFill>
            </a:endParaRPr>
          </a:p>
        </p:txBody>
      </p:sp>
      <p:pic>
        <p:nvPicPr>
          <p:cNvPr id="4" name="Picture 3"/>
          <p:cNvPicPr>
            <a:picLocks noChangeAspect="1"/>
          </p:cNvPicPr>
          <p:nvPr/>
        </p:nvPicPr>
        <p:blipFill>
          <a:blip r:embed="rId3"/>
          <a:stretch>
            <a:fillRect/>
          </a:stretch>
        </p:blipFill>
        <p:spPr>
          <a:xfrm>
            <a:off x="0" y="5486400"/>
            <a:ext cx="1486772" cy="1371600"/>
          </a:xfrm>
          <a:prstGeom prst="rect">
            <a:avLst/>
          </a:prstGeom>
        </p:spPr>
      </p:pic>
      <p:sp>
        <p:nvSpPr>
          <p:cNvPr id="5" name="Content Placeholder 2">
            <a:extLst>
              <a:ext uri="{FF2B5EF4-FFF2-40B4-BE49-F238E27FC236}">
                <a16:creationId xmlns:a16="http://schemas.microsoft.com/office/drawing/2014/main" id="{2B4E932A-0DC2-B844-8CA9-17D968ECB60F}"/>
              </a:ext>
            </a:extLst>
          </p:cNvPr>
          <p:cNvSpPr txBox="1">
            <a:spLocks/>
          </p:cNvSpPr>
          <p:nvPr/>
        </p:nvSpPr>
        <p:spPr bwMode="auto">
          <a:xfrm>
            <a:off x="212943" y="1066800"/>
            <a:ext cx="8642958"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dirty="0"/>
              <a:t>页框锁定</a:t>
            </a:r>
            <a:endParaRPr lang="en-US" altLang="zh-CN" dirty="0"/>
          </a:p>
          <a:p>
            <a:pPr lvl="1">
              <a:lnSpc>
                <a:spcPct val="125000"/>
              </a:lnSpc>
            </a:pPr>
            <a:r>
              <a:rPr lang="zh-CN" altLang="en-US" dirty="0"/>
              <a:t>当页框被锁定时，当前存储在该页框中的页面不能被置换</a:t>
            </a:r>
          </a:p>
          <a:p>
            <a:pPr lvl="1">
              <a:lnSpc>
                <a:spcPct val="125000"/>
              </a:lnSpc>
            </a:pPr>
            <a:r>
              <a:rPr lang="zh-CN" altLang="en-US" dirty="0"/>
              <a:t>操作系统内核和重要的数据结构保存在锁定的页框中</a:t>
            </a:r>
          </a:p>
          <a:p>
            <a:pPr lvl="1">
              <a:lnSpc>
                <a:spcPct val="125000"/>
              </a:lnSpc>
            </a:pPr>
            <a:r>
              <a:rPr lang="en-US" altLang="zh-CN" dirty="0"/>
              <a:t>I/O</a:t>
            </a:r>
            <a:r>
              <a:rPr lang="zh-CN" altLang="en-US" dirty="0"/>
              <a:t>缓冲区和时间要求严格的区域也可能保存在锁定的页框中</a:t>
            </a:r>
          </a:p>
          <a:p>
            <a:pPr lvl="1">
              <a:lnSpc>
                <a:spcPct val="125000"/>
              </a:lnSpc>
            </a:pPr>
            <a:r>
              <a:rPr lang="zh-CN" altLang="en-US" dirty="0"/>
              <a:t>通过将锁定位与每个页框相关联来实现锁定</a:t>
            </a:r>
          </a:p>
          <a:p>
            <a:endParaRPr lang="en-NZ" kern="0" dirty="0"/>
          </a:p>
        </p:txBody>
      </p:sp>
    </p:spTree>
    <p:extLst>
      <p:ext uri="{BB962C8B-B14F-4D97-AF65-F5344CB8AC3E}">
        <p14:creationId xmlns:p14="http://schemas.microsoft.com/office/powerpoint/2010/main" val="591155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990264080"/>
              </p:ext>
            </p:extLst>
          </p:nvPr>
        </p:nvGraphicFramePr>
        <p:xfrm>
          <a:off x="506782" y="1195308"/>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189973" y="2555393"/>
            <a:ext cx="1497013" cy="1701640"/>
          </a:xfrm>
          <a:prstGeom prst="rect">
            <a:avLst/>
          </a:prstGeom>
        </p:spPr>
      </p:pic>
      <p:sp>
        <p:nvSpPr>
          <p:cNvPr id="6" name="Title 1">
            <a:extLst>
              <a:ext uri="{FF2B5EF4-FFF2-40B4-BE49-F238E27FC236}">
                <a16:creationId xmlns:a16="http://schemas.microsoft.com/office/drawing/2014/main" id="{8B8BA8B4-0A63-F642-8D63-5753C1E38A30}"/>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kern="0" dirty="0">
                <a:solidFill>
                  <a:schemeClr val="accent5">
                    <a:lumMod val="50000"/>
                  </a:schemeClr>
                </a:solidFill>
              </a:rPr>
              <a:t> </a:t>
            </a:r>
            <a:r>
              <a:rPr kumimoji="1" lang="en-US" altLang="zh-CN" kern="0" dirty="0"/>
              <a:t>3.7.3</a:t>
            </a:r>
            <a:r>
              <a:rPr kumimoji="1" lang="zh-CN" altLang="en-US" kern="0" dirty="0"/>
              <a:t> 置换策略</a:t>
            </a:r>
            <a:endParaRPr lang="en-US" kern="0" dirty="0">
              <a:solidFill>
                <a:schemeClr val="accent5">
                  <a:lumMod val="50000"/>
                </a:schemeClr>
              </a:solidFill>
            </a:endParaRPr>
          </a:p>
        </p:txBody>
      </p:sp>
      <p:sp>
        <p:nvSpPr>
          <p:cNvPr id="7" name="Content Placeholder 2">
            <a:extLst>
              <a:ext uri="{FF2B5EF4-FFF2-40B4-BE49-F238E27FC236}">
                <a16:creationId xmlns:a16="http://schemas.microsoft.com/office/drawing/2014/main" id="{9C6A7D07-DE51-3F4B-8446-291782C16345}"/>
              </a:ext>
            </a:extLst>
          </p:cNvPr>
          <p:cNvSpPr txBox="1">
            <a:spLocks/>
          </p:cNvSpPr>
          <p:nvPr/>
        </p:nvSpPr>
        <p:spPr bwMode="auto">
          <a:xfrm>
            <a:off x="165188" y="901990"/>
            <a:ext cx="8642958" cy="5866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kern="0" dirty="0"/>
              <a:t>几种基本的置换算法</a:t>
            </a:r>
            <a:endParaRPr lang="en-US" altLang="zh-CN" kern="0" dirty="0"/>
          </a:p>
          <a:p>
            <a:endParaRPr lang="en-NZ" kern="0" dirty="0"/>
          </a:p>
        </p:txBody>
      </p:sp>
      <p:sp>
        <p:nvSpPr>
          <p:cNvPr id="2" name="矩形 1">
            <a:extLst>
              <a:ext uri="{FF2B5EF4-FFF2-40B4-BE49-F238E27FC236}">
                <a16:creationId xmlns:a16="http://schemas.microsoft.com/office/drawing/2014/main" id="{A09B1AC7-8A72-464C-92A9-607FB27A123F}"/>
              </a:ext>
            </a:extLst>
          </p:cNvPr>
          <p:cNvSpPr/>
          <p:nvPr/>
        </p:nvSpPr>
        <p:spPr>
          <a:xfrm>
            <a:off x="701718" y="5254512"/>
            <a:ext cx="8106428" cy="738664"/>
          </a:xfrm>
          <a:prstGeom prst="rect">
            <a:avLst/>
          </a:prstGeom>
          <a:solidFill>
            <a:schemeClr val="accent2"/>
          </a:solidFill>
        </p:spPr>
        <p:txBody>
          <a:bodyPr wrap="square">
            <a:spAutoFit/>
          </a:bodyPr>
          <a:lstStyle/>
          <a:p>
            <a:pPr>
              <a:spcAft>
                <a:spcPct val="10000"/>
              </a:spcAft>
            </a:pPr>
            <a:r>
              <a:rPr lang="zh-CN" altLang="en-US" sz="2000" dirty="0">
                <a:latin typeface="+mn-ea"/>
              </a:rPr>
              <a:t>评价置换算法的重要指标：</a:t>
            </a:r>
            <a:endParaRPr lang="en-US" altLang="zh-CN" sz="2000" dirty="0">
              <a:latin typeface="+mn-ea"/>
            </a:endParaRPr>
          </a:p>
          <a:p>
            <a:pPr>
              <a:spcAft>
                <a:spcPct val="10000"/>
              </a:spcAft>
            </a:pPr>
            <a:r>
              <a:rPr lang="zh-CN" altLang="en-US" sz="2000" dirty="0">
                <a:latin typeface="+mn-ea"/>
              </a:rPr>
              <a:t>缺页率</a:t>
            </a:r>
            <a:r>
              <a:rPr lang="en-US" altLang="zh-CN" sz="2000" dirty="0">
                <a:latin typeface="+mn-ea"/>
              </a:rPr>
              <a:t>——</a:t>
            </a:r>
            <a:r>
              <a:rPr lang="zh-CN" altLang="en-US" sz="2000" dirty="0">
                <a:latin typeface="+mn-ea"/>
              </a:rPr>
              <a:t>给定时间内，发生缺页的次数与访问总次数的比值。</a:t>
            </a:r>
          </a:p>
        </p:txBody>
      </p:sp>
    </p:spTree>
    <p:extLst>
      <p:ext uri="{BB962C8B-B14F-4D97-AF65-F5344CB8AC3E}">
        <p14:creationId xmlns:p14="http://schemas.microsoft.com/office/powerpoint/2010/main" val="1072169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3.7.3 </a:t>
            </a:r>
            <a:r>
              <a:rPr lang="zh-CN" altLang="en-US" dirty="0"/>
              <a:t>置换策略</a:t>
            </a:r>
            <a:endParaRPr lang="en-US" dirty="0">
              <a:latin typeface="+mn-lt"/>
            </a:endParaRPr>
          </a:p>
        </p:txBody>
      </p:sp>
      <p:sp>
        <p:nvSpPr>
          <p:cNvPr id="3" name="Content Placeholder 2"/>
          <p:cNvSpPr>
            <a:spLocks noGrp="1"/>
          </p:cNvSpPr>
          <p:nvPr>
            <p:ph idx="4294967295"/>
          </p:nvPr>
        </p:nvSpPr>
        <p:spPr>
          <a:xfrm>
            <a:off x="322729" y="1116106"/>
            <a:ext cx="8417859" cy="4933857"/>
          </a:xfrm>
        </p:spPr>
        <p:txBody>
          <a:bodyPr>
            <a:normAutofit/>
          </a:bodyPr>
          <a:lstStyle/>
          <a:p>
            <a:pPr>
              <a:lnSpc>
                <a:spcPct val="125000"/>
              </a:lnSpc>
            </a:pPr>
            <a:r>
              <a:rPr lang="zh-CN" altLang="en-US" dirty="0"/>
              <a:t>最佳</a:t>
            </a:r>
            <a:r>
              <a:rPr lang="en-US" altLang="zh-CN" dirty="0"/>
              <a:t>(OPT)</a:t>
            </a:r>
          </a:p>
          <a:p>
            <a:pPr lvl="1">
              <a:lnSpc>
                <a:spcPct val="125000"/>
              </a:lnSpc>
            </a:pPr>
            <a:r>
              <a:rPr lang="zh-CN" altLang="en-US" dirty="0">
                <a:latin typeface="+mn-lt"/>
                <a:ea typeface="+mn-ea"/>
              </a:rPr>
              <a:t>置换下次访问距当前时间最长的页面</a:t>
            </a:r>
          </a:p>
          <a:p>
            <a:pPr lvl="1">
              <a:lnSpc>
                <a:spcPct val="125000"/>
              </a:lnSpc>
            </a:pPr>
            <a:r>
              <a:rPr lang="zh-CN" altLang="en-US" dirty="0">
                <a:latin typeface="+mn-lt"/>
                <a:ea typeface="+mn-ea"/>
              </a:rPr>
              <a:t>理想算法，缺页率最少</a:t>
            </a:r>
            <a:endParaRPr lang="en-US" dirty="0">
              <a:latin typeface="+mn-lt"/>
              <a:ea typeface="+mn-ea"/>
            </a:endParaRPr>
          </a:p>
        </p:txBody>
      </p:sp>
      <p:pic>
        <p:nvPicPr>
          <p:cNvPr id="8" name="Picture 3"/>
          <p:cNvPicPr>
            <a:picLocks noChangeAspect="1"/>
          </p:cNvPicPr>
          <p:nvPr/>
        </p:nvPicPr>
        <p:blipFill>
          <a:blip r:embed="rId3"/>
          <a:stretch>
            <a:fillRect/>
          </a:stretch>
        </p:blipFill>
        <p:spPr>
          <a:xfrm>
            <a:off x="7906870" y="5109465"/>
            <a:ext cx="1075765" cy="1222812"/>
          </a:xfrm>
          <a:prstGeom prst="rect">
            <a:avLst/>
          </a:prstGeom>
        </p:spPr>
      </p:pic>
      <p:grpSp>
        <p:nvGrpSpPr>
          <p:cNvPr id="10" name="组合 9">
            <a:extLst>
              <a:ext uri="{FF2B5EF4-FFF2-40B4-BE49-F238E27FC236}">
                <a16:creationId xmlns:a16="http://schemas.microsoft.com/office/drawing/2014/main" id="{6E56D1CC-7E9E-0944-AD52-AE2CE9097DF7}"/>
              </a:ext>
            </a:extLst>
          </p:cNvPr>
          <p:cNvGrpSpPr/>
          <p:nvPr/>
        </p:nvGrpSpPr>
        <p:grpSpPr>
          <a:xfrm>
            <a:off x="322729" y="3310878"/>
            <a:ext cx="8628529" cy="1614070"/>
            <a:chOff x="230688" y="1371600"/>
            <a:chExt cx="8628529" cy="1614070"/>
          </a:xfrm>
        </p:grpSpPr>
        <p:pic>
          <p:nvPicPr>
            <p:cNvPr id="11" name="Picture 5" descr="f14.pdf">
              <a:extLst>
                <a:ext uri="{FF2B5EF4-FFF2-40B4-BE49-F238E27FC236}">
                  <a16:creationId xmlns:a16="http://schemas.microsoft.com/office/drawing/2014/main" id="{CD161B2D-71C6-514B-B035-1EC2F5BB2ECD}"/>
                </a:ext>
              </a:extLst>
            </p:cNvPr>
            <p:cNvPicPr>
              <a:picLocks noChangeAspect="1"/>
            </p:cNvPicPr>
            <p:nvPr/>
          </p:nvPicPr>
          <p:blipFill rotWithShape="1">
            <a:blip r:embed="rId4"/>
            <a:srcRect t="6160" b="70947"/>
            <a:stretch/>
          </p:blipFill>
          <p:spPr>
            <a:xfrm>
              <a:off x="230688" y="1459282"/>
              <a:ext cx="8628529" cy="1526388"/>
            </a:xfrm>
            <a:prstGeom prst="rect">
              <a:avLst/>
            </a:prstGeom>
            <a:solidFill>
              <a:schemeClr val="bg1"/>
            </a:solidFill>
          </p:spPr>
        </p:pic>
        <p:sp>
          <p:nvSpPr>
            <p:cNvPr id="12" name="文本框 11">
              <a:extLst>
                <a:ext uri="{FF2B5EF4-FFF2-40B4-BE49-F238E27FC236}">
                  <a16:creationId xmlns:a16="http://schemas.microsoft.com/office/drawing/2014/main" id="{D350372F-C74E-E64F-9D07-6CB0B68B48F2}"/>
                </a:ext>
              </a:extLst>
            </p:cNvPr>
            <p:cNvSpPr txBox="1"/>
            <p:nvPr/>
          </p:nvSpPr>
          <p:spPr>
            <a:xfrm>
              <a:off x="551147" y="1371600"/>
              <a:ext cx="1515649" cy="646331"/>
            </a:xfrm>
            <a:prstGeom prst="rect">
              <a:avLst/>
            </a:prstGeom>
            <a:solidFill>
              <a:schemeClr val="bg1"/>
            </a:solidFill>
          </p:spPr>
          <p:txBody>
            <a:bodyPr wrap="square" rtlCol="0">
              <a:spAutoFit/>
            </a:bodyPr>
            <a:lstStyle/>
            <a:p>
              <a:endParaRPr kumimoji="1" lang="en-US" altLang="zh-CN" dirty="0"/>
            </a:p>
            <a:p>
              <a:r>
                <a:rPr kumimoji="1" lang="zh-CN" altLang="en-US" dirty="0"/>
                <a:t>页访问顺序</a:t>
              </a:r>
              <a:endParaRPr kumimoji="1" lang="en-US" altLang="zh-CN" dirty="0"/>
            </a:p>
          </p:txBody>
        </p:sp>
      </p:grpSp>
      <p:sp>
        <p:nvSpPr>
          <p:cNvPr id="13" name="文本框 12">
            <a:extLst>
              <a:ext uri="{FF2B5EF4-FFF2-40B4-BE49-F238E27FC236}">
                <a16:creationId xmlns:a16="http://schemas.microsoft.com/office/drawing/2014/main" id="{2551DB36-AA9E-9443-AD8B-A7EA8942E310}"/>
              </a:ext>
            </a:extLst>
          </p:cNvPr>
          <p:cNvSpPr txBox="1"/>
          <p:nvPr/>
        </p:nvSpPr>
        <p:spPr>
          <a:xfrm>
            <a:off x="2025454" y="5248891"/>
            <a:ext cx="5012407" cy="369332"/>
          </a:xfrm>
          <a:prstGeom prst="rect">
            <a:avLst/>
          </a:prstGeom>
          <a:solidFill>
            <a:schemeClr val="bg1"/>
          </a:solidFill>
        </p:spPr>
        <p:txBody>
          <a:bodyPr wrap="square" rtlCol="0">
            <a:spAutoFit/>
          </a:bodyPr>
          <a:lstStyle/>
          <a:p>
            <a:r>
              <a:rPr kumimoji="1" lang="en-US" altLang="zh-CN" dirty="0"/>
              <a:t>F</a:t>
            </a:r>
            <a:r>
              <a:rPr kumimoji="1" lang="zh-CN" altLang="en-US" dirty="0"/>
              <a:t>表示所分配的页框在初始填满后产生缺页中断</a:t>
            </a:r>
          </a:p>
        </p:txBody>
      </p:sp>
    </p:spTree>
    <p:extLst>
      <p:ext uri="{BB962C8B-B14F-4D97-AF65-F5344CB8AC3E}">
        <p14:creationId xmlns:p14="http://schemas.microsoft.com/office/powerpoint/2010/main" val="3919967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63" y="236537"/>
            <a:ext cx="7162800" cy="563563"/>
          </a:xfrm>
        </p:spPr>
        <p:txBody>
          <a:bodyPr/>
          <a:lstStyle/>
          <a:p>
            <a:r>
              <a:rPr kumimoji="1" lang="en-US" altLang="zh-CN" dirty="0"/>
              <a:t>3.7.3</a:t>
            </a:r>
            <a:r>
              <a:rPr kumimoji="1" lang="zh-CN" altLang="en-US" dirty="0"/>
              <a:t> 置换策略</a:t>
            </a:r>
            <a:endParaRPr lang="en-US" b="1" dirty="0">
              <a:solidFill>
                <a:schemeClr val="accent1">
                  <a:lumMod val="50000"/>
                </a:schemeClr>
              </a:solidFill>
            </a:endParaRPr>
          </a:p>
        </p:txBody>
      </p:sp>
      <p:sp>
        <p:nvSpPr>
          <p:cNvPr id="3" name="Content Placeholder 2"/>
          <p:cNvSpPr>
            <a:spLocks noGrp="1"/>
          </p:cNvSpPr>
          <p:nvPr>
            <p:ph idx="4294967295"/>
          </p:nvPr>
        </p:nvSpPr>
        <p:spPr>
          <a:xfrm>
            <a:off x="399981" y="1034658"/>
            <a:ext cx="7924800" cy="3254572"/>
          </a:xfrm>
        </p:spPr>
        <p:txBody>
          <a:bodyPr>
            <a:normAutofit/>
          </a:bodyPr>
          <a:lstStyle/>
          <a:p>
            <a:pPr marL="0" indent="0">
              <a:buNone/>
            </a:pPr>
            <a:r>
              <a:rPr lang="zh-CN" altLang="en-US" dirty="0"/>
              <a:t>最近最少使用（</a:t>
            </a:r>
            <a:r>
              <a:rPr lang="en-US" altLang="zh-CN" dirty="0"/>
              <a:t>LRU</a:t>
            </a:r>
            <a:r>
              <a:rPr lang="zh-CN" altLang="en-US" dirty="0"/>
              <a:t>）</a:t>
            </a:r>
            <a:endParaRPr lang="en-US" altLang="zh-CN" dirty="0"/>
          </a:p>
          <a:p>
            <a:pPr lvl="1">
              <a:lnSpc>
                <a:spcPct val="125000"/>
              </a:lnSpc>
            </a:pPr>
            <a:r>
              <a:rPr lang="zh-CN" altLang="en-US" dirty="0">
                <a:latin typeface="+mn-lt"/>
                <a:ea typeface="+mn-ea"/>
              </a:rPr>
              <a:t>置换内存中最长时间未引用的页面</a:t>
            </a:r>
          </a:p>
          <a:p>
            <a:pPr lvl="1">
              <a:lnSpc>
                <a:spcPct val="125000"/>
              </a:lnSpc>
            </a:pPr>
            <a:r>
              <a:rPr lang="zh-CN" altLang="en-US" dirty="0">
                <a:latin typeface="+mn-lt"/>
                <a:ea typeface="+mn-ea"/>
              </a:rPr>
              <a:t>根据局部性原理，这也是最近最不可能访问的页面</a:t>
            </a:r>
          </a:p>
          <a:p>
            <a:pPr lvl="1">
              <a:lnSpc>
                <a:spcPct val="125000"/>
              </a:lnSpc>
            </a:pPr>
            <a:r>
              <a:rPr lang="zh-CN" altLang="en-US" dirty="0">
                <a:latin typeface="+mn-lt"/>
                <a:ea typeface="+mn-ea"/>
              </a:rPr>
              <a:t>难以实施</a:t>
            </a:r>
          </a:p>
          <a:p>
            <a:pPr lvl="2"/>
            <a:r>
              <a:rPr lang="zh-CN" altLang="en-US" dirty="0">
                <a:latin typeface="+mn-lt"/>
                <a:ea typeface="+mn-ea"/>
              </a:rPr>
              <a:t>每页添加最近访问时间戳</a:t>
            </a:r>
            <a:r>
              <a:rPr lang="en-US" altLang="zh-CN" dirty="0">
                <a:latin typeface="+mn-lt"/>
                <a:ea typeface="+mn-ea"/>
              </a:rPr>
              <a:t>——</a:t>
            </a:r>
            <a:r>
              <a:rPr lang="zh-CN" altLang="en-US" dirty="0">
                <a:latin typeface="+mn-lt"/>
                <a:ea typeface="+mn-ea"/>
              </a:rPr>
              <a:t>开销大</a:t>
            </a:r>
            <a:endParaRPr lang="en-US" altLang="zh-CN" dirty="0">
              <a:latin typeface="+mn-lt"/>
              <a:ea typeface="+mn-ea"/>
            </a:endParaRPr>
          </a:p>
          <a:p>
            <a:pPr lvl="2"/>
            <a:r>
              <a:rPr lang="zh-CN" altLang="en-US" dirty="0">
                <a:latin typeface="+mn-lt"/>
                <a:ea typeface="+mn-ea"/>
              </a:rPr>
              <a:t>建立链表</a:t>
            </a:r>
            <a:r>
              <a:rPr lang="en-US" altLang="zh-CN" dirty="0">
                <a:latin typeface="+mn-lt"/>
                <a:ea typeface="+mn-ea"/>
              </a:rPr>
              <a:t>——</a:t>
            </a:r>
            <a:r>
              <a:rPr lang="zh-CN" altLang="en-US" dirty="0">
                <a:latin typeface="+mn-lt"/>
                <a:ea typeface="+mn-ea"/>
              </a:rPr>
              <a:t>开销大</a:t>
            </a:r>
            <a:endParaRPr lang="en-US" altLang="zh-CN" dirty="0">
              <a:latin typeface="+mn-lt"/>
              <a:ea typeface="+mn-ea"/>
            </a:endParaRPr>
          </a:p>
          <a:p>
            <a:pPr lvl="2"/>
            <a:endParaRPr lang="en-US" sz="2200" dirty="0">
              <a:latin typeface="+mn-lt"/>
              <a:ea typeface="+mn-ea"/>
            </a:endParaRPr>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grpSp>
        <p:nvGrpSpPr>
          <p:cNvPr id="5" name="组合 4">
            <a:extLst>
              <a:ext uri="{FF2B5EF4-FFF2-40B4-BE49-F238E27FC236}">
                <a16:creationId xmlns:a16="http://schemas.microsoft.com/office/drawing/2014/main" id="{6F7632E4-835D-1443-B10B-E14C9CEA208E}"/>
              </a:ext>
            </a:extLst>
          </p:cNvPr>
          <p:cNvGrpSpPr/>
          <p:nvPr/>
        </p:nvGrpSpPr>
        <p:grpSpPr>
          <a:xfrm>
            <a:off x="399981" y="4039969"/>
            <a:ext cx="8628529" cy="646331"/>
            <a:chOff x="230688" y="1371600"/>
            <a:chExt cx="8628529" cy="646331"/>
          </a:xfrm>
        </p:grpSpPr>
        <p:pic>
          <p:nvPicPr>
            <p:cNvPr id="6" name="Picture 5" descr="f14.pdf">
              <a:extLst>
                <a:ext uri="{FF2B5EF4-FFF2-40B4-BE49-F238E27FC236}">
                  <a16:creationId xmlns:a16="http://schemas.microsoft.com/office/drawing/2014/main" id="{ABD4156A-EF89-AA42-BE70-887412CB71CB}"/>
                </a:ext>
              </a:extLst>
            </p:cNvPr>
            <p:cNvPicPr>
              <a:picLocks noChangeAspect="1"/>
            </p:cNvPicPr>
            <p:nvPr/>
          </p:nvPicPr>
          <p:blipFill rotWithShape="1">
            <a:blip r:embed="rId4"/>
            <a:srcRect t="6160" b="85461"/>
            <a:stretch/>
          </p:blipFill>
          <p:spPr>
            <a:xfrm>
              <a:off x="230688" y="1459282"/>
              <a:ext cx="8628529" cy="558649"/>
            </a:xfrm>
            <a:prstGeom prst="rect">
              <a:avLst/>
            </a:prstGeom>
            <a:solidFill>
              <a:schemeClr val="bg1"/>
            </a:solidFill>
          </p:spPr>
        </p:pic>
        <p:sp>
          <p:nvSpPr>
            <p:cNvPr id="7" name="文本框 6">
              <a:extLst>
                <a:ext uri="{FF2B5EF4-FFF2-40B4-BE49-F238E27FC236}">
                  <a16:creationId xmlns:a16="http://schemas.microsoft.com/office/drawing/2014/main" id="{36D0BFAC-87E0-4F46-AD86-E31C77D12BB1}"/>
                </a:ext>
              </a:extLst>
            </p:cNvPr>
            <p:cNvSpPr txBox="1"/>
            <p:nvPr/>
          </p:nvSpPr>
          <p:spPr>
            <a:xfrm>
              <a:off x="551147" y="1371600"/>
              <a:ext cx="1515649" cy="646331"/>
            </a:xfrm>
            <a:prstGeom prst="rect">
              <a:avLst/>
            </a:prstGeom>
            <a:solidFill>
              <a:schemeClr val="bg1"/>
            </a:solidFill>
          </p:spPr>
          <p:txBody>
            <a:bodyPr wrap="square" rtlCol="0">
              <a:spAutoFit/>
            </a:bodyPr>
            <a:lstStyle/>
            <a:p>
              <a:endParaRPr kumimoji="1" lang="en-US" altLang="zh-CN" dirty="0"/>
            </a:p>
            <a:p>
              <a:r>
                <a:rPr kumimoji="1" lang="zh-CN" altLang="en-US" dirty="0"/>
                <a:t>页访问顺序</a:t>
              </a:r>
              <a:endParaRPr kumimoji="1" lang="en-US" altLang="zh-CN" dirty="0"/>
            </a:p>
          </p:txBody>
        </p:sp>
      </p:grpSp>
      <p:pic>
        <p:nvPicPr>
          <p:cNvPr id="9" name="Picture 5" descr="f14.pdf">
            <a:extLst>
              <a:ext uri="{FF2B5EF4-FFF2-40B4-BE49-F238E27FC236}">
                <a16:creationId xmlns:a16="http://schemas.microsoft.com/office/drawing/2014/main" id="{DB6F21F5-78B2-9146-99A4-27D509808915}"/>
              </a:ext>
            </a:extLst>
          </p:cNvPr>
          <p:cNvPicPr>
            <a:picLocks noChangeAspect="1"/>
          </p:cNvPicPr>
          <p:nvPr/>
        </p:nvPicPr>
        <p:blipFill rotWithShape="1">
          <a:blip r:embed="rId4"/>
          <a:srcRect t="31685" b="53819"/>
          <a:stretch/>
        </p:blipFill>
        <p:spPr>
          <a:xfrm>
            <a:off x="399981" y="4632130"/>
            <a:ext cx="8628529" cy="966477"/>
          </a:xfrm>
          <a:prstGeom prst="rect">
            <a:avLst/>
          </a:prstGeom>
          <a:solidFill>
            <a:schemeClr val="bg1"/>
          </a:solidFill>
        </p:spPr>
      </p:pic>
      <p:sp>
        <p:nvSpPr>
          <p:cNvPr id="10" name="文本框 9">
            <a:extLst>
              <a:ext uri="{FF2B5EF4-FFF2-40B4-BE49-F238E27FC236}">
                <a16:creationId xmlns:a16="http://schemas.microsoft.com/office/drawing/2014/main" id="{0D2BB455-01E0-E343-8976-FB1F1DF20999}"/>
              </a:ext>
            </a:extLst>
          </p:cNvPr>
          <p:cNvSpPr txBox="1"/>
          <p:nvPr/>
        </p:nvSpPr>
        <p:spPr>
          <a:xfrm>
            <a:off x="1943859" y="5670676"/>
            <a:ext cx="5012407" cy="369332"/>
          </a:xfrm>
          <a:prstGeom prst="rect">
            <a:avLst/>
          </a:prstGeom>
          <a:solidFill>
            <a:schemeClr val="bg1"/>
          </a:solidFill>
        </p:spPr>
        <p:txBody>
          <a:bodyPr wrap="square" rtlCol="0">
            <a:spAutoFit/>
          </a:bodyPr>
          <a:lstStyle/>
          <a:p>
            <a:r>
              <a:rPr kumimoji="1" lang="en-US" altLang="zh-CN" dirty="0"/>
              <a:t>F</a:t>
            </a:r>
            <a:r>
              <a:rPr kumimoji="1" lang="zh-CN" altLang="en-US" dirty="0"/>
              <a:t>表示所分配的页框在初始填满后产生缺页中断</a:t>
            </a:r>
          </a:p>
        </p:txBody>
      </p:sp>
    </p:spTree>
    <p:extLst>
      <p:ext uri="{BB962C8B-B14F-4D97-AF65-F5344CB8AC3E}">
        <p14:creationId xmlns:p14="http://schemas.microsoft.com/office/powerpoint/2010/main" val="2478010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3.7.3</a:t>
            </a:r>
            <a:r>
              <a:rPr kumimoji="1" lang="zh-CN" altLang="en-US" dirty="0"/>
              <a:t> 置换策略</a:t>
            </a:r>
            <a:endParaRPr lang="en-US" b="1" dirty="0">
              <a:solidFill>
                <a:schemeClr val="accent1">
                  <a:lumMod val="50000"/>
                </a:schemeClr>
              </a:solidFill>
            </a:endParaRPr>
          </a:p>
        </p:txBody>
      </p:sp>
      <p:sp>
        <p:nvSpPr>
          <p:cNvPr id="3" name="Content Placeholder 2"/>
          <p:cNvSpPr>
            <a:spLocks noGrp="1"/>
          </p:cNvSpPr>
          <p:nvPr>
            <p:ph idx="4294967295"/>
          </p:nvPr>
        </p:nvSpPr>
        <p:spPr>
          <a:xfrm>
            <a:off x="433191" y="1071209"/>
            <a:ext cx="8229600" cy="5334000"/>
          </a:xfrm>
        </p:spPr>
        <p:txBody>
          <a:bodyPr>
            <a:normAutofit/>
          </a:bodyPr>
          <a:lstStyle/>
          <a:p>
            <a:pPr>
              <a:lnSpc>
                <a:spcPct val="125000"/>
              </a:lnSpc>
            </a:pPr>
            <a:r>
              <a:rPr lang="zh-CN" altLang="en-US" dirty="0"/>
              <a:t>先进先出</a:t>
            </a:r>
            <a:r>
              <a:rPr lang="en-US" altLang="zh-CN" dirty="0"/>
              <a:t> (FIFO)</a:t>
            </a:r>
          </a:p>
          <a:p>
            <a:pPr lvl="1">
              <a:lnSpc>
                <a:spcPct val="125000"/>
              </a:lnSpc>
            </a:pPr>
            <a:r>
              <a:rPr lang="zh-CN" altLang="en-US" dirty="0">
                <a:latin typeface="+mn-ea"/>
                <a:ea typeface="+mn-ea"/>
              </a:rPr>
              <a:t>将分配给进程的页框视为循环缓冲区</a:t>
            </a:r>
          </a:p>
          <a:p>
            <a:pPr lvl="1">
              <a:lnSpc>
                <a:spcPct val="125000"/>
              </a:lnSpc>
            </a:pPr>
            <a:r>
              <a:rPr lang="zh-CN" altLang="en-US" dirty="0">
                <a:latin typeface="+mn-ea"/>
                <a:ea typeface="+mn-ea"/>
              </a:rPr>
              <a:t>页面以循环方式删除</a:t>
            </a:r>
            <a:r>
              <a:rPr lang="en-US" altLang="zh-CN" dirty="0">
                <a:latin typeface="+mn-ea"/>
                <a:ea typeface="+mn-ea"/>
              </a:rPr>
              <a:t>——</a:t>
            </a:r>
            <a:r>
              <a:rPr lang="zh-CN" altLang="en-US" dirty="0">
                <a:latin typeface="+mn-ea"/>
                <a:ea typeface="+mn-ea"/>
              </a:rPr>
              <a:t>简单的置换策略</a:t>
            </a:r>
          </a:p>
          <a:p>
            <a:pPr lvl="1">
              <a:lnSpc>
                <a:spcPct val="125000"/>
              </a:lnSpc>
            </a:pPr>
            <a:r>
              <a:rPr lang="zh-CN" altLang="en-US" dirty="0">
                <a:latin typeface="+mn-ea"/>
                <a:ea typeface="+mn-ea"/>
              </a:rPr>
              <a:t>置换驻留在内存中时间最长的页面</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grpSp>
        <p:nvGrpSpPr>
          <p:cNvPr id="5" name="组合 4">
            <a:extLst>
              <a:ext uri="{FF2B5EF4-FFF2-40B4-BE49-F238E27FC236}">
                <a16:creationId xmlns:a16="http://schemas.microsoft.com/office/drawing/2014/main" id="{E557D83F-7604-8342-9EF3-13B87548685C}"/>
              </a:ext>
            </a:extLst>
          </p:cNvPr>
          <p:cNvGrpSpPr/>
          <p:nvPr/>
        </p:nvGrpSpPr>
        <p:grpSpPr>
          <a:xfrm>
            <a:off x="233726" y="3738209"/>
            <a:ext cx="8628529" cy="646331"/>
            <a:chOff x="230688" y="1371600"/>
            <a:chExt cx="8628529" cy="646331"/>
          </a:xfrm>
        </p:grpSpPr>
        <p:pic>
          <p:nvPicPr>
            <p:cNvPr id="6" name="Picture 5" descr="f14.pdf">
              <a:extLst>
                <a:ext uri="{FF2B5EF4-FFF2-40B4-BE49-F238E27FC236}">
                  <a16:creationId xmlns:a16="http://schemas.microsoft.com/office/drawing/2014/main" id="{A02F12E3-BD45-144B-BBCF-B87EA74F884B}"/>
                </a:ext>
              </a:extLst>
            </p:cNvPr>
            <p:cNvPicPr>
              <a:picLocks noChangeAspect="1"/>
            </p:cNvPicPr>
            <p:nvPr/>
          </p:nvPicPr>
          <p:blipFill rotWithShape="1">
            <a:blip r:embed="rId4"/>
            <a:srcRect t="6160" b="85461"/>
            <a:stretch/>
          </p:blipFill>
          <p:spPr>
            <a:xfrm>
              <a:off x="230688" y="1459282"/>
              <a:ext cx="8628529" cy="558649"/>
            </a:xfrm>
            <a:prstGeom prst="rect">
              <a:avLst/>
            </a:prstGeom>
            <a:solidFill>
              <a:schemeClr val="bg1"/>
            </a:solidFill>
          </p:spPr>
        </p:pic>
        <p:sp>
          <p:nvSpPr>
            <p:cNvPr id="7" name="文本框 6">
              <a:extLst>
                <a:ext uri="{FF2B5EF4-FFF2-40B4-BE49-F238E27FC236}">
                  <a16:creationId xmlns:a16="http://schemas.microsoft.com/office/drawing/2014/main" id="{686ABA0C-3F12-CD4C-A7A6-35EBCBCF3901}"/>
                </a:ext>
              </a:extLst>
            </p:cNvPr>
            <p:cNvSpPr txBox="1"/>
            <p:nvPr/>
          </p:nvSpPr>
          <p:spPr>
            <a:xfrm>
              <a:off x="551147" y="1371600"/>
              <a:ext cx="1515649" cy="646331"/>
            </a:xfrm>
            <a:prstGeom prst="rect">
              <a:avLst/>
            </a:prstGeom>
            <a:solidFill>
              <a:schemeClr val="bg1"/>
            </a:solidFill>
          </p:spPr>
          <p:txBody>
            <a:bodyPr wrap="square" rtlCol="0">
              <a:spAutoFit/>
            </a:bodyPr>
            <a:lstStyle/>
            <a:p>
              <a:endParaRPr kumimoji="1" lang="en-US" altLang="zh-CN" dirty="0"/>
            </a:p>
            <a:p>
              <a:r>
                <a:rPr kumimoji="1" lang="zh-CN" altLang="en-US" dirty="0"/>
                <a:t>页访问顺序</a:t>
              </a:r>
              <a:endParaRPr kumimoji="1" lang="en-US" altLang="zh-CN" dirty="0"/>
            </a:p>
          </p:txBody>
        </p:sp>
      </p:grpSp>
      <p:pic>
        <p:nvPicPr>
          <p:cNvPr id="8" name="Picture 5" descr="f14.pdf">
            <a:extLst>
              <a:ext uri="{FF2B5EF4-FFF2-40B4-BE49-F238E27FC236}">
                <a16:creationId xmlns:a16="http://schemas.microsoft.com/office/drawing/2014/main" id="{33FEA6E9-63C6-4444-A406-BB87FA2F4D77}"/>
              </a:ext>
            </a:extLst>
          </p:cNvPr>
          <p:cNvPicPr>
            <a:picLocks noChangeAspect="1"/>
          </p:cNvPicPr>
          <p:nvPr/>
        </p:nvPicPr>
        <p:blipFill rotWithShape="1">
          <a:blip r:embed="rId4"/>
          <a:srcRect t="49105" b="38116"/>
          <a:stretch/>
        </p:blipFill>
        <p:spPr>
          <a:xfrm>
            <a:off x="254507" y="4384540"/>
            <a:ext cx="8628529" cy="852055"/>
          </a:xfrm>
          <a:prstGeom prst="rect">
            <a:avLst/>
          </a:prstGeom>
          <a:solidFill>
            <a:schemeClr val="bg1"/>
          </a:solidFill>
        </p:spPr>
      </p:pic>
      <p:sp>
        <p:nvSpPr>
          <p:cNvPr id="9" name="文本框 8">
            <a:extLst>
              <a:ext uri="{FF2B5EF4-FFF2-40B4-BE49-F238E27FC236}">
                <a16:creationId xmlns:a16="http://schemas.microsoft.com/office/drawing/2014/main" id="{EC683BB9-A157-3C4C-B01D-37FE7B2905AE}"/>
              </a:ext>
            </a:extLst>
          </p:cNvPr>
          <p:cNvSpPr txBox="1"/>
          <p:nvPr/>
        </p:nvSpPr>
        <p:spPr>
          <a:xfrm>
            <a:off x="1681903" y="5425912"/>
            <a:ext cx="5012407" cy="369332"/>
          </a:xfrm>
          <a:prstGeom prst="rect">
            <a:avLst/>
          </a:prstGeom>
          <a:solidFill>
            <a:schemeClr val="bg1"/>
          </a:solidFill>
        </p:spPr>
        <p:txBody>
          <a:bodyPr wrap="square" rtlCol="0">
            <a:spAutoFit/>
          </a:bodyPr>
          <a:lstStyle/>
          <a:p>
            <a:r>
              <a:rPr kumimoji="1" lang="en-US" altLang="zh-CN" dirty="0"/>
              <a:t>F</a:t>
            </a:r>
            <a:r>
              <a:rPr kumimoji="1" lang="zh-CN" altLang="en-US" dirty="0"/>
              <a:t>表示所分配的页框在初始填满后产生缺页中断</a:t>
            </a:r>
          </a:p>
        </p:txBody>
      </p:sp>
    </p:spTree>
    <p:extLst>
      <p:ext uri="{BB962C8B-B14F-4D97-AF65-F5344CB8AC3E}">
        <p14:creationId xmlns:p14="http://schemas.microsoft.com/office/powerpoint/2010/main" val="2723177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7" y="0"/>
            <a:ext cx="7824788" cy="776615"/>
          </a:xfrm>
        </p:spPr>
        <p:txBody>
          <a:bodyPr/>
          <a:lstStyle/>
          <a:p>
            <a:r>
              <a:rPr kumimoji="1" lang="en-US" altLang="zh-CN" dirty="0"/>
              <a:t>3.7.3</a:t>
            </a:r>
            <a:r>
              <a:rPr kumimoji="1" lang="zh-CN" altLang="en-US" dirty="0"/>
              <a:t> 置换策略</a:t>
            </a:r>
            <a:endParaRPr lang="en-US" b="1" dirty="0">
              <a:solidFill>
                <a:schemeClr val="accent1">
                  <a:lumMod val="50000"/>
                </a:schemeClr>
              </a:solidFill>
            </a:endParaRPr>
          </a:p>
        </p:txBody>
      </p:sp>
      <p:sp>
        <p:nvSpPr>
          <p:cNvPr id="3" name="Content Placeholder 2"/>
          <p:cNvSpPr>
            <a:spLocks noGrp="1"/>
          </p:cNvSpPr>
          <p:nvPr>
            <p:ph idx="4294967295"/>
          </p:nvPr>
        </p:nvSpPr>
        <p:spPr>
          <a:xfrm>
            <a:off x="371278" y="980162"/>
            <a:ext cx="4907304" cy="5181600"/>
          </a:xfrm>
        </p:spPr>
        <p:txBody>
          <a:bodyPr>
            <a:normAutofit fontScale="92500" lnSpcReduction="20000"/>
          </a:bodyPr>
          <a:lstStyle/>
          <a:p>
            <a:pPr>
              <a:lnSpc>
                <a:spcPct val="125000"/>
              </a:lnSpc>
            </a:pPr>
            <a:r>
              <a:rPr lang="zh-CN" altLang="en-US" dirty="0"/>
              <a:t>时钟</a:t>
            </a:r>
            <a:r>
              <a:rPr lang="en-US" altLang="zh-CN" dirty="0"/>
              <a:t> (CLOCK)</a:t>
            </a:r>
          </a:p>
          <a:p>
            <a:pPr lvl="1">
              <a:lnSpc>
                <a:spcPct val="125000"/>
              </a:lnSpc>
            </a:pPr>
            <a:r>
              <a:rPr lang="zh-CN" altLang="en-US" dirty="0">
                <a:latin typeface="+mn-lt"/>
                <a:ea typeface="+mn-ea"/>
              </a:rPr>
              <a:t>每个页框关联一个使用位</a:t>
            </a:r>
          </a:p>
          <a:p>
            <a:pPr lvl="1">
              <a:lnSpc>
                <a:spcPct val="125000"/>
              </a:lnSpc>
            </a:pPr>
            <a:r>
              <a:rPr lang="zh-CN" altLang="en-US" dirty="0">
                <a:latin typeface="+mn-lt"/>
                <a:ea typeface="+mn-ea"/>
              </a:rPr>
              <a:t>当页面首次加载到内存中或被引用时，使用位设置为</a:t>
            </a:r>
            <a:r>
              <a:rPr lang="en-US" altLang="zh-CN" dirty="0">
                <a:latin typeface="+mn-lt"/>
                <a:ea typeface="+mn-ea"/>
              </a:rPr>
              <a:t>1</a:t>
            </a:r>
            <a:endParaRPr lang="zh-CN" altLang="en-US" dirty="0">
              <a:latin typeface="+mn-lt"/>
              <a:ea typeface="+mn-ea"/>
            </a:endParaRPr>
          </a:p>
          <a:p>
            <a:pPr lvl="1">
              <a:lnSpc>
                <a:spcPct val="125000"/>
              </a:lnSpc>
            </a:pPr>
            <a:r>
              <a:rPr lang="zh-CN" altLang="en-US" dirty="0">
                <a:latin typeface="+mn-lt"/>
                <a:ea typeface="+mn-ea"/>
              </a:rPr>
              <a:t>用于置换的候选页框集视作一个循环缓冲区</a:t>
            </a:r>
            <a:endParaRPr lang="en-US" altLang="zh-CN" dirty="0">
              <a:latin typeface="+mn-lt"/>
              <a:ea typeface="+mn-ea"/>
            </a:endParaRPr>
          </a:p>
          <a:p>
            <a:pPr lvl="1">
              <a:lnSpc>
                <a:spcPct val="125000"/>
              </a:lnSpc>
            </a:pPr>
            <a:r>
              <a:rPr lang="zh-CN" altLang="en-US" dirty="0">
                <a:solidFill>
                  <a:srgbClr val="FF0000"/>
                </a:solidFill>
                <a:latin typeface="+mn-lt"/>
                <a:ea typeface="+mn-ea"/>
              </a:rPr>
              <a:t>发生缺页中断</a:t>
            </a:r>
            <a:r>
              <a:rPr lang="zh-CN" altLang="en-US" dirty="0">
                <a:latin typeface="+mn-lt"/>
                <a:ea typeface="+mn-ea"/>
              </a:rPr>
              <a:t>时</a:t>
            </a:r>
            <a:endParaRPr lang="en-US" altLang="zh-CN" dirty="0">
              <a:latin typeface="+mn-lt"/>
              <a:ea typeface="+mn-ea"/>
            </a:endParaRPr>
          </a:p>
          <a:p>
            <a:pPr lvl="2">
              <a:lnSpc>
                <a:spcPct val="125000"/>
              </a:lnSpc>
            </a:pPr>
            <a:r>
              <a:rPr lang="zh-CN" altLang="en-US" dirty="0"/>
              <a:t>检查表针指向页面，如果使用位为</a:t>
            </a:r>
            <a:r>
              <a:rPr lang="en-US" altLang="zh-CN" dirty="0"/>
              <a:t>0</a:t>
            </a:r>
            <a:r>
              <a:rPr lang="zh-CN" altLang="en-US" dirty="0"/>
              <a:t>，则新页面替换之</a:t>
            </a:r>
            <a:r>
              <a:rPr lang="en-US" altLang="zh-CN" dirty="0"/>
              <a:t>,</a:t>
            </a:r>
            <a:r>
              <a:rPr lang="zh-CN" altLang="en-US" dirty="0"/>
              <a:t>表针前</a:t>
            </a:r>
            <a:r>
              <a:rPr lang="zh-CN" altLang="en-US" dirty="0">
                <a:solidFill>
                  <a:srgbClr val="FF0000"/>
                </a:solidFill>
              </a:rPr>
              <a:t>移</a:t>
            </a:r>
            <a:r>
              <a:rPr lang="zh-CN" altLang="en-US" dirty="0"/>
              <a:t>一个位置；如果使用位为</a:t>
            </a:r>
            <a:r>
              <a:rPr lang="en-US" altLang="zh-CN" dirty="0"/>
              <a:t>1</a:t>
            </a:r>
            <a:r>
              <a:rPr lang="zh-CN" altLang="en-US" dirty="0"/>
              <a:t>，则清</a:t>
            </a:r>
            <a:r>
              <a:rPr lang="en-US" altLang="zh-CN" dirty="0"/>
              <a:t>0</a:t>
            </a:r>
            <a:r>
              <a:rPr lang="zh-CN" altLang="en-US" dirty="0"/>
              <a:t>，表针前</a:t>
            </a:r>
            <a:r>
              <a:rPr lang="zh-CN" altLang="en-US" dirty="0">
                <a:solidFill>
                  <a:srgbClr val="FF0000"/>
                </a:solidFill>
              </a:rPr>
              <a:t>移</a:t>
            </a:r>
            <a:r>
              <a:rPr lang="zh-CN" altLang="en-US" dirty="0"/>
              <a:t>一个位置。</a:t>
            </a:r>
            <a:endParaRPr lang="en-US" altLang="zh-CN" dirty="0"/>
          </a:p>
          <a:p>
            <a:pPr lvl="2">
              <a:lnSpc>
                <a:spcPct val="125000"/>
              </a:lnSpc>
            </a:pPr>
            <a:r>
              <a:rPr lang="zh-CN" altLang="en-US" dirty="0"/>
              <a:t>重复上述过程。</a:t>
            </a:r>
            <a:endParaRPr lang="en-US" altLang="zh-CN" dirty="0">
              <a:latin typeface="+mn-lt"/>
              <a:ea typeface="+mn-ea"/>
            </a:endParaRPr>
          </a:p>
          <a:p>
            <a:pPr lvl="1">
              <a:lnSpc>
                <a:spcPct val="125000"/>
              </a:lnSpc>
            </a:pPr>
            <a:r>
              <a:rPr lang="zh-CN" altLang="en-US" dirty="0">
                <a:solidFill>
                  <a:schemeClr val="tx2"/>
                </a:solidFill>
                <a:latin typeface="+mn-lt"/>
                <a:ea typeface="+mn-ea"/>
              </a:rPr>
              <a:t>注意：命中时表针不移动</a:t>
            </a:r>
            <a:endParaRPr lang="en-US" altLang="zh-CN" dirty="0">
              <a:solidFill>
                <a:schemeClr val="tx2"/>
              </a:solidFill>
              <a:latin typeface="+mn-lt"/>
              <a:ea typeface="+mn-ea"/>
            </a:endParaRPr>
          </a:p>
          <a:p>
            <a:endParaRPr lang="en-US" dirty="0"/>
          </a:p>
        </p:txBody>
      </p:sp>
      <p:grpSp>
        <p:nvGrpSpPr>
          <p:cNvPr id="6" name="组合 8">
            <a:extLst>
              <a:ext uri="{FF2B5EF4-FFF2-40B4-BE49-F238E27FC236}">
                <a16:creationId xmlns:a16="http://schemas.microsoft.com/office/drawing/2014/main" id="{F8850790-FCAA-B046-8190-AB73B91E99A3}"/>
              </a:ext>
            </a:extLst>
          </p:cNvPr>
          <p:cNvGrpSpPr>
            <a:grpSpLocks/>
          </p:cNvGrpSpPr>
          <p:nvPr/>
        </p:nvGrpSpPr>
        <p:grpSpPr bwMode="auto">
          <a:xfrm>
            <a:off x="5846296" y="1848130"/>
            <a:ext cx="3167063" cy="3835419"/>
            <a:chOff x="5508625" y="1700213"/>
            <a:chExt cx="3167063" cy="3835616"/>
          </a:xfrm>
        </p:grpSpPr>
        <p:grpSp>
          <p:nvGrpSpPr>
            <p:cNvPr id="7" name="组合 11">
              <a:extLst>
                <a:ext uri="{FF2B5EF4-FFF2-40B4-BE49-F238E27FC236}">
                  <a16:creationId xmlns:a16="http://schemas.microsoft.com/office/drawing/2014/main" id="{34C65F2B-1791-1B44-B7DB-8E4CE3C468D9}"/>
                </a:ext>
              </a:extLst>
            </p:cNvPr>
            <p:cNvGrpSpPr>
              <a:grpSpLocks/>
            </p:cNvGrpSpPr>
            <p:nvPr/>
          </p:nvGrpSpPr>
          <p:grpSpPr bwMode="auto">
            <a:xfrm>
              <a:off x="5508625" y="1700213"/>
              <a:ext cx="3095625" cy="2808287"/>
              <a:chOff x="5220072" y="1844824"/>
              <a:chExt cx="3096344" cy="2808312"/>
            </a:xfrm>
          </p:grpSpPr>
          <p:graphicFrame>
            <p:nvGraphicFramePr>
              <p:cNvPr id="9" name="图示 8">
                <a:extLst>
                  <a:ext uri="{FF2B5EF4-FFF2-40B4-BE49-F238E27FC236}">
                    <a16:creationId xmlns:a16="http://schemas.microsoft.com/office/drawing/2014/main" id="{E601BF46-4873-6745-BCCE-3D57326447DE}"/>
                  </a:ext>
                </a:extLst>
              </p:cNvPr>
              <p:cNvGraphicFramePr/>
              <p:nvPr/>
            </p:nvGraphicFramePr>
            <p:xfrm>
              <a:off x="5220072" y="1844824"/>
              <a:ext cx="3096344" cy="280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直接箭头连接符 18">
                <a:extLst>
                  <a:ext uri="{FF2B5EF4-FFF2-40B4-BE49-F238E27FC236}">
                    <a16:creationId xmlns:a16="http://schemas.microsoft.com/office/drawing/2014/main" id="{D5F1C7EB-CD00-944D-9B64-6DEB59B0C054}"/>
                  </a:ext>
                </a:extLst>
              </p:cNvPr>
              <p:cNvCxnSpPr/>
              <p:nvPr/>
            </p:nvCxnSpPr>
            <p:spPr>
              <a:xfrm flipV="1">
                <a:off x="6731723" y="2708476"/>
                <a:ext cx="936843" cy="576297"/>
              </a:xfrm>
              <a:prstGeom prst="straightConnector1">
                <a:avLst/>
              </a:prstGeom>
              <a:noFill/>
              <a:ln w="38100" cap="flat" cmpd="sng" algn="ctr">
                <a:solidFill>
                  <a:srgbClr val="C0504D"/>
                </a:solidFill>
                <a:prstDash val="solid"/>
                <a:headEnd type="none" w="med" len="med"/>
                <a:tailEnd type="triangle" w="med" len="med"/>
              </a:ln>
              <a:effectLst>
                <a:outerShdw blurRad="40000" dist="23000" dir="5400000" rotWithShape="0">
                  <a:srgbClr val="000000">
                    <a:alpha val="35000"/>
                  </a:srgbClr>
                </a:outerShdw>
              </a:effectLst>
            </p:spPr>
          </p:cxnSp>
        </p:grpSp>
        <p:sp>
          <p:nvSpPr>
            <p:cNvPr id="8" name="TextBox 12">
              <a:extLst>
                <a:ext uri="{FF2B5EF4-FFF2-40B4-BE49-F238E27FC236}">
                  <a16:creationId xmlns:a16="http://schemas.microsoft.com/office/drawing/2014/main" id="{FF09E987-9E23-0F4C-9654-A67655C35CDF}"/>
                </a:ext>
              </a:extLst>
            </p:cNvPr>
            <p:cNvSpPr txBox="1">
              <a:spLocks noChangeArrowheads="1"/>
            </p:cNvSpPr>
            <p:nvPr/>
          </p:nvSpPr>
          <p:spPr bwMode="auto">
            <a:xfrm>
              <a:off x="5508625" y="4581673"/>
              <a:ext cx="3167063" cy="95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fontAlgn="base">
                <a:spcBef>
                  <a:spcPct val="0"/>
                </a:spcBef>
                <a:spcAft>
                  <a:spcPct val="0"/>
                </a:spcAft>
                <a:defRPr kumimoji="1" sz="2400">
                  <a:solidFill>
                    <a:schemeClr val="tx1"/>
                  </a:solidFill>
                  <a:latin typeface="Times New Roman" pitchFamily="18" charset="0"/>
                  <a:ea typeface="宋体" charset="-122"/>
                </a:defRPr>
              </a:lvl6pPr>
              <a:lvl7pPr marL="2971800" indent="-228600" fontAlgn="base">
                <a:spcBef>
                  <a:spcPct val="0"/>
                </a:spcBef>
                <a:spcAft>
                  <a:spcPct val="0"/>
                </a:spcAft>
                <a:defRPr kumimoji="1" sz="2400">
                  <a:solidFill>
                    <a:schemeClr val="tx1"/>
                  </a:solidFill>
                  <a:latin typeface="Times New Roman" pitchFamily="18" charset="0"/>
                  <a:ea typeface="宋体" charset="-122"/>
                </a:defRPr>
              </a:lvl7pPr>
              <a:lvl8pPr marL="3429000" indent="-228600" fontAlgn="base">
                <a:spcBef>
                  <a:spcPct val="0"/>
                </a:spcBef>
                <a:spcAft>
                  <a:spcPct val="0"/>
                </a:spcAft>
                <a:defRPr kumimoji="1" sz="2400">
                  <a:solidFill>
                    <a:schemeClr val="tx1"/>
                  </a:solidFill>
                  <a:latin typeface="Times New Roman" pitchFamily="18" charset="0"/>
                  <a:ea typeface="宋体" charset="-122"/>
                </a:defRPr>
              </a:lvl8pPr>
              <a:lvl9pPr marL="3886200" indent="-228600" fontAlgn="base">
                <a:spcBef>
                  <a:spcPct val="0"/>
                </a:spcBef>
                <a:spcAft>
                  <a:spcPct val="0"/>
                </a:spcAft>
                <a:defRPr kumimoji="1" sz="2400">
                  <a:solidFill>
                    <a:schemeClr val="tx1"/>
                  </a:solidFill>
                  <a:latin typeface="Times New Roman" pitchFamily="18" charset="0"/>
                  <a:ea typeface="宋体"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当发生缺页中断时，检查表针指向的页面。根据</a:t>
              </a:r>
              <a:r>
                <a:rPr kumimoji="0" lang="en-US" altLang="zh-CN" sz="1400" b="1" kern="0" dirty="0">
                  <a:solidFill>
                    <a:prstClr val="black"/>
                  </a:solidFill>
                  <a:latin typeface="华文仿宋" pitchFamily="2" charset="-122"/>
                  <a:ea typeface="华文仿宋" pitchFamily="2" charset="-122"/>
                </a:rPr>
                <a:t>U</a:t>
              </a: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位采取动作：</a:t>
              </a:r>
            </a:p>
            <a:p>
              <a:pPr lvl="0" fontAlgn="base">
                <a:spcBef>
                  <a:spcPct val="0"/>
                </a:spcBef>
                <a:spcAft>
                  <a:spcPct val="0"/>
                </a:spcAft>
                <a:defRPr/>
              </a:pPr>
              <a:r>
                <a:rPr kumimoji="0" lang="en-US" altLang="zh-CN"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U=0</a:t>
              </a: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a:t>
              </a:r>
              <a:r>
                <a:rPr kumimoji="0" lang="zh-CN" altLang="en-US" sz="1400" b="1" kern="0" dirty="0">
                  <a:solidFill>
                    <a:prstClr val="black"/>
                  </a:solidFill>
                  <a:latin typeface="华文仿宋" pitchFamily="2" charset="-122"/>
                  <a:ea typeface="华文仿宋" pitchFamily="2" charset="-122"/>
                </a:rPr>
                <a:t>新页面替换之，向前移动表针</a:t>
              </a:r>
              <a:endPar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U=1</a:t>
              </a: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a:t>
              </a:r>
              <a:r>
                <a:rPr kumimoji="0" lang="en-US" altLang="zh-CN"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U</a:t>
              </a: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清</a:t>
              </a:r>
              <a:r>
                <a:rPr kumimoji="0" lang="en-US" altLang="zh-CN"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0</a:t>
              </a:r>
              <a:r>
                <a:rPr kumimoji="0" lang="zh-CN" altLang="en-US" sz="1400" b="1" i="0" u="none" strike="noStrike" kern="0" cap="none" spc="0" normalizeH="0" baseline="0" noProof="0" dirty="0">
                  <a:ln>
                    <a:noFill/>
                  </a:ln>
                  <a:solidFill>
                    <a:prstClr val="black"/>
                  </a:solidFill>
                  <a:effectLst/>
                  <a:uLnTx/>
                  <a:uFillTx/>
                  <a:latin typeface="华文仿宋" pitchFamily="2" charset="-122"/>
                  <a:ea typeface="华文仿宋" pitchFamily="2" charset="-122"/>
                </a:rPr>
                <a:t>，向前移动表针</a:t>
              </a:r>
            </a:p>
          </p:txBody>
        </p:sp>
      </p:grpSp>
    </p:spTree>
    <p:extLst>
      <p:ext uri="{BB962C8B-B14F-4D97-AF65-F5344CB8AC3E}">
        <p14:creationId xmlns:p14="http://schemas.microsoft.com/office/powerpoint/2010/main" val="365632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rotWithShape="1">
          <a:blip r:embed="rId3"/>
          <a:srcRect l="16095" t="2894" r="8521" b="50334"/>
          <a:stretch/>
        </p:blipFill>
        <p:spPr>
          <a:xfrm>
            <a:off x="116170" y="2204580"/>
            <a:ext cx="4706351" cy="3859535"/>
          </a:xfrm>
          <a:prstGeom prst="rect">
            <a:avLst/>
          </a:prstGeom>
        </p:spPr>
      </p:pic>
      <p:pic>
        <p:nvPicPr>
          <p:cNvPr id="3" name="Picture 5" descr="f15.pdf">
            <a:extLst>
              <a:ext uri="{FF2B5EF4-FFF2-40B4-BE49-F238E27FC236}">
                <a16:creationId xmlns:a16="http://schemas.microsoft.com/office/drawing/2014/main" id="{42218212-D5EE-314F-A97A-DBC44BBCE83B}"/>
              </a:ext>
            </a:extLst>
          </p:cNvPr>
          <p:cNvPicPr>
            <a:picLocks noChangeAspect="1"/>
          </p:cNvPicPr>
          <p:nvPr/>
        </p:nvPicPr>
        <p:blipFill rotWithShape="1">
          <a:blip r:embed="rId3"/>
          <a:srcRect l="18139" t="49665" r="23693" b="6918"/>
          <a:stretch/>
        </p:blipFill>
        <p:spPr>
          <a:xfrm>
            <a:off x="4822521" y="2566269"/>
            <a:ext cx="3757808" cy="3558960"/>
          </a:xfrm>
          <a:prstGeom prst="rect">
            <a:avLst/>
          </a:prstGeom>
        </p:spPr>
      </p:pic>
      <p:sp>
        <p:nvSpPr>
          <p:cNvPr id="4" name="Content Placeholder 2">
            <a:extLst>
              <a:ext uri="{FF2B5EF4-FFF2-40B4-BE49-F238E27FC236}">
                <a16:creationId xmlns:a16="http://schemas.microsoft.com/office/drawing/2014/main" id="{0B7E05C3-DCA9-D942-94C5-4CF828CD7736}"/>
              </a:ext>
            </a:extLst>
          </p:cNvPr>
          <p:cNvSpPr txBox="1">
            <a:spLocks/>
          </p:cNvSpPr>
          <p:nvPr/>
        </p:nvSpPr>
        <p:spPr bwMode="auto">
          <a:xfrm>
            <a:off x="116170" y="830895"/>
            <a:ext cx="8229600" cy="13736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kern="0" dirty="0"/>
              <a:t>时钟</a:t>
            </a:r>
            <a:r>
              <a:rPr lang="en-US" altLang="zh-CN" sz="2400" kern="0" dirty="0"/>
              <a:t>Clock</a:t>
            </a:r>
            <a:r>
              <a:rPr lang="zh-CN" altLang="en-US" sz="2400" kern="0" dirty="0"/>
              <a:t>置换算法示例</a:t>
            </a:r>
            <a:endParaRPr lang="en-US" altLang="zh-CN" sz="2400" kern="0" dirty="0"/>
          </a:p>
          <a:p>
            <a:pPr lvl="1"/>
            <a:r>
              <a:rPr lang="zh-CN" altLang="en-US" sz="2000" kern="0" dirty="0"/>
              <a:t>页</a:t>
            </a:r>
            <a:r>
              <a:rPr lang="en-US" altLang="zh-CN" sz="2000" kern="0" dirty="0"/>
              <a:t>727</a:t>
            </a:r>
            <a:r>
              <a:rPr lang="zh-CN" altLang="en-US" sz="2000" kern="0" dirty="0"/>
              <a:t>进入内存前，需要选择一个页置换</a:t>
            </a:r>
            <a:endParaRPr lang="en-US" altLang="zh-CN" sz="2000" kern="0" dirty="0"/>
          </a:p>
          <a:p>
            <a:pPr lvl="1"/>
            <a:r>
              <a:rPr lang="zh-CN" altLang="en-US" sz="2000" kern="0" dirty="0"/>
              <a:t>从指针当前位置开始，顺时针移动，最后选择页</a:t>
            </a:r>
            <a:r>
              <a:rPr lang="en-US" altLang="zh-CN" sz="2000" kern="0" dirty="0"/>
              <a:t>556</a:t>
            </a:r>
            <a:r>
              <a:rPr lang="zh-CN" altLang="en-US" sz="2000" kern="0" dirty="0"/>
              <a:t>置换</a:t>
            </a:r>
            <a:endParaRPr lang="en-US" sz="2000" kern="0" dirty="0"/>
          </a:p>
          <a:p>
            <a:endParaRPr lang="en-US" sz="3200" kern="0" dirty="0"/>
          </a:p>
        </p:txBody>
      </p:sp>
      <p:sp>
        <p:nvSpPr>
          <p:cNvPr id="5" name="Title 1">
            <a:extLst>
              <a:ext uri="{FF2B5EF4-FFF2-40B4-BE49-F238E27FC236}">
                <a16:creationId xmlns:a16="http://schemas.microsoft.com/office/drawing/2014/main" id="{7DB6744A-931D-1047-9D86-6F7C002C5452}"/>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3.7.3</a:t>
            </a:r>
            <a:r>
              <a:rPr kumimoji="1" lang="zh-CN" altLang="en-US" kern="0"/>
              <a:t> 置换策略</a:t>
            </a:r>
            <a:endParaRPr lang="en-US" kern="0" dirty="0">
              <a:solidFill>
                <a:schemeClr val="accent1">
                  <a:lumMod val="50000"/>
                </a:schemeClr>
              </a:solidFill>
            </a:endParaRPr>
          </a:p>
        </p:txBody>
      </p:sp>
    </p:spTree>
    <p:extLst>
      <p:ext uri="{BB962C8B-B14F-4D97-AF65-F5344CB8AC3E}">
        <p14:creationId xmlns:p14="http://schemas.microsoft.com/office/powerpoint/2010/main" val="1635186717"/>
      </p:ext>
    </p:extLst>
  </p:cSld>
  <p:clrMapOvr>
    <a:masterClrMapping/>
  </p:clrMapOvr>
  <p:transition spd="slow">
    <p:wheel spokes="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CD6A27-B178-A64D-93A5-920B921BAAF1}"/>
              </a:ext>
            </a:extLst>
          </p:cNvPr>
          <p:cNvSpPr txBox="1"/>
          <p:nvPr/>
        </p:nvSpPr>
        <p:spPr>
          <a:xfrm>
            <a:off x="2234612" y="4354729"/>
            <a:ext cx="5012407" cy="369332"/>
          </a:xfrm>
          <a:prstGeom prst="rect">
            <a:avLst/>
          </a:prstGeom>
          <a:solidFill>
            <a:schemeClr val="bg1"/>
          </a:solidFill>
        </p:spPr>
        <p:txBody>
          <a:bodyPr wrap="square" rtlCol="0">
            <a:spAutoFit/>
          </a:bodyPr>
          <a:lstStyle/>
          <a:p>
            <a:r>
              <a:rPr kumimoji="1" lang="en-US" altLang="zh-CN" dirty="0"/>
              <a:t>F</a:t>
            </a:r>
            <a:r>
              <a:rPr kumimoji="1" lang="zh-CN" altLang="en-US" dirty="0"/>
              <a:t>表示所分配的页框在初始填满后产生缺页中断</a:t>
            </a:r>
          </a:p>
        </p:txBody>
      </p:sp>
      <p:sp>
        <p:nvSpPr>
          <p:cNvPr id="5" name="Title 1">
            <a:extLst>
              <a:ext uri="{FF2B5EF4-FFF2-40B4-BE49-F238E27FC236}">
                <a16:creationId xmlns:a16="http://schemas.microsoft.com/office/drawing/2014/main" id="{A94EBE4B-D88A-FC41-A0B7-C53B7BFD9F8A}"/>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kern="0" dirty="0">
                <a:solidFill>
                  <a:schemeClr val="accent5">
                    <a:lumMod val="50000"/>
                  </a:schemeClr>
                </a:solidFill>
              </a:rPr>
              <a:t> </a:t>
            </a:r>
            <a:r>
              <a:rPr kumimoji="1" lang="en-US" altLang="zh-CN" kern="0" dirty="0"/>
              <a:t>3.7.3</a:t>
            </a:r>
            <a:r>
              <a:rPr kumimoji="1" lang="zh-CN" altLang="en-US" kern="0" dirty="0"/>
              <a:t> 置换策略</a:t>
            </a:r>
            <a:endParaRPr lang="en-US" kern="0" dirty="0">
              <a:solidFill>
                <a:schemeClr val="accent5">
                  <a:lumMod val="50000"/>
                </a:schemeClr>
              </a:solidFill>
            </a:endParaRPr>
          </a:p>
        </p:txBody>
      </p:sp>
      <p:sp>
        <p:nvSpPr>
          <p:cNvPr id="7" name="Content Placeholder 2">
            <a:extLst>
              <a:ext uri="{FF2B5EF4-FFF2-40B4-BE49-F238E27FC236}">
                <a16:creationId xmlns:a16="http://schemas.microsoft.com/office/drawing/2014/main" id="{44A0D213-528F-A749-9B70-D1BD4E58EE82}"/>
              </a:ext>
            </a:extLst>
          </p:cNvPr>
          <p:cNvSpPr txBox="1">
            <a:spLocks/>
          </p:cNvSpPr>
          <p:nvPr/>
        </p:nvSpPr>
        <p:spPr bwMode="auto">
          <a:xfrm>
            <a:off x="98121" y="879845"/>
            <a:ext cx="8642958" cy="5866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dirty="0"/>
              <a:t>时钟 </a:t>
            </a:r>
            <a:r>
              <a:rPr lang="en-US" altLang="zh-CN" kern="0" dirty="0"/>
              <a:t>(CLOCK)</a:t>
            </a:r>
          </a:p>
          <a:p>
            <a:endParaRPr lang="en-NZ" kern="0" dirty="0"/>
          </a:p>
        </p:txBody>
      </p:sp>
      <p:grpSp>
        <p:nvGrpSpPr>
          <p:cNvPr id="8" name="组合 7">
            <a:extLst>
              <a:ext uri="{FF2B5EF4-FFF2-40B4-BE49-F238E27FC236}">
                <a16:creationId xmlns:a16="http://schemas.microsoft.com/office/drawing/2014/main" id="{D9102BB5-435D-2B4E-A94A-4240FD82EB7F}"/>
              </a:ext>
            </a:extLst>
          </p:cNvPr>
          <p:cNvGrpSpPr/>
          <p:nvPr/>
        </p:nvGrpSpPr>
        <p:grpSpPr>
          <a:xfrm>
            <a:off x="337633" y="2481325"/>
            <a:ext cx="8806367" cy="756000"/>
            <a:chOff x="230688" y="1371600"/>
            <a:chExt cx="8149506" cy="646331"/>
          </a:xfrm>
        </p:grpSpPr>
        <p:pic>
          <p:nvPicPr>
            <p:cNvPr id="9" name="Picture 5" descr="f14.pdf">
              <a:extLst>
                <a:ext uri="{FF2B5EF4-FFF2-40B4-BE49-F238E27FC236}">
                  <a16:creationId xmlns:a16="http://schemas.microsoft.com/office/drawing/2014/main" id="{F4304F09-7443-A24E-8802-0F93F27D700D}"/>
                </a:ext>
              </a:extLst>
            </p:cNvPr>
            <p:cNvPicPr>
              <a:picLocks noChangeAspect="1"/>
            </p:cNvPicPr>
            <p:nvPr/>
          </p:nvPicPr>
          <p:blipFill rotWithShape="1">
            <a:blip r:embed="rId3"/>
            <a:srcRect t="6160" r="5552" b="85461"/>
            <a:stretch/>
          </p:blipFill>
          <p:spPr>
            <a:xfrm>
              <a:off x="230688" y="1459282"/>
              <a:ext cx="8149506" cy="558649"/>
            </a:xfrm>
            <a:prstGeom prst="rect">
              <a:avLst/>
            </a:prstGeom>
            <a:solidFill>
              <a:schemeClr val="bg1"/>
            </a:solidFill>
          </p:spPr>
        </p:pic>
        <p:sp>
          <p:nvSpPr>
            <p:cNvPr id="10" name="文本框 9">
              <a:extLst>
                <a:ext uri="{FF2B5EF4-FFF2-40B4-BE49-F238E27FC236}">
                  <a16:creationId xmlns:a16="http://schemas.microsoft.com/office/drawing/2014/main" id="{28094F94-6C2A-9B48-9078-E2C75EBE273E}"/>
                </a:ext>
              </a:extLst>
            </p:cNvPr>
            <p:cNvSpPr txBox="1"/>
            <p:nvPr/>
          </p:nvSpPr>
          <p:spPr>
            <a:xfrm>
              <a:off x="551147" y="1371600"/>
              <a:ext cx="1515649" cy="646331"/>
            </a:xfrm>
            <a:prstGeom prst="rect">
              <a:avLst/>
            </a:prstGeom>
            <a:solidFill>
              <a:schemeClr val="bg1"/>
            </a:solidFill>
          </p:spPr>
          <p:txBody>
            <a:bodyPr wrap="square" rtlCol="0">
              <a:spAutoFit/>
            </a:bodyPr>
            <a:lstStyle/>
            <a:p>
              <a:endParaRPr kumimoji="1" lang="en-US" altLang="zh-CN" dirty="0"/>
            </a:p>
            <a:p>
              <a:r>
                <a:rPr kumimoji="1" lang="zh-CN" altLang="en-US" dirty="0"/>
                <a:t>页访问顺序</a:t>
              </a:r>
              <a:endParaRPr kumimoji="1" lang="en-US" altLang="zh-CN" dirty="0"/>
            </a:p>
          </p:txBody>
        </p:sp>
      </p:grpSp>
      <p:pic>
        <p:nvPicPr>
          <p:cNvPr id="12" name="Picture 5" descr="f14.pdf">
            <a:extLst>
              <a:ext uri="{FF2B5EF4-FFF2-40B4-BE49-F238E27FC236}">
                <a16:creationId xmlns:a16="http://schemas.microsoft.com/office/drawing/2014/main" id="{BF59C9A3-F04D-3F41-B8B5-DD1C4301DF6F}"/>
              </a:ext>
            </a:extLst>
          </p:cNvPr>
          <p:cNvPicPr>
            <a:picLocks noChangeAspect="1"/>
          </p:cNvPicPr>
          <p:nvPr/>
        </p:nvPicPr>
        <p:blipFill rotWithShape="1">
          <a:blip r:embed="rId3"/>
          <a:srcRect l="5252" t="63883" r="8073" b="23071"/>
          <a:stretch/>
        </p:blipFill>
        <p:spPr>
          <a:xfrm>
            <a:off x="838199" y="3135335"/>
            <a:ext cx="8081043" cy="1025914"/>
          </a:xfrm>
          <a:prstGeom prst="rect">
            <a:avLst/>
          </a:prstGeom>
          <a:solidFill>
            <a:schemeClr val="bg1"/>
          </a:solidFill>
        </p:spPr>
      </p:pic>
    </p:spTree>
    <p:extLst>
      <p:ext uri="{BB962C8B-B14F-4D97-AF65-F5344CB8AC3E}">
        <p14:creationId xmlns:p14="http://schemas.microsoft.com/office/powerpoint/2010/main" val="33293366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68D6D46A-6A33-9043-AC6B-A2BBFEF090BA}"/>
              </a:ext>
            </a:extLst>
          </p:cNvPr>
          <p:cNvSpPr txBox="1">
            <a:spLocks/>
          </p:cNvSpPr>
          <p:nvPr/>
        </p:nvSpPr>
        <p:spPr bwMode="auto">
          <a:xfrm>
            <a:off x="179388" y="1196975"/>
            <a:ext cx="8964612" cy="4752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5000"/>
              </a:lnSpc>
            </a:pPr>
            <a:r>
              <a:rPr lang="zh-CN" altLang="en-US" kern="0"/>
              <a:t>时钟置换算法示例</a:t>
            </a:r>
          </a:p>
          <a:p>
            <a:pPr>
              <a:buFont typeface="Arial" charset="0"/>
              <a:buNone/>
            </a:pPr>
            <a:r>
              <a:rPr lang="zh-CN" altLang="en-US" sz="2400" b="0" kern="0"/>
              <a:t> 　</a:t>
            </a:r>
            <a:r>
              <a:rPr lang="zh-CN" altLang="en-US" sz="2400" b="0" kern="0">
                <a:solidFill>
                  <a:schemeClr val="tx1"/>
                </a:solidFill>
              </a:rPr>
              <a:t>假设系统为某进程分配了</a:t>
            </a:r>
            <a:r>
              <a:rPr lang="en-US" altLang="zh-CN" sz="2400" b="0" kern="0">
                <a:solidFill>
                  <a:schemeClr val="tx1"/>
                </a:solidFill>
              </a:rPr>
              <a:t>3</a:t>
            </a:r>
            <a:r>
              <a:rPr lang="zh-CN" altLang="en-US" sz="2400" b="0" kern="0">
                <a:solidFill>
                  <a:schemeClr val="tx1"/>
                </a:solidFill>
              </a:rPr>
              <a:t>个页框，其页面走向如下：</a:t>
            </a:r>
            <a:r>
              <a:rPr lang="en-US" altLang="zh-CN" sz="2400" b="0" kern="0">
                <a:solidFill>
                  <a:schemeClr val="tx1"/>
                </a:solidFill>
              </a:rPr>
              <a:t>7   0   1   2   0   3   0   4</a:t>
            </a:r>
            <a:r>
              <a:rPr lang="zh-CN" altLang="en-US" sz="2400" b="0" kern="0">
                <a:solidFill>
                  <a:schemeClr val="tx1"/>
                </a:solidFill>
              </a:rPr>
              <a:t>，求采用</a:t>
            </a:r>
            <a:r>
              <a:rPr lang="en-US" altLang="zh-CN" sz="2400" b="0" kern="0">
                <a:solidFill>
                  <a:schemeClr val="tx1"/>
                </a:solidFill>
              </a:rPr>
              <a:t>CLCOK</a:t>
            </a:r>
            <a:r>
              <a:rPr lang="zh-CN" altLang="en-US" sz="2400" b="0" kern="0">
                <a:solidFill>
                  <a:schemeClr val="tx1"/>
                </a:solidFill>
              </a:rPr>
              <a:t>页面淘汰算法，在初始</a:t>
            </a:r>
            <a:r>
              <a:rPr lang="en-US" altLang="zh-CN" sz="2400" b="0" kern="0">
                <a:solidFill>
                  <a:schemeClr val="tx1"/>
                </a:solidFill>
              </a:rPr>
              <a:t>3</a:t>
            </a:r>
            <a:r>
              <a:rPr lang="zh-CN" altLang="en-US" sz="2400" b="0" kern="0">
                <a:solidFill>
                  <a:schemeClr val="tx1"/>
                </a:solidFill>
              </a:rPr>
              <a:t>个页框装满后缺页中断的次数</a:t>
            </a:r>
            <a:endParaRPr lang="zh-CN" altLang="en-US" sz="2400" b="0" kern="0" dirty="0">
              <a:solidFill>
                <a:schemeClr val="tx1"/>
              </a:solidFill>
            </a:endParaRPr>
          </a:p>
        </p:txBody>
      </p:sp>
      <p:sp>
        <p:nvSpPr>
          <p:cNvPr id="3" name="Title 1">
            <a:extLst>
              <a:ext uri="{FF2B5EF4-FFF2-40B4-BE49-F238E27FC236}">
                <a16:creationId xmlns:a16="http://schemas.microsoft.com/office/drawing/2014/main" id="{754C4879-0638-0A46-A631-BC0DB9692BD1}"/>
              </a:ext>
            </a:extLst>
          </p:cNvPr>
          <p:cNvSpPr txBox="1">
            <a:spLocks/>
          </p:cNvSpPr>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kern="0" dirty="0">
                <a:solidFill>
                  <a:schemeClr val="accent5">
                    <a:lumMod val="50000"/>
                  </a:schemeClr>
                </a:solidFill>
              </a:rPr>
              <a:t> </a:t>
            </a:r>
            <a:r>
              <a:rPr kumimoji="1" lang="en-US" altLang="zh-CN" kern="0" dirty="0"/>
              <a:t>3.7.3</a:t>
            </a:r>
            <a:r>
              <a:rPr kumimoji="1" lang="zh-CN" altLang="en-US" kern="0" dirty="0"/>
              <a:t> 置换策略</a:t>
            </a:r>
            <a:endParaRPr lang="en-US" kern="0" dirty="0">
              <a:solidFill>
                <a:schemeClr val="accent5">
                  <a:lumMod val="50000"/>
                </a:schemeClr>
              </a:solidFill>
            </a:endParaRPr>
          </a:p>
        </p:txBody>
      </p:sp>
    </p:spTree>
    <p:extLst>
      <p:ext uri="{BB962C8B-B14F-4D97-AF65-F5344CB8AC3E}">
        <p14:creationId xmlns:p14="http://schemas.microsoft.com/office/powerpoint/2010/main" val="372305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circle(in)">
                                      <p:cBhvr>
                                        <p:cTn id="13"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8147" name="Group 3"/>
          <p:cNvGraphicFramePr>
            <a:graphicFrameLocks noGrp="1"/>
          </p:cNvGraphicFramePr>
          <p:nvPr>
            <p:ph idx="4294967295"/>
            <p:extLst>
              <p:ext uri="{D42A27DB-BD31-4B8C-83A1-F6EECF244321}">
                <p14:modId xmlns:p14="http://schemas.microsoft.com/office/powerpoint/2010/main" val="400927580"/>
              </p:ext>
            </p:extLst>
          </p:nvPr>
        </p:nvGraphicFramePr>
        <p:xfrm>
          <a:off x="0" y="-77788"/>
          <a:ext cx="9180513" cy="6986905"/>
        </p:xfrm>
        <a:graphic>
          <a:graphicData uri="http://schemas.openxmlformats.org/drawingml/2006/table">
            <a:tbl>
              <a:tblPr/>
              <a:tblGrid>
                <a:gridCol w="1554163">
                  <a:extLst>
                    <a:ext uri="{9D8B030D-6E8A-4147-A177-3AD203B41FA5}">
                      <a16:colId xmlns:a16="http://schemas.microsoft.com/office/drawing/2014/main" val="20000"/>
                    </a:ext>
                  </a:extLst>
                </a:gridCol>
                <a:gridCol w="1506537">
                  <a:extLst>
                    <a:ext uri="{9D8B030D-6E8A-4147-A177-3AD203B41FA5}">
                      <a16:colId xmlns:a16="http://schemas.microsoft.com/office/drawing/2014/main" val="20001"/>
                    </a:ext>
                  </a:extLst>
                </a:gridCol>
                <a:gridCol w="1531938">
                  <a:extLst>
                    <a:ext uri="{9D8B030D-6E8A-4147-A177-3AD203B41FA5}">
                      <a16:colId xmlns:a16="http://schemas.microsoft.com/office/drawing/2014/main" val="20002"/>
                    </a:ext>
                  </a:extLst>
                </a:gridCol>
                <a:gridCol w="15271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1012825">
                  <a:extLst>
                    <a:ext uri="{9D8B030D-6E8A-4147-A177-3AD203B41FA5}">
                      <a16:colId xmlns:a16="http://schemas.microsoft.com/office/drawing/2014/main" val="20005"/>
                    </a:ext>
                  </a:extLst>
                </a:gridCol>
              </a:tblGrid>
              <a:tr h="263525">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访问页面</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页框１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页框２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页框３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说明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缺页否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27025">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初始状态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指向页框 </a:t>
                      </a: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25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25438">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dirty="0">
                          <a:ln>
                            <a:noFill/>
                          </a:ln>
                          <a:solidFill>
                            <a:schemeClr val="tx1"/>
                          </a:solidFill>
                          <a:effectLst/>
                          <a:latin typeface="Times New Roman" pitchFamily="18" charset="0"/>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页面</a:t>
                      </a:r>
                      <a:r>
                        <a:rPr kumimoji="0" lang="en-US" altLang="zh-CN" sz="1600" b="1" i="0" u="none" strike="noStrike" cap="none" normalizeH="0" baseline="0">
                          <a:ln>
                            <a:noFill/>
                          </a:ln>
                          <a:solidFill>
                            <a:schemeClr val="tx1"/>
                          </a:solidFill>
                          <a:effectLst/>
                          <a:latin typeface="Times New Roman" pitchFamily="18" charset="0"/>
                          <a:ea typeface="宋体" charset="-122"/>
                        </a:rPr>
                        <a:t>7</a:t>
                      </a:r>
                      <a:r>
                        <a:rPr kumimoji="0" lang="zh-CN" altLang="en-US" sz="1600" b="1" i="0" u="none" strike="noStrike" cap="none" normalizeH="0" baseline="0">
                          <a:ln>
                            <a:noFill/>
                          </a:ln>
                          <a:solidFill>
                            <a:schemeClr val="tx1"/>
                          </a:solidFill>
                          <a:effectLst/>
                          <a:latin typeface="Times New Roman" pitchFamily="18" charset="0"/>
                          <a:ea typeface="宋体" charset="-122"/>
                        </a:rPr>
                        <a:t>的访问标志置</a:t>
                      </a:r>
                      <a:r>
                        <a:rPr kumimoji="0" lang="en-US" altLang="zh-CN" sz="1600" b="1" i="0" u="none" strike="noStrike" cap="none" normalizeH="0" baseline="0">
                          <a:ln>
                            <a:noFill/>
                          </a:ln>
                          <a:solidFill>
                            <a:schemeClr val="tx1"/>
                          </a:solidFill>
                          <a:effectLst/>
                          <a:latin typeface="Times New Roman" pitchFamily="18" charset="0"/>
                          <a:ea typeface="宋体" charset="-122"/>
                        </a:rPr>
                        <a:t>1</a:t>
                      </a: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后移至页框</a:t>
                      </a:r>
                      <a:r>
                        <a:rPr kumimoji="0" lang="en-US" altLang="zh-CN" sz="16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en-US" altLang="zh-CN" sz="1600" b="1" i="0" u="none" strike="noStrike" cap="none" normalizeH="0" baseline="0" dirty="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3270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325438">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页面</a:t>
                      </a:r>
                      <a:r>
                        <a:rPr kumimoji="0" lang="en-US" altLang="zh-CN" sz="1600" b="1" i="0" u="none" strike="noStrike" cap="none" normalizeH="0" baseline="0">
                          <a:ln>
                            <a:noFill/>
                          </a:ln>
                          <a:solidFill>
                            <a:schemeClr val="tx1"/>
                          </a:solidFill>
                          <a:effectLst/>
                          <a:latin typeface="Times New Roman" pitchFamily="18" charset="0"/>
                          <a:ea typeface="宋体" charset="-122"/>
                        </a:rPr>
                        <a:t>0</a:t>
                      </a:r>
                      <a:r>
                        <a:rPr kumimoji="0" lang="zh-CN" altLang="en-US" sz="1600" b="1" i="0" u="none" strike="noStrike" cap="none" normalizeH="0" baseline="0">
                          <a:ln>
                            <a:noFill/>
                          </a:ln>
                          <a:solidFill>
                            <a:schemeClr val="tx1"/>
                          </a:solidFill>
                          <a:effectLst/>
                          <a:latin typeface="Times New Roman" pitchFamily="18" charset="0"/>
                          <a:ea typeface="宋体" charset="-122"/>
                        </a:rPr>
                        <a:t>的访问标志置</a:t>
                      </a:r>
                      <a:r>
                        <a:rPr kumimoji="0" lang="en-US" altLang="zh-CN" sz="1600" b="1" i="0" u="none" strike="noStrike" cap="none" normalizeH="0" baseline="0">
                          <a:ln>
                            <a:noFill/>
                          </a:ln>
                          <a:solidFill>
                            <a:schemeClr val="tx1"/>
                          </a:solidFill>
                          <a:effectLst/>
                          <a:latin typeface="Times New Roman" pitchFamily="18" charset="0"/>
                          <a:ea typeface="宋体" charset="-122"/>
                        </a:rPr>
                        <a:t>1</a:t>
                      </a: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后移至页框</a:t>
                      </a:r>
                      <a:r>
                        <a:rPr kumimoji="0" lang="en-US" altLang="zh-CN" sz="16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en-US" altLang="zh-CN" sz="1600" b="1" i="0" u="none" strike="noStrike" cap="none" normalizeH="0" baseline="0" dirty="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25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327025">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页面</a:t>
                      </a:r>
                      <a:r>
                        <a:rPr kumimoji="0" lang="en-US" altLang="zh-CN" sz="1600" b="1" i="0" u="none" strike="noStrike" cap="none" normalizeH="0" baseline="0">
                          <a:ln>
                            <a:noFill/>
                          </a:ln>
                          <a:solidFill>
                            <a:schemeClr val="tx1"/>
                          </a:solidFill>
                          <a:effectLst/>
                          <a:latin typeface="Times New Roman" pitchFamily="18" charset="0"/>
                          <a:ea typeface="宋体" charset="-122"/>
                        </a:rPr>
                        <a:t>1</a:t>
                      </a:r>
                      <a:r>
                        <a:rPr kumimoji="0" lang="zh-CN" altLang="en-US" sz="1600" b="1" i="0" u="none" strike="noStrike" cap="none" normalizeH="0" baseline="0">
                          <a:ln>
                            <a:noFill/>
                          </a:ln>
                          <a:solidFill>
                            <a:schemeClr val="tx1"/>
                          </a:solidFill>
                          <a:effectLst/>
                          <a:latin typeface="Times New Roman" pitchFamily="18" charset="0"/>
                          <a:ea typeface="宋体" charset="-122"/>
                        </a:rPr>
                        <a:t>的访问标志置</a:t>
                      </a:r>
                      <a:r>
                        <a:rPr kumimoji="0" lang="en-US" altLang="zh-CN" sz="1600" b="1" i="0" u="none" strike="noStrike" cap="none" normalizeH="0" baseline="0">
                          <a:ln>
                            <a:noFill/>
                          </a:ln>
                          <a:solidFill>
                            <a:schemeClr val="tx1"/>
                          </a:solidFill>
                          <a:effectLst/>
                          <a:latin typeface="Times New Roman" pitchFamily="18" charset="0"/>
                          <a:ea typeface="宋体" charset="-122"/>
                        </a:rPr>
                        <a:t>1</a:t>
                      </a: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后移至页面</a:t>
                      </a:r>
                      <a:r>
                        <a:rPr kumimoji="0" lang="en-US" altLang="zh-CN" sz="1600" b="1" i="0" u="none" strike="noStrike" cap="none" normalizeH="0" baseline="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en-US" altLang="zh-CN" sz="1600" b="1" i="0" u="none" strike="noStrike" cap="none" normalizeH="0" baseline="0" dirty="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325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325438">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a:ln>
                            <a:noFill/>
                          </a:ln>
                          <a:solidFill>
                            <a:schemeClr val="tx1"/>
                          </a:solidFill>
                          <a:effectLst/>
                          <a:latin typeface="Times New Roman" pitchFamily="18"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循环后移（修改访问位），找到访问位为０的页面并换出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381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0"/>
                  </a:ext>
                </a:extLst>
              </a:tr>
              <a:tr h="352425">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修改页面</a:t>
                      </a:r>
                      <a:r>
                        <a:rPr kumimoji="0" lang="en-US" altLang="zh-CN" sz="1600" b="1" i="0" u="none" strike="noStrike" cap="none" normalizeH="0" baseline="0">
                          <a:ln>
                            <a:noFill/>
                          </a:ln>
                          <a:solidFill>
                            <a:schemeClr val="tx1"/>
                          </a:solidFill>
                          <a:effectLst/>
                          <a:latin typeface="Times New Roman" pitchFamily="18" charset="0"/>
                          <a:ea typeface="宋体" charset="-122"/>
                        </a:rPr>
                        <a:t>0</a:t>
                      </a:r>
                      <a:r>
                        <a:rPr kumimoji="0" lang="zh-CN" altLang="en-US" sz="1600" b="1" i="0" u="none" strike="noStrike" cap="none" normalizeH="0" baseline="0">
                          <a:ln>
                            <a:noFill/>
                          </a:ln>
                          <a:solidFill>
                            <a:schemeClr val="tx1"/>
                          </a:solidFill>
                          <a:effectLst/>
                          <a:latin typeface="Times New Roman" pitchFamily="18" charset="0"/>
                          <a:ea typeface="宋体" charset="-122"/>
                        </a:rPr>
                        <a:t>的访问标志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11"/>
                  </a:ext>
                </a:extLst>
              </a:tr>
              <a:tr h="4095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r h="406400">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循环后移（修改访问位），找到访问位为０的页面并换出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381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4"/>
                  </a:ext>
                </a:extLst>
              </a:tr>
              <a:tr h="403225">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宋体" charset="-122"/>
                        </a:rPr>
                        <a:t>－</a:t>
                      </a:r>
                      <a:r>
                        <a:rPr kumimoji="0" lang="en-US" altLang="zh-CN" sz="1600" b="1" i="0" u="none" strike="noStrike" cap="none" normalizeH="0" baseline="0" dirty="0">
                          <a:ln>
                            <a:noFill/>
                          </a:ln>
                          <a:solidFill>
                            <a:schemeClr val="tx1"/>
                          </a:solidFill>
                          <a:effectLst/>
                          <a:latin typeface="Times New Roman" pitchFamily="18" charset="0"/>
                          <a:ea typeface="宋体" charset="-122"/>
                        </a:rPr>
                        <a:t>&gt;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修改页面</a:t>
                      </a:r>
                      <a:r>
                        <a:rPr kumimoji="0" lang="en-US" altLang="zh-CN" sz="1600" b="1" i="0" u="none" strike="noStrike" cap="none" normalizeH="0" baseline="0">
                          <a:ln>
                            <a:noFill/>
                          </a:ln>
                          <a:solidFill>
                            <a:schemeClr val="tx1"/>
                          </a:solidFill>
                          <a:effectLst/>
                          <a:latin typeface="Times New Roman" pitchFamily="18" charset="0"/>
                          <a:ea typeface="宋体" charset="-122"/>
                        </a:rPr>
                        <a:t>0</a:t>
                      </a:r>
                      <a:r>
                        <a:rPr kumimoji="0" lang="zh-CN" altLang="en-US" sz="1600" b="1" i="0" u="none" strike="noStrike" cap="none" normalizeH="0" baseline="0">
                          <a:ln>
                            <a:noFill/>
                          </a:ln>
                          <a:solidFill>
                            <a:schemeClr val="tx1"/>
                          </a:solidFill>
                          <a:effectLst/>
                          <a:latin typeface="Times New Roman" pitchFamily="18" charset="0"/>
                          <a:ea typeface="宋体" charset="-122"/>
                        </a:rPr>
                        <a:t>的访问标志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15"/>
                  </a:ext>
                </a:extLst>
              </a:tr>
              <a:tr h="325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6"/>
                  </a:ext>
                </a:extLst>
              </a:tr>
              <a:tr h="404813">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访问页面 </a:t>
                      </a:r>
                      <a:r>
                        <a:rPr kumimoji="0" lang="en-US" altLang="zh-CN" sz="1600" b="1" i="0" u="none" strike="noStrike" cap="none" normalizeH="0" baseline="0">
                          <a:ln>
                            <a:noFill/>
                          </a:ln>
                          <a:solidFill>
                            <a:schemeClr val="tx1"/>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宋体" charset="-122"/>
                        </a:rPr>
                        <a:t>－</a:t>
                      </a:r>
                      <a:r>
                        <a:rPr kumimoji="0" lang="en-US" altLang="zh-CN" sz="1600" b="1" i="0" u="none" strike="noStrike" cap="none" normalizeH="0" baseline="0">
                          <a:ln>
                            <a:noFill/>
                          </a:ln>
                          <a:solidFill>
                            <a:schemeClr val="tx1"/>
                          </a:solidFill>
                          <a:effectLst/>
                          <a:latin typeface="Times New Roman" pitchFamily="18" charset="0"/>
                          <a:ea typeface="宋体"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P</a:t>
                      </a:r>
                      <a:r>
                        <a:rPr kumimoji="0" lang="zh-CN" altLang="en-US" sz="1600" b="1" i="0" u="none" strike="noStrike" cap="none" normalizeH="0" baseline="0">
                          <a:ln>
                            <a:noFill/>
                          </a:ln>
                          <a:solidFill>
                            <a:schemeClr val="tx1"/>
                          </a:solidFill>
                          <a:effectLst/>
                          <a:latin typeface="Times New Roman" pitchFamily="18" charset="0"/>
                          <a:ea typeface="宋体" charset="-122"/>
                        </a:rPr>
                        <a:t>循环后移（修改访问位），找到访问位为０的页面并换出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3968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1771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8147"/>
                                        </p:tgtEl>
                                        <p:attrNameLst>
                                          <p:attrName>style.visibility</p:attrName>
                                        </p:attrNameLst>
                                      </p:cBhvr>
                                      <p:to>
                                        <p:strVal val="visible"/>
                                      </p:to>
                                    </p:set>
                                    <p:animEffect transition="in" filter="circle(in)">
                                      <p:cBhvr>
                                        <p:cTn id="7" dur="2000"/>
                                        <p:tgtEl>
                                          <p:spTgt spid="518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07264-6155-EA4B-B3C5-641AD8576519}"/>
              </a:ext>
            </a:extLst>
          </p:cNvPr>
          <p:cNvSpPr>
            <a:spLocks noGrp="1"/>
          </p:cNvSpPr>
          <p:nvPr>
            <p:ph type="title"/>
          </p:nvPr>
        </p:nvSpPr>
        <p:spPr/>
        <p:txBody>
          <a:bodyPr/>
          <a:lstStyle/>
          <a:p>
            <a:r>
              <a:rPr kumimoji="1" lang="en-US" altLang="zh-CN" dirty="0"/>
              <a:t>3.6</a:t>
            </a:r>
            <a:r>
              <a:rPr kumimoji="1" lang="zh-CN" altLang="en-US" dirty="0"/>
              <a:t> 硬件和控制结构</a:t>
            </a:r>
          </a:p>
        </p:txBody>
      </p:sp>
      <p:sp>
        <p:nvSpPr>
          <p:cNvPr id="3" name="内容占位符 2">
            <a:extLst>
              <a:ext uri="{FF2B5EF4-FFF2-40B4-BE49-F238E27FC236}">
                <a16:creationId xmlns:a16="http://schemas.microsoft.com/office/drawing/2014/main" id="{BBF72CB7-A311-E748-A637-70544D8DCB5B}"/>
              </a:ext>
            </a:extLst>
          </p:cNvPr>
          <p:cNvSpPr>
            <a:spLocks noGrp="1"/>
          </p:cNvSpPr>
          <p:nvPr>
            <p:ph idx="1"/>
          </p:nvPr>
        </p:nvSpPr>
        <p:spPr>
          <a:xfrm>
            <a:off x="304800" y="930805"/>
            <a:ext cx="8229600" cy="4953000"/>
          </a:xfrm>
        </p:spPr>
        <p:txBody>
          <a:bodyPr/>
          <a:lstStyle/>
          <a:p>
            <a:pPr marL="0" indent="0">
              <a:buNone/>
            </a:pPr>
            <a:r>
              <a:rPr lang="zh-CN" altLang="en-US" sz="2400" b="0" dirty="0"/>
              <a:t> </a:t>
            </a:r>
            <a:r>
              <a:rPr lang="zh-CN" altLang="en-US" b="0" dirty="0"/>
              <a:t>进程的执行过程：</a:t>
            </a:r>
            <a:endParaRPr lang="en-US" altLang="zh-CN" b="0" dirty="0"/>
          </a:p>
          <a:p>
            <a:r>
              <a:rPr lang="zh-CN" altLang="en-US" sz="2400" b="0" dirty="0"/>
              <a:t>操作系统仅读取包含程序开始处的一个或几个块进入内存</a:t>
            </a:r>
            <a:endParaRPr lang="en-US" altLang="zh-CN" sz="2400" b="0" dirty="0"/>
          </a:p>
          <a:p>
            <a:r>
              <a:rPr lang="zh-CN" altLang="en-US" sz="2400" b="0" dirty="0"/>
              <a:t>任意时刻，进程驻留在内存的部分</a:t>
            </a:r>
            <a:r>
              <a:rPr lang="en-US" altLang="zh-CN" sz="2400" b="0" dirty="0"/>
              <a:t>——</a:t>
            </a:r>
            <a:r>
              <a:rPr lang="zh-CN" altLang="en-US" sz="2400" b="0" dirty="0">
                <a:solidFill>
                  <a:srgbClr val="FF0000"/>
                </a:solidFill>
              </a:rPr>
              <a:t>驻留集</a:t>
            </a:r>
            <a:endParaRPr lang="en-US" altLang="zh-CN" sz="2400" b="0" dirty="0">
              <a:solidFill>
                <a:srgbClr val="FF0000"/>
              </a:solidFill>
            </a:endParaRPr>
          </a:p>
          <a:p>
            <a:r>
              <a:rPr lang="zh-CN" altLang="en-US" sz="2400" b="0" dirty="0"/>
              <a:t>访问一个不在内存中的逻辑地址时（称为</a:t>
            </a:r>
            <a:r>
              <a:rPr lang="zh-CN" altLang="en-US" sz="2400" b="0" dirty="0">
                <a:solidFill>
                  <a:srgbClr val="FF0000"/>
                </a:solidFill>
              </a:rPr>
              <a:t>内存失效</a:t>
            </a:r>
            <a:r>
              <a:rPr lang="zh-CN" altLang="en-US" sz="2400" b="0" dirty="0"/>
              <a:t>），产生一个中断</a:t>
            </a:r>
            <a:endParaRPr lang="en-US" altLang="zh-CN" sz="2400" b="0" dirty="0"/>
          </a:p>
          <a:p>
            <a:r>
              <a:rPr lang="zh-CN" altLang="en-US" sz="2400" b="0" dirty="0"/>
              <a:t>操作系统把被中断的进程置为阻塞状态</a:t>
            </a:r>
            <a:endParaRPr lang="en-US" altLang="zh-CN" sz="2400" b="0" dirty="0"/>
          </a:p>
          <a:p>
            <a:r>
              <a:rPr lang="zh-CN" altLang="en-US" sz="2400" b="0" dirty="0"/>
              <a:t>操作系统把该进程中包含引发</a:t>
            </a:r>
            <a:r>
              <a:rPr lang="zh-CN" altLang="en-US" sz="2400" b="0" dirty="0">
                <a:solidFill>
                  <a:srgbClr val="FF0000"/>
                </a:solidFill>
              </a:rPr>
              <a:t>内存失效</a:t>
            </a:r>
            <a:r>
              <a:rPr lang="zh-CN" altLang="en-US" sz="2400" b="0" dirty="0"/>
              <a:t>的部分读入内存</a:t>
            </a:r>
            <a:endParaRPr lang="en-US" altLang="zh-CN" sz="2400" b="0" dirty="0"/>
          </a:p>
          <a:p>
            <a:pPr lvl="1"/>
            <a:r>
              <a:rPr lang="zh-CN" altLang="en-US" sz="2000" dirty="0">
                <a:latin typeface="+mn-lt"/>
                <a:ea typeface="+mn-ea"/>
              </a:rPr>
              <a:t>操作系统产生一个磁盘</a:t>
            </a:r>
            <a:r>
              <a:rPr lang="en-US" altLang="zh-CN" sz="2000" dirty="0">
                <a:latin typeface="+mn-lt"/>
                <a:ea typeface="+mn-ea"/>
              </a:rPr>
              <a:t>I/O</a:t>
            </a:r>
            <a:r>
              <a:rPr lang="zh-CN" altLang="en-US" sz="2000" dirty="0">
                <a:latin typeface="+mn-lt"/>
                <a:ea typeface="+mn-ea"/>
              </a:rPr>
              <a:t>读请求</a:t>
            </a:r>
            <a:endParaRPr lang="en-US" altLang="zh-CN" sz="2000" dirty="0">
              <a:latin typeface="+mn-lt"/>
              <a:ea typeface="+mn-ea"/>
            </a:endParaRPr>
          </a:p>
          <a:p>
            <a:pPr lvl="1"/>
            <a:r>
              <a:rPr lang="zh-CN" altLang="en-US" sz="2000" dirty="0">
                <a:latin typeface="+mn-lt"/>
                <a:ea typeface="+mn-ea"/>
              </a:rPr>
              <a:t>在执行磁盘 </a:t>
            </a:r>
            <a:r>
              <a:rPr lang="en-US" altLang="zh-CN" sz="2000" dirty="0">
                <a:latin typeface="+mn-lt"/>
                <a:ea typeface="+mn-ea"/>
              </a:rPr>
              <a:t>I/O</a:t>
            </a:r>
            <a:r>
              <a:rPr lang="zh-CN" altLang="en-US" sz="2000" dirty="0">
                <a:latin typeface="+mn-lt"/>
                <a:ea typeface="+mn-ea"/>
              </a:rPr>
              <a:t>期间，操作系统调度另外一个进程运行</a:t>
            </a:r>
            <a:endParaRPr lang="en-US" altLang="zh-CN" sz="2000" dirty="0">
              <a:latin typeface="+mn-lt"/>
              <a:ea typeface="+mn-ea"/>
            </a:endParaRPr>
          </a:p>
          <a:p>
            <a:pPr lvl="1"/>
            <a:r>
              <a:rPr lang="zh-CN" altLang="en-US" sz="2000" dirty="0">
                <a:latin typeface="+mn-lt"/>
                <a:ea typeface="+mn-ea"/>
              </a:rPr>
              <a:t>磁盘</a:t>
            </a:r>
            <a:r>
              <a:rPr lang="en-US" altLang="zh-CN" sz="2000" dirty="0">
                <a:latin typeface="+mn-lt"/>
                <a:ea typeface="+mn-ea"/>
              </a:rPr>
              <a:t>I/O</a:t>
            </a:r>
            <a:r>
              <a:rPr lang="zh-CN" altLang="en-US" sz="2000" dirty="0">
                <a:latin typeface="+mn-lt"/>
                <a:ea typeface="+mn-ea"/>
              </a:rPr>
              <a:t>完成后产生中断，操作系统将相应的进程置于就绪状态</a:t>
            </a:r>
            <a:endParaRPr lang="en-US" altLang="zh-CN" sz="2000" dirty="0">
              <a:latin typeface="+mn-lt"/>
              <a:ea typeface="+mn-ea"/>
            </a:endParaRPr>
          </a:p>
          <a:p>
            <a:endParaRPr lang="en-US" altLang="zh-CN" sz="2400" b="0" dirty="0"/>
          </a:p>
          <a:p>
            <a:endParaRPr kumimoji="1" lang="zh-CN" altLang="en-US" sz="3200" b="0" dirty="0"/>
          </a:p>
        </p:txBody>
      </p:sp>
    </p:spTree>
    <p:extLst>
      <p:ext uri="{BB962C8B-B14F-4D97-AF65-F5344CB8AC3E}">
        <p14:creationId xmlns:p14="http://schemas.microsoft.com/office/powerpoint/2010/main" val="3607060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34A73E4-1592-F144-ACC1-59284544D256}"/>
              </a:ext>
            </a:extLst>
          </p:cNvPr>
          <p:cNvGrpSpPr/>
          <p:nvPr/>
        </p:nvGrpSpPr>
        <p:grpSpPr>
          <a:xfrm>
            <a:off x="250140" y="1003294"/>
            <a:ext cx="8712484" cy="4439079"/>
            <a:chOff x="99828" y="427097"/>
            <a:chExt cx="8712484" cy="4439079"/>
          </a:xfrm>
        </p:grpSpPr>
        <p:pic>
          <p:nvPicPr>
            <p:cNvPr id="5" name="Picture 4" descr="f16.pdf"/>
            <p:cNvPicPr>
              <a:picLocks noChangeAspect="1"/>
            </p:cNvPicPr>
            <p:nvPr/>
          </p:nvPicPr>
          <p:blipFill rotWithShape="1">
            <a:blip r:embed="rId3"/>
            <a:srcRect l="9091" t="22353" r="9091" b="35796"/>
            <a:stretch/>
          </p:blipFill>
          <p:spPr>
            <a:xfrm>
              <a:off x="448169" y="1532975"/>
              <a:ext cx="8364143" cy="3333201"/>
            </a:xfrm>
            <a:prstGeom prst="rect">
              <a:avLst/>
            </a:prstGeom>
          </p:spPr>
        </p:pic>
        <p:sp>
          <p:nvSpPr>
            <p:cNvPr id="2" name="文本框 1">
              <a:extLst>
                <a:ext uri="{FF2B5EF4-FFF2-40B4-BE49-F238E27FC236}">
                  <a16:creationId xmlns:a16="http://schemas.microsoft.com/office/drawing/2014/main" id="{EF94FB0F-90C0-4E49-AAC1-401D3F57E114}"/>
                </a:ext>
              </a:extLst>
            </p:cNvPr>
            <p:cNvSpPr txBox="1"/>
            <p:nvPr/>
          </p:nvSpPr>
          <p:spPr>
            <a:xfrm>
              <a:off x="3093930" y="4496844"/>
              <a:ext cx="2404996" cy="369332"/>
            </a:xfrm>
            <a:prstGeom prst="rect">
              <a:avLst/>
            </a:prstGeom>
            <a:solidFill>
              <a:schemeClr val="bg1"/>
            </a:solidFill>
          </p:spPr>
          <p:txBody>
            <a:bodyPr wrap="square" rtlCol="0">
              <a:spAutoFit/>
            </a:bodyPr>
            <a:lstStyle/>
            <a:p>
              <a:r>
                <a:rPr kumimoji="1" lang="zh-CN" altLang="en-US" dirty="0">
                  <a:solidFill>
                    <a:schemeClr val="tx2"/>
                  </a:solidFill>
                </a:rPr>
                <a:t>分配的页框数</a:t>
              </a:r>
            </a:p>
          </p:txBody>
        </p:sp>
        <p:sp>
          <p:nvSpPr>
            <p:cNvPr id="4" name="文本框 3">
              <a:extLst>
                <a:ext uri="{FF2B5EF4-FFF2-40B4-BE49-F238E27FC236}">
                  <a16:creationId xmlns:a16="http://schemas.microsoft.com/office/drawing/2014/main" id="{4A67AE8B-2AB6-E946-8E45-5810E584C8C2}"/>
                </a:ext>
              </a:extLst>
            </p:cNvPr>
            <p:cNvSpPr txBox="1"/>
            <p:nvPr/>
          </p:nvSpPr>
          <p:spPr>
            <a:xfrm rot="16200000">
              <a:off x="-162838" y="2874690"/>
              <a:ext cx="2874975" cy="369332"/>
            </a:xfrm>
            <a:prstGeom prst="rect">
              <a:avLst/>
            </a:prstGeom>
            <a:solidFill>
              <a:schemeClr val="bg1"/>
            </a:solidFill>
          </p:spPr>
          <p:txBody>
            <a:bodyPr wrap="square" rtlCol="0">
              <a:spAutoFit/>
            </a:bodyPr>
            <a:lstStyle/>
            <a:p>
              <a:r>
                <a:rPr kumimoji="1" lang="zh-CN" altLang="en-US" dirty="0">
                  <a:solidFill>
                    <a:schemeClr val="tx2"/>
                  </a:solidFill>
                </a:rPr>
                <a:t>每</a:t>
              </a:r>
              <a:r>
                <a:rPr kumimoji="1" lang="en-US" altLang="zh-CN" dirty="0">
                  <a:solidFill>
                    <a:schemeClr val="tx2"/>
                  </a:solidFill>
                </a:rPr>
                <a:t>1000</a:t>
              </a:r>
              <a:r>
                <a:rPr kumimoji="1" lang="zh-CN" altLang="en-US" dirty="0">
                  <a:solidFill>
                    <a:schemeClr val="tx2"/>
                  </a:solidFill>
                </a:rPr>
                <a:t>次访问的缺页次数</a:t>
              </a:r>
            </a:p>
          </p:txBody>
        </p:sp>
        <p:sp>
          <p:nvSpPr>
            <p:cNvPr id="6" name="文本框 5">
              <a:extLst>
                <a:ext uri="{FF2B5EF4-FFF2-40B4-BE49-F238E27FC236}">
                  <a16:creationId xmlns:a16="http://schemas.microsoft.com/office/drawing/2014/main" id="{3C40A65E-5A38-7D44-8C8E-BEC2E6DF8C93}"/>
                </a:ext>
              </a:extLst>
            </p:cNvPr>
            <p:cNvSpPr txBox="1"/>
            <p:nvPr/>
          </p:nvSpPr>
          <p:spPr>
            <a:xfrm>
              <a:off x="99828" y="427097"/>
              <a:ext cx="6348368" cy="461665"/>
            </a:xfrm>
            <a:prstGeom prst="rect">
              <a:avLst/>
            </a:prstGeom>
            <a:solidFill>
              <a:schemeClr val="bg1"/>
            </a:solidFill>
          </p:spPr>
          <p:txBody>
            <a:bodyPr wrap="square" rtlCol="0">
              <a:spAutoFit/>
            </a:bodyPr>
            <a:lstStyle/>
            <a:p>
              <a:r>
                <a:rPr kumimoji="1" lang="zh-CN" altLang="en-US" sz="2400" b="1" dirty="0">
                  <a:solidFill>
                    <a:schemeClr val="tx2"/>
                  </a:solidFill>
                </a:rPr>
                <a:t>几种置换算法比较（固定分配，局部置换）</a:t>
              </a:r>
            </a:p>
          </p:txBody>
        </p:sp>
      </p:grpSp>
      <p:sp>
        <p:nvSpPr>
          <p:cNvPr id="8" name="Title 1">
            <a:extLst>
              <a:ext uri="{FF2B5EF4-FFF2-40B4-BE49-F238E27FC236}">
                <a16:creationId xmlns:a16="http://schemas.microsoft.com/office/drawing/2014/main" id="{555D0033-0480-3F48-BE11-8C8980020B83}"/>
              </a:ext>
            </a:extLst>
          </p:cNvPr>
          <p:cNvSpPr txBox="1">
            <a:spLocks/>
          </p:cNvSpPr>
          <p:nvPr/>
        </p:nvSpPr>
        <p:spPr>
          <a:xfrm>
            <a:off x="534346" y="137786"/>
            <a:ext cx="7824788" cy="776615"/>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3.7.3</a:t>
            </a:r>
            <a:r>
              <a:rPr kumimoji="1" lang="zh-CN" altLang="en-US" kern="0"/>
              <a:t> 置换策略</a:t>
            </a:r>
            <a:endParaRPr lang="en-US" kern="0" dirty="0">
              <a:solidFill>
                <a:schemeClr val="accent1">
                  <a:lumMod val="50000"/>
                </a:schemeClr>
              </a:solidFill>
            </a:endParaRPr>
          </a:p>
        </p:txBody>
      </p:sp>
    </p:spTree>
    <p:extLst>
      <p:ext uri="{BB962C8B-B14F-4D97-AF65-F5344CB8AC3E}">
        <p14:creationId xmlns:p14="http://schemas.microsoft.com/office/powerpoint/2010/main" val="13011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9FF6F94-72F9-2D40-B120-F29B18FBAE77}"/>
              </a:ext>
            </a:extLst>
          </p:cNvPr>
          <p:cNvSpPr txBox="1">
            <a:spLocks/>
          </p:cNvSpPr>
          <p:nvPr/>
        </p:nvSpPr>
        <p:spPr bwMode="auto">
          <a:xfrm>
            <a:off x="0" y="804801"/>
            <a:ext cx="9144000" cy="109915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nSpc>
                <a:spcPct val="150000"/>
              </a:lnSpc>
              <a:spcBef>
                <a:spcPts val="0"/>
              </a:spcBef>
              <a:buNone/>
            </a:pPr>
            <a:r>
              <a:rPr lang="zh-CN" altLang="en-US" kern="0" dirty="0"/>
              <a:t>改进的</a:t>
            </a:r>
            <a:r>
              <a:rPr lang="en-US" altLang="zh-CN" kern="0" dirty="0"/>
              <a:t>Clock</a:t>
            </a:r>
            <a:r>
              <a:rPr lang="zh-CN" altLang="en-US" kern="0" dirty="0"/>
              <a:t>算法</a:t>
            </a:r>
            <a:endParaRPr lang="en-US" altLang="zh-CN" kern="0" dirty="0"/>
          </a:p>
          <a:p>
            <a:pPr lvl="1">
              <a:lnSpc>
                <a:spcPct val="150000"/>
              </a:lnSpc>
              <a:spcBef>
                <a:spcPts val="0"/>
              </a:spcBef>
            </a:pPr>
            <a:r>
              <a:rPr lang="zh-CN" altLang="en-US" sz="2600" dirty="0">
                <a:latin typeface="+mn-lt"/>
              </a:rPr>
              <a:t>在</a:t>
            </a:r>
            <a:r>
              <a:rPr lang="en-US" altLang="zh-CN" sz="2600" dirty="0">
                <a:latin typeface="+mn-lt"/>
              </a:rPr>
              <a:t>Clock</a:t>
            </a:r>
            <a:r>
              <a:rPr lang="zh-CN" altLang="en-US" sz="2600" dirty="0">
                <a:latin typeface="+mn-lt"/>
              </a:rPr>
              <a:t>算法基础上，优先置换最近</a:t>
            </a:r>
            <a:r>
              <a:rPr lang="zh-CN" altLang="en-US" sz="2600" dirty="0">
                <a:solidFill>
                  <a:srgbClr val="FF0000"/>
                </a:solidFill>
                <a:latin typeface="+mn-lt"/>
              </a:rPr>
              <a:t>未访问</a:t>
            </a:r>
            <a:r>
              <a:rPr lang="zh-CN" altLang="en-US" sz="2600" dirty="0">
                <a:latin typeface="+mn-lt"/>
              </a:rPr>
              <a:t>、</a:t>
            </a:r>
            <a:r>
              <a:rPr lang="zh-CN" altLang="en-US" sz="2600" dirty="0">
                <a:solidFill>
                  <a:srgbClr val="FE0000"/>
                </a:solidFill>
                <a:latin typeface="+mn-lt"/>
              </a:rPr>
              <a:t>未修改</a:t>
            </a:r>
            <a:r>
              <a:rPr lang="zh-CN" altLang="en-US" sz="2600" dirty="0">
                <a:latin typeface="+mn-lt"/>
              </a:rPr>
              <a:t>页面</a:t>
            </a:r>
            <a:r>
              <a:rPr lang="en-US" altLang="zh-CN" sz="2600" dirty="0">
                <a:latin typeface="+mn-lt"/>
              </a:rPr>
              <a:t> </a:t>
            </a:r>
            <a:endParaRPr lang="en-US" altLang="zh-CN" sz="2600" kern="0" dirty="0">
              <a:latin typeface="+mn-lt"/>
            </a:endParaRPr>
          </a:p>
          <a:p>
            <a:pPr lvl="1"/>
            <a:endParaRPr lang="en-US" altLang="zh-CN" sz="2000" kern="0" dirty="0">
              <a:latin typeface="+mn-lt"/>
            </a:endParaRPr>
          </a:p>
        </p:txBody>
      </p:sp>
      <p:sp>
        <p:nvSpPr>
          <p:cNvPr id="4" name="Content Placeholder 2">
            <a:extLst>
              <a:ext uri="{FF2B5EF4-FFF2-40B4-BE49-F238E27FC236}">
                <a16:creationId xmlns:a16="http://schemas.microsoft.com/office/drawing/2014/main" id="{69058EDA-21A4-544D-8FA1-0F8E9D857B9C}"/>
              </a:ext>
            </a:extLst>
          </p:cNvPr>
          <p:cNvSpPr txBox="1">
            <a:spLocks/>
          </p:cNvSpPr>
          <p:nvPr/>
        </p:nvSpPr>
        <p:spPr bwMode="auto">
          <a:xfrm>
            <a:off x="471487" y="2126380"/>
            <a:ext cx="8116459" cy="2495048"/>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nSpc>
                <a:spcPct val="150000"/>
              </a:lnSpc>
              <a:spcBef>
                <a:spcPts val="0"/>
              </a:spcBef>
              <a:buNone/>
            </a:pPr>
            <a:r>
              <a:rPr lang="zh-CN" altLang="en-US" sz="2400" b="0" dirty="0"/>
              <a:t>每个页框处于下列情形之一（</a:t>
            </a:r>
            <a:r>
              <a:rPr lang="en-US" altLang="zh-CN" sz="2400" b="0" dirty="0"/>
              <a:t>u:</a:t>
            </a:r>
            <a:r>
              <a:rPr lang="zh-CN" altLang="en-US" sz="2400" b="0" dirty="0"/>
              <a:t>访问位，</a:t>
            </a:r>
            <a:r>
              <a:rPr lang="en-US" altLang="zh-CN" sz="2400" b="0" dirty="0"/>
              <a:t>m:</a:t>
            </a:r>
            <a:r>
              <a:rPr lang="zh-CN" altLang="en-US" sz="2400" b="0" dirty="0"/>
              <a:t>修改位）</a:t>
            </a:r>
          </a:p>
          <a:p>
            <a:pPr lvl="1">
              <a:lnSpc>
                <a:spcPct val="150000"/>
              </a:lnSpc>
              <a:spcBef>
                <a:spcPts val="0"/>
              </a:spcBef>
              <a:buFont typeface="Wingdings" pitchFamily="2" charset="2"/>
              <a:buChar char="Ø"/>
            </a:pPr>
            <a:r>
              <a:rPr lang="en-US" altLang="zh-CN" dirty="0">
                <a:latin typeface="+mn-lt"/>
              </a:rPr>
              <a:t>1</a:t>
            </a:r>
            <a:r>
              <a:rPr lang="zh-CN" altLang="en-US" dirty="0">
                <a:latin typeface="+mn-lt"/>
              </a:rPr>
              <a:t>类</a:t>
            </a:r>
            <a:r>
              <a:rPr lang="en-US" altLang="zh-CN" dirty="0">
                <a:latin typeface="+mn-lt"/>
              </a:rPr>
              <a:t>(u=0, m=0)</a:t>
            </a:r>
            <a:r>
              <a:rPr lang="zh-CN" altLang="en-US" dirty="0">
                <a:latin typeface="+mn-lt"/>
              </a:rPr>
              <a:t>：最近未被访问，又未被修改，最佳淘汰页。</a:t>
            </a:r>
          </a:p>
          <a:p>
            <a:pPr lvl="1">
              <a:lnSpc>
                <a:spcPct val="150000"/>
              </a:lnSpc>
              <a:spcBef>
                <a:spcPts val="0"/>
              </a:spcBef>
              <a:buFont typeface="Wingdings" pitchFamily="2" charset="2"/>
              <a:buChar char="Ø"/>
            </a:pPr>
            <a:r>
              <a:rPr kumimoji="1" lang="en-US" altLang="zh-CN" dirty="0">
                <a:latin typeface="+mn-lt"/>
              </a:rPr>
              <a:t>2</a:t>
            </a:r>
            <a:r>
              <a:rPr kumimoji="1" lang="zh-CN" altLang="en-US" dirty="0">
                <a:latin typeface="+mn-lt"/>
              </a:rPr>
              <a:t>类</a:t>
            </a:r>
            <a:r>
              <a:rPr kumimoji="1" lang="en-US" altLang="zh-CN" dirty="0">
                <a:latin typeface="+mn-lt"/>
              </a:rPr>
              <a:t>(u=0, m=1)</a:t>
            </a:r>
            <a:r>
              <a:rPr kumimoji="1" lang="zh-CN" altLang="en-US" dirty="0">
                <a:latin typeface="+mn-lt"/>
              </a:rPr>
              <a:t>：最近未被访问，但已被修改页</a:t>
            </a:r>
            <a:r>
              <a:rPr lang="zh-CN" altLang="en-US" dirty="0">
                <a:latin typeface="+mn-lt"/>
              </a:rPr>
              <a:t>。</a:t>
            </a:r>
          </a:p>
          <a:p>
            <a:pPr lvl="1">
              <a:lnSpc>
                <a:spcPct val="150000"/>
              </a:lnSpc>
              <a:spcBef>
                <a:spcPts val="0"/>
              </a:spcBef>
              <a:buFont typeface="Wingdings" pitchFamily="2" charset="2"/>
              <a:buChar char="Ø"/>
            </a:pPr>
            <a:r>
              <a:rPr kumimoji="1" lang="en-US" altLang="zh-CN" dirty="0">
                <a:latin typeface="+mn-lt"/>
              </a:rPr>
              <a:t>3</a:t>
            </a:r>
            <a:r>
              <a:rPr kumimoji="1" lang="zh-CN" altLang="en-US" dirty="0">
                <a:latin typeface="+mn-lt"/>
              </a:rPr>
              <a:t>类</a:t>
            </a:r>
            <a:r>
              <a:rPr kumimoji="1" lang="en-US" altLang="zh-CN" dirty="0">
                <a:latin typeface="+mn-lt"/>
              </a:rPr>
              <a:t>(u=1, m=0)</a:t>
            </a:r>
            <a:r>
              <a:rPr kumimoji="1" lang="zh-CN" altLang="en-US" dirty="0">
                <a:latin typeface="+mn-lt"/>
              </a:rPr>
              <a:t>：最近已被访问，但未被修改</a:t>
            </a:r>
            <a:r>
              <a:rPr lang="zh-CN" altLang="en-US" dirty="0">
                <a:latin typeface="+mn-lt"/>
              </a:rPr>
              <a:t>。</a:t>
            </a:r>
          </a:p>
          <a:p>
            <a:pPr lvl="1">
              <a:lnSpc>
                <a:spcPct val="150000"/>
              </a:lnSpc>
              <a:spcBef>
                <a:spcPts val="0"/>
              </a:spcBef>
              <a:buFont typeface="Wingdings" pitchFamily="2" charset="2"/>
              <a:buChar char="Ø"/>
            </a:pPr>
            <a:r>
              <a:rPr kumimoji="1" lang="en-US" altLang="zh-CN" dirty="0">
                <a:latin typeface="+mn-lt"/>
              </a:rPr>
              <a:t>4</a:t>
            </a:r>
            <a:r>
              <a:rPr kumimoji="1" lang="zh-CN" altLang="en-US" dirty="0">
                <a:latin typeface="+mn-lt"/>
              </a:rPr>
              <a:t>类</a:t>
            </a:r>
            <a:r>
              <a:rPr kumimoji="1" lang="en-US" altLang="zh-CN" dirty="0">
                <a:latin typeface="+mn-lt"/>
              </a:rPr>
              <a:t>(u=1, m=1)</a:t>
            </a:r>
            <a:r>
              <a:rPr kumimoji="1" lang="zh-CN" altLang="en-US" dirty="0">
                <a:latin typeface="+mn-lt"/>
              </a:rPr>
              <a:t>：最近已被访问且被修改，最不应淘汰页。</a:t>
            </a:r>
          </a:p>
        </p:txBody>
      </p:sp>
      <p:sp>
        <p:nvSpPr>
          <p:cNvPr id="7" name="Title 1">
            <a:extLst>
              <a:ext uri="{FF2B5EF4-FFF2-40B4-BE49-F238E27FC236}">
                <a16:creationId xmlns:a16="http://schemas.microsoft.com/office/drawing/2014/main" id="{64DFC66A-B55C-1A4E-AE43-FB33EE98F03D}"/>
              </a:ext>
            </a:extLst>
          </p:cNvPr>
          <p:cNvSpPr txBox="1">
            <a:spLocks/>
          </p:cNvSpPr>
          <p:nvPr/>
        </p:nvSpPr>
        <p:spPr>
          <a:xfrm>
            <a:off x="471487" y="100208"/>
            <a:ext cx="7824788" cy="776615"/>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3.7.3</a:t>
            </a:r>
            <a:r>
              <a:rPr kumimoji="1" lang="zh-CN" altLang="en-US" kern="0" dirty="0"/>
              <a:t> 置换策略</a:t>
            </a:r>
            <a:endParaRPr lang="en-US" kern="0" dirty="0">
              <a:solidFill>
                <a:schemeClr val="accent1">
                  <a:lumMod val="50000"/>
                </a:schemeClr>
              </a:solidFill>
            </a:endParaRPr>
          </a:p>
        </p:txBody>
      </p:sp>
    </p:spTree>
    <p:extLst>
      <p:ext uri="{BB962C8B-B14F-4D97-AF65-F5344CB8AC3E}">
        <p14:creationId xmlns:p14="http://schemas.microsoft.com/office/powerpoint/2010/main" val="18387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D250B7B-9B13-3641-8CC8-C83E834BC097}"/>
              </a:ext>
            </a:extLst>
          </p:cNvPr>
          <p:cNvSpPr txBox="1">
            <a:spLocks/>
          </p:cNvSpPr>
          <p:nvPr/>
        </p:nvSpPr>
        <p:spPr bwMode="auto">
          <a:xfrm>
            <a:off x="0" y="804800"/>
            <a:ext cx="9144000" cy="50399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nSpc>
                <a:spcPct val="150000"/>
              </a:lnSpc>
              <a:spcBef>
                <a:spcPts val="0"/>
              </a:spcBef>
              <a:buNone/>
            </a:pPr>
            <a:r>
              <a:rPr lang="zh-CN" altLang="en-US" kern="0" dirty="0"/>
              <a:t>改进的</a:t>
            </a:r>
            <a:r>
              <a:rPr lang="en-US" altLang="zh-CN" kern="0" dirty="0"/>
              <a:t>Clock</a:t>
            </a:r>
            <a:r>
              <a:rPr lang="zh-CN" altLang="en-US" kern="0" dirty="0"/>
              <a:t>算法</a:t>
            </a:r>
            <a:endParaRPr lang="en-US" altLang="zh-CN" kern="0"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endParaRPr lang="en-US" altLang="zh-CN" dirty="0"/>
          </a:p>
          <a:p>
            <a:pPr marL="0" indent="0">
              <a:lnSpc>
                <a:spcPct val="150000"/>
              </a:lnSpc>
              <a:spcBef>
                <a:spcPts val="0"/>
              </a:spcBef>
              <a:buNone/>
            </a:pPr>
            <a:r>
              <a:rPr lang="zh-CN" altLang="en-US" dirty="0"/>
              <a:t>改进型时钟置换算法实现简单，性能比较理想，被广泛采用。</a:t>
            </a:r>
          </a:p>
          <a:p>
            <a:pPr marL="0" indent="0">
              <a:lnSpc>
                <a:spcPct val="150000"/>
              </a:lnSpc>
              <a:spcBef>
                <a:spcPts val="0"/>
              </a:spcBef>
              <a:buNone/>
            </a:pPr>
            <a:endParaRPr lang="en-US" altLang="zh-CN" kern="0" dirty="0"/>
          </a:p>
          <a:p>
            <a:pPr marL="457200" lvl="1" indent="0">
              <a:buNone/>
            </a:pPr>
            <a:endParaRPr lang="en-US" altLang="zh-CN" sz="2000" kern="0" dirty="0">
              <a:latin typeface="+mn-lt"/>
            </a:endParaRPr>
          </a:p>
        </p:txBody>
      </p:sp>
      <p:sp>
        <p:nvSpPr>
          <p:cNvPr id="3" name="Content Placeholder 2">
            <a:extLst>
              <a:ext uri="{FF2B5EF4-FFF2-40B4-BE49-F238E27FC236}">
                <a16:creationId xmlns:a16="http://schemas.microsoft.com/office/drawing/2014/main" id="{F17E4E08-6E37-EE4A-857E-AA3A9F0B4DB8}"/>
              </a:ext>
            </a:extLst>
          </p:cNvPr>
          <p:cNvSpPr txBox="1">
            <a:spLocks/>
          </p:cNvSpPr>
          <p:nvPr/>
        </p:nvSpPr>
        <p:spPr bwMode="auto">
          <a:xfrm>
            <a:off x="0" y="1507357"/>
            <a:ext cx="9144000" cy="3064643"/>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spcBef>
                <a:spcPts val="0"/>
              </a:spcBef>
            </a:pPr>
            <a:r>
              <a:rPr lang="zh-CN" altLang="en-US" sz="2400" b="0" kern="0" dirty="0"/>
              <a:t>算法流程</a:t>
            </a:r>
            <a:endParaRPr lang="en-US" altLang="zh-CN" sz="2400" b="0" kern="0" dirty="0"/>
          </a:p>
          <a:p>
            <a:pPr lvl="1">
              <a:lnSpc>
                <a:spcPct val="120000"/>
              </a:lnSpc>
              <a:spcBef>
                <a:spcPts val="0"/>
              </a:spcBef>
            </a:pPr>
            <a:r>
              <a:rPr lang="en-US" altLang="zh-CN" sz="2200" kern="0" dirty="0">
                <a:latin typeface="+mn-lt"/>
              </a:rPr>
              <a:t>1.</a:t>
            </a:r>
            <a:r>
              <a:rPr lang="zh-CN" altLang="en-US" sz="2200" kern="0" dirty="0">
                <a:latin typeface="+mn-lt"/>
              </a:rPr>
              <a:t> 从指针当前位置开始扫描，这次扫描对使用位不作任何修改，选择遇到的第一个页框</a:t>
            </a:r>
            <a:r>
              <a:rPr lang="en-US" altLang="zh-CN" sz="2200" kern="0" dirty="0">
                <a:latin typeface="+mn-lt"/>
              </a:rPr>
              <a:t>(u=0,m=0)</a:t>
            </a:r>
            <a:r>
              <a:rPr lang="zh-CN" altLang="en-US" sz="2200" kern="0" dirty="0">
                <a:latin typeface="+mn-lt"/>
              </a:rPr>
              <a:t> 置换；</a:t>
            </a:r>
            <a:endParaRPr lang="en-US" altLang="zh-CN" sz="2200" kern="0" dirty="0">
              <a:latin typeface="+mn-lt"/>
            </a:endParaRPr>
          </a:p>
          <a:p>
            <a:pPr lvl="1">
              <a:lnSpc>
                <a:spcPct val="120000"/>
              </a:lnSpc>
              <a:spcBef>
                <a:spcPts val="0"/>
              </a:spcBef>
            </a:pPr>
            <a:r>
              <a:rPr lang="en-US" altLang="zh-CN" sz="2200" kern="0" dirty="0">
                <a:latin typeface="+mn-lt"/>
              </a:rPr>
              <a:t>2.</a:t>
            </a:r>
            <a:r>
              <a:rPr lang="zh-CN" altLang="en-US" sz="2200" kern="0" dirty="0">
                <a:latin typeface="+mn-lt"/>
              </a:rPr>
              <a:t> 若第</a:t>
            </a:r>
            <a:r>
              <a:rPr lang="en-US" altLang="zh-CN" sz="2200" kern="0" dirty="0">
                <a:latin typeface="+mn-lt"/>
              </a:rPr>
              <a:t>1</a:t>
            </a:r>
            <a:r>
              <a:rPr lang="zh-CN" altLang="en-US" sz="2200" kern="0" dirty="0">
                <a:latin typeface="+mn-lt"/>
              </a:rPr>
              <a:t>步失败，重新扫描，选择遇到的第一个</a:t>
            </a:r>
            <a:r>
              <a:rPr lang="en-US" altLang="zh-CN" sz="2200" kern="0" dirty="0">
                <a:latin typeface="+mn-lt"/>
              </a:rPr>
              <a:t>(u=0,m=1)</a:t>
            </a:r>
            <a:r>
              <a:rPr lang="zh-CN" altLang="en-US" sz="2200" kern="0" dirty="0">
                <a:latin typeface="+mn-lt"/>
              </a:rPr>
              <a:t>的页框置换。这一过程中，将使每个扫描过的页框</a:t>
            </a:r>
            <a:r>
              <a:rPr lang="en-US" altLang="zh-CN" sz="2200" kern="0" dirty="0">
                <a:latin typeface="+mn-lt"/>
              </a:rPr>
              <a:t>u</a:t>
            </a:r>
            <a:r>
              <a:rPr lang="zh-CN" altLang="en-US" sz="2200" kern="0" dirty="0">
                <a:latin typeface="+mn-lt"/>
              </a:rPr>
              <a:t>置</a:t>
            </a:r>
            <a:r>
              <a:rPr lang="en-US" altLang="zh-CN" sz="2200" kern="0" dirty="0">
                <a:latin typeface="+mn-lt"/>
              </a:rPr>
              <a:t>0</a:t>
            </a:r>
            <a:r>
              <a:rPr lang="zh-CN" altLang="en-US" sz="2200" kern="0" dirty="0">
                <a:latin typeface="+mn-lt"/>
              </a:rPr>
              <a:t>；</a:t>
            </a:r>
            <a:endParaRPr lang="en-US" altLang="zh-CN" sz="2200" kern="0" dirty="0">
              <a:latin typeface="+mn-lt"/>
            </a:endParaRPr>
          </a:p>
          <a:p>
            <a:pPr lvl="1">
              <a:lnSpc>
                <a:spcPct val="120000"/>
              </a:lnSpc>
              <a:spcBef>
                <a:spcPts val="0"/>
              </a:spcBef>
            </a:pPr>
            <a:r>
              <a:rPr lang="en-US" altLang="zh-CN" sz="2200" kern="0" dirty="0">
                <a:latin typeface="+mn-lt"/>
              </a:rPr>
              <a:t>3.</a:t>
            </a:r>
            <a:r>
              <a:rPr lang="zh-CN" altLang="en-US" sz="2200" kern="0" dirty="0">
                <a:latin typeface="+mn-lt"/>
              </a:rPr>
              <a:t> 若第</a:t>
            </a:r>
            <a:r>
              <a:rPr lang="en-US" altLang="zh-CN" sz="2200" kern="0" dirty="0">
                <a:latin typeface="+mn-lt"/>
              </a:rPr>
              <a:t>2</a:t>
            </a:r>
            <a:r>
              <a:rPr lang="zh-CN" altLang="en-US" sz="2200" kern="0" dirty="0">
                <a:latin typeface="+mn-lt"/>
              </a:rPr>
              <a:t>步失败，则再次重新扫描，重复第</a:t>
            </a:r>
            <a:r>
              <a:rPr lang="en-US" altLang="zh-CN" sz="2200" kern="0" dirty="0">
                <a:latin typeface="+mn-lt"/>
              </a:rPr>
              <a:t>1</a:t>
            </a:r>
            <a:r>
              <a:rPr lang="zh-CN" altLang="en-US" sz="2200" kern="0" dirty="0">
                <a:latin typeface="+mn-lt"/>
              </a:rPr>
              <a:t>步，并在必要时重复第</a:t>
            </a:r>
            <a:r>
              <a:rPr lang="en-US" altLang="zh-CN" sz="2200" kern="0" dirty="0">
                <a:latin typeface="+mn-lt"/>
              </a:rPr>
              <a:t>2</a:t>
            </a:r>
            <a:r>
              <a:rPr lang="zh-CN" altLang="en-US" sz="2200" kern="0" dirty="0">
                <a:latin typeface="+mn-lt"/>
              </a:rPr>
              <a:t>步。</a:t>
            </a:r>
            <a:endParaRPr lang="en-US" altLang="zh-CN" sz="2200" kern="0" dirty="0">
              <a:latin typeface="+mn-lt"/>
            </a:endParaRPr>
          </a:p>
        </p:txBody>
      </p:sp>
      <p:sp>
        <p:nvSpPr>
          <p:cNvPr id="5" name="Title 1">
            <a:extLst>
              <a:ext uri="{FF2B5EF4-FFF2-40B4-BE49-F238E27FC236}">
                <a16:creationId xmlns:a16="http://schemas.microsoft.com/office/drawing/2014/main" id="{4C8B322F-014D-6244-A53E-EF4279C86796}"/>
              </a:ext>
            </a:extLst>
          </p:cNvPr>
          <p:cNvSpPr txBox="1">
            <a:spLocks/>
          </p:cNvSpPr>
          <p:nvPr/>
        </p:nvSpPr>
        <p:spPr>
          <a:xfrm>
            <a:off x="471487" y="100208"/>
            <a:ext cx="7824788" cy="776615"/>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3.7.3</a:t>
            </a:r>
            <a:r>
              <a:rPr kumimoji="1" lang="zh-CN" altLang="en-US" kern="0" dirty="0"/>
              <a:t> 置换策略</a:t>
            </a:r>
            <a:endParaRPr lang="en-US" kern="0" dirty="0">
              <a:solidFill>
                <a:schemeClr val="accent1">
                  <a:lumMod val="50000"/>
                </a:schemeClr>
              </a:solidFill>
            </a:endParaRPr>
          </a:p>
        </p:txBody>
      </p:sp>
    </p:spTree>
    <p:extLst>
      <p:ext uri="{BB962C8B-B14F-4D97-AF65-F5344CB8AC3E}">
        <p14:creationId xmlns:p14="http://schemas.microsoft.com/office/powerpoint/2010/main" val="384041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blinds(horizontal)">
                                      <p:cBhvr>
                                        <p:cTn id="1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82877" y="969722"/>
            <a:ext cx="4051128" cy="4960147"/>
          </a:xfrm>
          <a:solidFill>
            <a:schemeClr val="accent2"/>
          </a:solidFill>
        </p:spPr>
        <p:txBody>
          <a:bodyPr>
            <a:normAutofit/>
          </a:bodyPr>
          <a:lstStyle/>
          <a:p>
            <a:r>
              <a:rPr lang="zh-CN" altLang="en-US" dirty="0">
                <a:latin typeface="+mn-ea"/>
              </a:rPr>
              <a:t>页缓冲</a:t>
            </a:r>
            <a:endParaRPr lang="en-US" altLang="zh-CN" dirty="0">
              <a:latin typeface="+mn-ea"/>
            </a:endParaRPr>
          </a:p>
          <a:p>
            <a:pPr lvl="1"/>
            <a:r>
              <a:rPr lang="zh-CN" altLang="en-US" dirty="0">
                <a:latin typeface="+mn-ea"/>
                <a:ea typeface="+mn-ea"/>
              </a:rPr>
              <a:t>置换的页，如果要写回辅存，代价较大</a:t>
            </a:r>
            <a:endParaRPr lang="en-US" altLang="zh-CN" dirty="0">
              <a:latin typeface="+mn-ea"/>
              <a:ea typeface="+mn-ea"/>
            </a:endParaRPr>
          </a:p>
          <a:p>
            <a:pPr lvl="1"/>
            <a:r>
              <a:rPr lang="zh-CN" altLang="en-US" dirty="0">
                <a:latin typeface="+mn-ea"/>
                <a:ea typeface="+mn-ea"/>
              </a:rPr>
              <a:t>在内存中采用页缓冲，提高了分页性能，并允许使用更简单的页面替换策略。</a:t>
            </a:r>
            <a:endParaRPr lang="en-US" altLang="zh-CN" dirty="0">
              <a:latin typeface="+mn-ea"/>
              <a:ea typeface="+mn-ea"/>
            </a:endParaRPr>
          </a:p>
          <a:p>
            <a:pPr lvl="1"/>
            <a:r>
              <a:rPr lang="zh-CN" altLang="en-US" dirty="0">
                <a:latin typeface="+mn-ea"/>
                <a:ea typeface="+mn-ea"/>
              </a:rPr>
              <a:t>置换的页面</a:t>
            </a:r>
            <a:endParaRPr lang="en-US" altLang="zh-CN" dirty="0">
              <a:latin typeface="+mn-ea"/>
              <a:ea typeface="+mn-ea"/>
            </a:endParaRPr>
          </a:p>
          <a:p>
            <a:pPr lvl="2"/>
            <a:r>
              <a:rPr lang="zh-CN" altLang="en-US" dirty="0">
                <a:latin typeface="+mn-ea"/>
                <a:ea typeface="+mn-ea"/>
              </a:rPr>
              <a:t>未修改，放入空闲页链表尾部</a:t>
            </a:r>
            <a:endParaRPr lang="en-US" altLang="zh-CN" dirty="0">
              <a:latin typeface="+mn-ea"/>
              <a:ea typeface="+mn-ea"/>
            </a:endParaRPr>
          </a:p>
          <a:p>
            <a:pPr lvl="2"/>
            <a:r>
              <a:rPr lang="zh-CN" altLang="en-US" dirty="0">
                <a:latin typeface="+mn-ea"/>
                <a:ea typeface="+mn-ea"/>
              </a:rPr>
              <a:t>已修改，放入修改页链表尾部</a:t>
            </a:r>
            <a:endParaRPr lang="en-US" altLang="zh-CN" dirty="0">
              <a:latin typeface="+mn-ea"/>
              <a:ea typeface="+mn-ea"/>
            </a:endParaRPr>
          </a:p>
        </p:txBody>
      </p:sp>
      <p:sp>
        <p:nvSpPr>
          <p:cNvPr id="5" name="Title 1">
            <a:extLst>
              <a:ext uri="{FF2B5EF4-FFF2-40B4-BE49-F238E27FC236}">
                <a16:creationId xmlns:a16="http://schemas.microsoft.com/office/drawing/2014/main" id="{0C64BC37-2FAB-8140-98ED-B479EAD053E7}"/>
              </a:ext>
            </a:extLst>
          </p:cNvPr>
          <p:cNvSpPr txBox="1">
            <a:spLocks/>
          </p:cNvSpPr>
          <p:nvPr/>
        </p:nvSpPr>
        <p:spPr bwMode="white">
          <a:xfrm>
            <a:off x="471487" y="0"/>
            <a:ext cx="7824788" cy="7766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3.7.3</a:t>
            </a:r>
            <a:r>
              <a:rPr kumimoji="1" lang="zh-CN" altLang="en-US" kern="0"/>
              <a:t> 置换策略</a:t>
            </a:r>
            <a:endParaRPr lang="en-US" kern="0" dirty="0">
              <a:solidFill>
                <a:schemeClr val="accent1">
                  <a:lumMod val="50000"/>
                </a:schemeClr>
              </a:solidFill>
            </a:endParaRPr>
          </a:p>
        </p:txBody>
      </p:sp>
      <p:graphicFrame>
        <p:nvGraphicFramePr>
          <p:cNvPr id="8" name="Diagram 3">
            <a:extLst>
              <a:ext uri="{FF2B5EF4-FFF2-40B4-BE49-F238E27FC236}">
                <a16:creationId xmlns:a16="http://schemas.microsoft.com/office/drawing/2014/main" id="{B04EF944-B33A-5141-BCC2-990519BCF609}"/>
              </a:ext>
            </a:extLst>
          </p:cNvPr>
          <p:cNvGraphicFramePr/>
          <p:nvPr>
            <p:extLst>
              <p:ext uri="{D42A27DB-BD31-4B8C-83A1-F6EECF244321}">
                <p14:modId xmlns:p14="http://schemas.microsoft.com/office/powerpoint/2010/main" val="4152384400"/>
              </p:ext>
            </p:extLst>
          </p:nvPr>
        </p:nvGraphicFramePr>
        <p:xfrm>
          <a:off x="2131235" y="1637270"/>
          <a:ext cx="8672513"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7220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995749"/>
            <a:ext cx="8526684" cy="5257800"/>
          </a:xfrm>
        </p:spPr>
        <p:txBody>
          <a:bodyPr/>
          <a:lstStyle/>
          <a:p>
            <a:r>
              <a:rPr lang="zh-CN" altLang="en-NZ" b="0" dirty="0"/>
              <a:t>置换</a:t>
            </a:r>
            <a:r>
              <a:rPr lang="zh-CN" altLang="en-US" b="0" dirty="0"/>
              <a:t>策略和高速缓存大小</a:t>
            </a:r>
            <a:endParaRPr lang="en-US" altLang="zh-CN" b="0" dirty="0"/>
          </a:p>
          <a:p>
            <a:pPr lvl="1">
              <a:lnSpc>
                <a:spcPct val="130000"/>
              </a:lnSpc>
            </a:pPr>
            <a:r>
              <a:rPr lang="zh-CN" altLang="en-US" dirty="0">
                <a:latin typeface="+mn-lt"/>
                <a:ea typeface="+mn-ea"/>
              </a:rPr>
              <a:t>对于较大的高速缓存，替换页会对性能产生影响</a:t>
            </a:r>
            <a:endParaRPr lang="en-NZ" altLang="zh-CN" dirty="0">
              <a:latin typeface="+mn-lt"/>
              <a:ea typeface="+mn-ea"/>
            </a:endParaRPr>
          </a:p>
          <a:p>
            <a:pPr lvl="1">
              <a:lnSpc>
                <a:spcPct val="130000"/>
              </a:lnSpc>
            </a:pPr>
            <a:r>
              <a:rPr lang="zh-CN" altLang="en-US" dirty="0">
                <a:latin typeface="+mn-lt"/>
                <a:ea typeface="+mn-ea"/>
              </a:rPr>
              <a:t>如果选择替换的页在高速缓存中，则该高速缓存块及内存中所对应的页将失效</a:t>
            </a:r>
          </a:p>
          <a:p>
            <a:pPr lvl="1">
              <a:lnSpc>
                <a:spcPct val="130000"/>
              </a:lnSpc>
            </a:pPr>
            <a:r>
              <a:rPr lang="zh-CN" altLang="en-US" dirty="0">
                <a:latin typeface="+mn-lt"/>
                <a:ea typeface="+mn-ea"/>
              </a:rPr>
              <a:t>在使用页缓冲的系统中，可以使用页缓冲区中的页放置策略来提高高速缓存性能 </a:t>
            </a:r>
          </a:p>
          <a:p>
            <a:pPr lvl="1">
              <a:lnSpc>
                <a:spcPct val="130000"/>
              </a:lnSpc>
            </a:pPr>
            <a:r>
              <a:rPr lang="zh-CN" altLang="en-US" dirty="0">
                <a:latin typeface="+mn-lt"/>
                <a:ea typeface="+mn-ea"/>
              </a:rPr>
              <a:t>大多数操作系统通过从页缓冲区中选择任意页框来放置高速缓存中需置换的页</a:t>
            </a:r>
            <a:endParaRPr lang="en-NZ" altLang="zh-CN" dirty="0">
              <a:latin typeface="+mn-lt"/>
              <a:ea typeface="+mn-ea"/>
            </a:endParaRPr>
          </a:p>
          <a:p>
            <a:pPr lvl="1"/>
            <a:endParaRPr lang="en-NZ" sz="2800" dirty="0">
              <a:latin typeface="+mn-lt"/>
              <a:ea typeface="+mn-ea"/>
            </a:endParaRPr>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
        <p:nvSpPr>
          <p:cNvPr id="7" name="Title 1">
            <a:extLst>
              <a:ext uri="{FF2B5EF4-FFF2-40B4-BE49-F238E27FC236}">
                <a16:creationId xmlns:a16="http://schemas.microsoft.com/office/drawing/2014/main" id="{ADB4F5CA-4489-8D44-A91D-DEE398E3EC48}"/>
              </a:ext>
            </a:extLst>
          </p:cNvPr>
          <p:cNvSpPr>
            <a:spLocks noGrp="1"/>
          </p:cNvSpPr>
          <p:nvPr>
            <p:ph type="title"/>
          </p:nvPr>
        </p:nvSpPr>
        <p:spPr/>
        <p:txBody>
          <a:bodyPr/>
          <a:lstStyle/>
          <a:p>
            <a:r>
              <a:rPr kumimoji="1" lang="en-US" altLang="zh-CN" dirty="0"/>
              <a:t>3.7.3</a:t>
            </a:r>
            <a:r>
              <a:rPr kumimoji="1" lang="zh-CN" altLang="en-US" dirty="0"/>
              <a:t> 置换策略</a:t>
            </a:r>
            <a:endParaRPr lang="en-US" b="1" dirty="0">
              <a:solidFill>
                <a:schemeClr val="accent1">
                  <a:lumMod val="50000"/>
                </a:schemeClr>
              </a:solidFill>
            </a:endParaRPr>
          </a:p>
        </p:txBody>
      </p:sp>
    </p:spTree>
    <p:extLst>
      <p:ext uri="{BB962C8B-B14F-4D97-AF65-F5344CB8AC3E}">
        <p14:creationId xmlns:p14="http://schemas.microsoft.com/office/powerpoint/2010/main" val="2257313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4794" y="939988"/>
            <a:ext cx="8530860" cy="5105400"/>
          </a:xfrm>
        </p:spPr>
        <p:txBody>
          <a:bodyPr>
            <a:normAutofit/>
          </a:bodyPr>
          <a:lstStyle/>
          <a:p>
            <a:r>
              <a:rPr lang="zh-CN" altLang="en-NZ" dirty="0">
                <a:latin typeface="+mn-ea"/>
              </a:rPr>
              <a:t>驻留集</a:t>
            </a:r>
            <a:r>
              <a:rPr lang="zh-CN" altLang="en-US" dirty="0">
                <a:latin typeface="+mn-ea"/>
              </a:rPr>
              <a:t>管理</a:t>
            </a:r>
            <a:endParaRPr lang="en-US" altLang="zh-CN" dirty="0">
              <a:latin typeface="+mn-ea"/>
            </a:endParaRPr>
          </a:p>
          <a:p>
            <a:pPr lvl="1">
              <a:lnSpc>
                <a:spcPct val="125000"/>
              </a:lnSpc>
            </a:pPr>
            <a:r>
              <a:rPr lang="zh-CN" altLang="en-US" dirty="0">
                <a:solidFill>
                  <a:srgbClr val="FF0000"/>
                </a:solidFill>
                <a:latin typeface="+mn-ea"/>
                <a:ea typeface="+mn-ea"/>
              </a:rPr>
              <a:t>页框分配</a:t>
            </a:r>
            <a:r>
              <a:rPr lang="zh-CN" altLang="en-US" dirty="0">
                <a:latin typeface="+mn-ea"/>
                <a:ea typeface="+mn-ea"/>
              </a:rPr>
              <a:t>，即给每个活动进行分配多少个页框</a:t>
            </a:r>
            <a:endParaRPr lang="en-US" altLang="zh-CN" dirty="0">
              <a:latin typeface="+mn-ea"/>
              <a:ea typeface="+mn-ea"/>
            </a:endParaRPr>
          </a:p>
          <a:p>
            <a:pPr lvl="2">
              <a:lnSpc>
                <a:spcPct val="130000"/>
              </a:lnSpc>
            </a:pPr>
            <a:r>
              <a:rPr lang="zh-CN" altLang="en-US" sz="2000" dirty="0">
                <a:latin typeface="+mn-ea"/>
                <a:ea typeface="+mn-ea"/>
              </a:rPr>
              <a:t>分配给每个进程的内存越小，可以驻留在内存中的进程越多</a:t>
            </a:r>
            <a:endParaRPr lang="en-US" altLang="zh-CN" sz="2000" dirty="0">
              <a:latin typeface="+mn-ea"/>
              <a:ea typeface="+mn-ea"/>
            </a:endParaRPr>
          </a:p>
          <a:p>
            <a:pPr lvl="2">
              <a:lnSpc>
                <a:spcPct val="130000"/>
              </a:lnSpc>
            </a:pPr>
            <a:r>
              <a:rPr lang="zh-CN" altLang="en-US" sz="2000" dirty="0">
                <a:latin typeface="+mn-ea"/>
                <a:ea typeface="+mn-ea"/>
              </a:rPr>
              <a:t>若一个进程在内存中的页面少，则缺页率相对较高 </a:t>
            </a:r>
            <a:endParaRPr lang="en-US" altLang="zh-CN" sz="2000" dirty="0">
              <a:latin typeface="+mn-ea"/>
              <a:ea typeface="+mn-ea"/>
            </a:endParaRPr>
          </a:p>
          <a:p>
            <a:pPr lvl="2">
              <a:lnSpc>
                <a:spcPct val="130000"/>
              </a:lnSpc>
            </a:pPr>
            <a:r>
              <a:rPr lang="zh-CN" altLang="en-US" sz="2000" dirty="0">
                <a:latin typeface="+mn-ea"/>
                <a:ea typeface="+mn-ea"/>
              </a:rPr>
              <a:t>给进程分配的页框数超出一定大小后，由于局部性原理，缺页率下降到稳定水平</a:t>
            </a:r>
            <a:endParaRPr lang="zh-CN" altLang="en-US" dirty="0">
              <a:latin typeface="+mn-ea"/>
              <a:ea typeface="+mn-ea"/>
            </a:endParaRPr>
          </a:p>
          <a:p>
            <a:pPr lvl="1">
              <a:lnSpc>
                <a:spcPct val="125000"/>
              </a:lnSpc>
            </a:pPr>
            <a:r>
              <a:rPr lang="zh-CN" altLang="en-US" dirty="0">
                <a:solidFill>
                  <a:srgbClr val="FF0000"/>
                </a:solidFill>
                <a:latin typeface="+mn-ea"/>
                <a:ea typeface="+mn-ea"/>
              </a:rPr>
              <a:t>置换范围</a:t>
            </a:r>
            <a:r>
              <a:rPr lang="zh-CN" altLang="en-US" dirty="0">
                <a:latin typeface="+mn-ea"/>
                <a:ea typeface="+mn-ea"/>
              </a:rPr>
              <a:t>，即计划置换的页集局限于产生缺页的进程本身，还是内存内的所有进程</a:t>
            </a:r>
            <a:endParaRPr lang="en-US" altLang="zh-CN" dirty="0">
              <a:latin typeface="+mn-ea"/>
              <a:ea typeface="+mn-ea"/>
            </a:endParaRP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
        <p:nvSpPr>
          <p:cNvPr id="5" name="Title 1">
            <a:extLst>
              <a:ext uri="{FF2B5EF4-FFF2-40B4-BE49-F238E27FC236}">
                <a16:creationId xmlns:a16="http://schemas.microsoft.com/office/drawing/2014/main" id="{CD683953-8BBA-B54D-841C-8AF2696B7805}"/>
              </a:ext>
            </a:extLst>
          </p:cNvPr>
          <p:cNvSpPr txBox="1">
            <a:spLocks/>
          </p:cNvSpPr>
          <p:nvPr/>
        </p:nvSpPr>
        <p:spPr bwMode="white">
          <a:xfrm>
            <a:off x="457200" y="0"/>
            <a:ext cx="7824788" cy="7766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3.7.4</a:t>
            </a:r>
            <a:r>
              <a:rPr kumimoji="1" lang="zh-CN" altLang="en-US" kern="0" dirty="0"/>
              <a:t> 驻留集管理</a:t>
            </a:r>
            <a:endParaRPr lang="en-US" kern="0" dirty="0">
              <a:solidFill>
                <a:schemeClr val="accent1">
                  <a:lumMod val="50000"/>
                </a:schemeClr>
              </a:solidFill>
            </a:endParaRPr>
          </a:p>
        </p:txBody>
      </p:sp>
    </p:spTree>
    <p:extLst>
      <p:ext uri="{BB962C8B-B14F-4D97-AF65-F5344CB8AC3E}">
        <p14:creationId xmlns:p14="http://schemas.microsoft.com/office/powerpoint/2010/main" val="251078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
          </p:nvPr>
        </p:nvSpPr>
        <p:spPr>
          <a:xfrm>
            <a:off x="4828032" y="1452541"/>
            <a:ext cx="3657600" cy="609600"/>
          </a:xfrm>
          <a:solidFill>
            <a:schemeClr val="accent2"/>
          </a:solidFill>
          <a:ln>
            <a:solidFill>
              <a:schemeClr val="tx1"/>
            </a:solidFill>
          </a:ln>
        </p:spPr>
        <p:txBody>
          <a:bodyPr/>
          <a:lstStyle/>
          <a:p>
            <a:r>
              <a:rPr lang="zh-CN" altLang="en-US" sz="2800" dirty="0"/>
              <a:t>可变分配</a:t>
            </a:r>
            <a:endParaRPr lang="en-US" sz="2800" dirty="0"/>
          </a:p>
        </p:txBody>
      </p:sp>
      <p:sp>
        <p:nvSpPr>
          <p:cNvPr id="7" name="Content Placeholder 6"/>
          <p:cNvSpPr>
            <a:spLocks noGrp="1"/>
          </p:cNvSpPr>
          <p:nvPr>
            <p:ph sz="quarter" idx="4"/>
          </p:nvPr>
        </p:nvSpPr>
        <p:spPr>
          <a:xfrm>
            <a:off x="4828032" y="2062141"/>
            <a:ext cx="3657600" cy="3230563"/>
          </a:xfrm>
          <a:solidFill>
            <a:schemeClr val="accent2">
              <a:lumMod val="40000"/>
              <a:lumOff val="60000"/>
            </a:schemeClr>
          </a:solidFill>
          <a:ln>
            <a:solidFill>
              <a:schemeClr val="tx1"/>
            </a:solidFill>
          </a:ln>
        </p:spPr>
        <p:txBody>
          <a:bodyPr>
            <a:normAutofit/>
          </a:bodyPr>
          <a:lstStyle/>
          <a:p>
            <a:r>
              <a:rPr lang="zh-CN" altLang="en-US" b="0" dirty="0">
                <a:latin typeface="+mn-ea"/>
              </a:rPr>
              <a:t>允许分配给进程的页框数在进程的生命周期内变化</a:t>
            </a:r>
          </a:p>
        </p:txBody>
      </p:sp>
      <p:sp>
        <p:nvSpPr>
          <p:cNvPr id="8" name="Content Placeholder 7"/>
          <p:cNvSpPr>
            <a:spLocks noGrp="1"/>
          </p:cNvSpPr>
          <p:nvPr>
            <p:ph sz="half" idx="2"/>
          </p:nvPr>
        </p:nvSpPr>
        <p:spPr>
          <a:xfrm>
            <a:off x="407096" y="2062141"/>
            <a:ext cx="4040188" cy="3230562"/>
          </a:xfrm>
          <a:solidFill>
            <a:schemeClr val="accent2">
              <a:lumMod val="40000"/>
              <a:lumOff val="60000"/>
            </a:schemeClr>
          </a:solidFill>
          <a:ln>
            <a:solidFill>
              <a:schemeClr val="tx1"/>
            </a:solidFill>
          </a:ln>
        </p:spPr>
        <p:txBody>
          <a:bodyPr/>
          <a:lstStyle/>
          <a:p>
            <a:r>
              <a:rPr lang="zh-CN" altLang="en-US" sz="2200" dirty="0">
                <a:latin typeface="+mn-ea"/>
              </a:rPr>
              <a:t>在内存中为进程提供固定数量的页框</a:t>
            </a:r>
            <a:endParaRPr lang="en-US" altLang="zh-CN" sz="2200" dirty="0">
              <a:latin typeface="+mn-ea"/>
            </a:endParaRPr>
          </a:p>
          <a:p>
            <a:pPr marL="628650" lvl="1" indent="-228600">
              <a:spcBef>
                <a:spcPts val="1800"/>
              </a:spcBef>
            </a:pPr>
            <a:r>
              <a:rPr lang="zh-CN" altLang="en-US" dirty="0">
                <a:latin typeface="+mn-ea"/>
                <a:ea typeface="+mn-ea"/>
              </a:rPr>
              <a:t>发生缺页时，必须替换该进程的其中一个页面</a:t>
            </a:r>
            <a:endParaRPr lang="en-US" altLang="zh-CN" dirty="0">
              <a:latin typeface="+mn-ea"/>
              <a:ea typeface="+mn-ea"/>
            </a:endParaRPr>
          </a:p>
          <a:p>
            <a:pPr marL="0" indent="0">
              <a:buNone/>
            </a:pPr>
            <a:endParaRPr lang="en-US" dirty="0">
              <a:latin typeface="+mn-ea"/>
            </a:endParaRPr>
          </a:p>
        </p:txBody>
      </p:sp>
      <p:sp>
        <p:nvSpPr>
          <p:cNvPr id="10" name="Title 1">
            <a:extLst>
              <a:ext uri="{FF2B5EF4-FFF2-40B4-BE49-F238E27FC236}">
                <a16:creationId xmlns:a16="http://schemas.microsoft.com/office/drawing/2014/main" id="{FD79405A-789B-C949-859E-821547A5A369}"/>
              </a:ext>
            </a:extLst>
          </p:cNvPr>
          <p:cNvSpPr txBox="1">
            <a:spLocks/>
          </p:cNvSpPr>
          <p:nvPr/>
        </p:nvSpPr>
        <p:spPr bwMode="white">
          <a:xfrm>
            <a:off x="633412" y="0"/>
            <a:ext cx="7824788" cy="7766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dirty="0"/>
              <a:t>3.7.4</a:t>
            </a:r>
            <a:r>
              <a:rPr kumimoji="1" lang="zh-CN" altLang="en-US" kern="0" dirty="0"/>
              <a:t> 驻留集管理</a:t>
            </a:r>
            <a:endParaRPr lang="en-US" kern="0" dirty="0">
              <a:solidFill>
                <a:schemeClr val="accent1">
                  <a:lumMod val="50000"/>
                </a:schemeClr>
              </a:solidFill>
            </a:endParaRPr>
          </a:p>
        </p:txBody>
      </p:sp>
      <p:sp>
        <p:nvSpPr>
          <p:cNvPr id="4" name="文本占位符 3">
            <a:extLst>
              <a:ext uri="{FF2B5EF4-FFF2-40B4-BE49-F238E27FC236}">
                <a16:creationId xmlns:a16="http://schemas.microsoft.com/office/drawing/2014/main" id="{955A2CDE-673F-9F4A-BCA6-4D1983ABD083}"/>
              </a:ext>
            </a:extLst>
          </p:cNvPr>
          <p:cNvSpPr>
            <a:spLocks noGrp="1"/>
          </p:cNvSpPr>
          <p:nvPr>
            <p:ph type="body" idx="1"/>
          </p:nvPr>
        </p:nvSpPr>
        <p:spPr>
          <a:xfrm>
            <a:off x="407096" y="1422379"/>
            <a:ext cx="4040188" cy="639762"/>
          </a:xfrm>
          <a:solidFill>
            <a:schemeClr val="accent2"/>
          </a:solidFill>
          <a:ln>
            <a:solidFill>
              <a:schemeClr val="tx1"/>
            </a:solidFill>
          </a:ln>
        </p:spPr>
        <p:txBody>
          <a:bodyPr/>
          <a:lstStyle/>
          <a:p>
            <a:r>
              <a:rPr lang="zh-CN" altLang="en-US" sz="2800" dirty="0"/>
              <a:t>固定分配</a:t>
            </a:r>
          </a:p>
        </p:txBody>
      </p:sp>
    </p:spTree>
    <p:extLst>
      <p:ext uri="{BB962C8B-B14F-4D97-AF65-F5344CB8AC3E}">
        <p14:creationId xmlns:p14="http://schemas.microsoft.com/office/powerpoint/2010/main" val="678189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799" y="984066"/>
            <a:ext cx="8450893" cy="5181600"/>
          </a:xfrm>
        </p:spPr>
        <p:txBody>
          <a:bodyPr>
            <a:normAutofit/>
          </a:bodyPr>
          <a:lstStyle/>
          <a:p>
            <a:r>
              <a:rPr lang="zh-CN" altLang="en-NZ" dirty="0"/>
              <a:t>置换</a:t>
            </a:r>
            <a:r>
              <a:rPr lang="zh-CN" altLang="en-US" dirty="0"/>
              <a:t>范围</a:t>
            </a:r>
            <a:endParaRPr lang="en-US" altLang="zh-CN" dirty="0"/>
          </a:p>
          <a:p>
            <a:pPr lvl="1"/>
            <a:r>
              <a:rPr lang="zh-CN" altLang="en-NZ" dirty="0">
                <a:latin typeface="+mn-ea"/>
                <a:ea typeface="+mn-ea"/>
              </a:rPr>
              <a:t>置换</a:t>
            </a:r>
            <a:r>
              <a:rPr lang="zh-CN" altLang="en-US" dirty="0">
                <a:latin typeface="+mn-ea"/>
                <a:ea typeface="+mn-ea"/>
              </a:rPr>
              <a:t>策略的作用范围分为全局和局部两类。</a:t>
            </a:r>
            <a:endParaRPr lang="en-US" altLang="zh-CN" dirty="0">
              <a:latin typeface="+mn-ea"/>
              <a:ea typeface="+mn-ea"/>
            </a:endParaRPr>
          </a:p>
          <a:p>
            <a:pPr lvl="1"/>
            <a:r>
              <a:rPr lang="zh-CN" altLang="en-US" dirty="0">
                <a:latin typeface="+mn-ea"/>
                <a:ea typeface="+mn-ea"/>
              </a:rPr>
              <a:t>两种类型的策略的实施都是在没有空闲页框时由缺页中断激活。</a:t>
            </a:r>
            <a:endParaRPr lang="en-NZ" dirty="0">
              <a:latin typeface="+mn-ea"/>
              <a:ea typeface="+mn-ea"/>
            </a:endParaRPr>
          </a:p>
        </p:txBody>
      </p:sp>
      <p:graphicFrame>
        <p:nvGraphicFramePr>
          <p:cNvPr id="4" name="Diagram 3"/>
          <p:cNvGraphicFramePr/>
          <p:nvPr>
            <p:extLst>
              <p:ext uri="{D42A27DB-BD31-4B8C-83A1-F6EECF244321}">
                <p14:modId xmlns:p14="http://schemas.microsoft.com/office/powerpoint/2010/main" val="1905448145"/>
              </p:ext>
            </p:extLst>
          </p:nvPr>
        </p:nvGraphicFramePr>
        <p:xfrm>
          <a:off x="517742" y="3042171"/>
          <a:ext cx="8229600" cy="2970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5">
            <a:extLst>
              <a:ext uri="{FF2B5EF4-FFF2-40B4-BE49-F238E27FC236}">
                <a16:creationId xmlns:a16="http://schemas.microsoft.com/office/drawing/2014/main" id="{2398BBEB-AAE3-6C48-86FA-E99D89685969}"/>
              </a:ext>
            </a:extLst>
          </p:cNvPr>
          <p:cNvSpPr>
            <a:spLocks noGrp="1"/>
          </p:cNvSpPr>
          <p:nvPr>
            <p:ph type="title"/>
          </p:nvPr>
        </p:nvSpPr>
        <p:spPr/>
        <p:txBody>
          <a:bodyPr/>
          <a:lstStyle/>
          <a:p>
            <a:r>
              <a:rPr kumimoji="1" lang="en-US" altLang="zh-CN" dirty="0"/>
              <a:t>3.7.4</a:t>
            </a:r>
            <a:r>
              <a:rPr kumimoji="1" lang="zh-CN" altLang="en-US" dirty="0"/>
              <a:t> 驻留集管理</a:t>
            </a:r>
            <a:endParaRPr lang="zh-CN" altLang="en-US" dirty="0"/>
          </a:p>
        </p:txBody>
      </p:sp>
    </p:spTree>
    <p:extLst>
      <p:ext uri="{BB962C8B-B14F-4D97-AF65-F5344CB8AC3E}">
        <p14:creationId xmlns:p14="http://schemas.microsoft.com/office/powerpoint/2010/main" val="1915711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8887D-91E4-DE4D-89EC-87CBC48EC86B}"/>
              </a:ext>
            </a:extLst>
          </p:cNvPr>
          <p:cNvSpPr>
            <a:spLocks noGrp="1"/>
          </p:cNvSpPr>
          <p:nvPr>
            <p:ph type="title"/>
          </p:nvPr>
        </p:nvSpPr>
        <p:spPr/>
        <p:txBody>
          <a:bodyPr/>
          <a:lstStyle/>
          <a:p>
            <a:r>
              <a:rPr kumimoji="1" lang="en-US" altLang="zh-CN" dirty="0"/>
              <a:t>3.7.4</a:t>
            </a:r>
            <a:r>
              <a:rPr kumimoji="1" lang="zh-CN" altLang="en-US" dirty="0"/>
              <a:t> 驻留集管理</a:t>
            </a:r>
          </a:p>
        </p:txBody>
      </p:sp>
      <p:graphicFrame>
        <p:nvGraphicFramePr>
          <p:cNvPr id="3" name="表格 2">
            <a:extLst>
              <a:ext uri="{FF2B5EF4-FFF2-40B4-BE49-F238E27FC236}">
                <a16:creationId xmlns:a16="http://schemas.microsoft.com/office/drawing/2014/main" id="{B2FC0390-762D-BC40-A091-2D8739354A66}"/>
              </a:ext>
            </a:extLst>
          </p:cNvPr>
          <p:cNvGraphicFramePr>
            <a:graphicFrameLocks noGrp="1"/>
          </p:cNvGraphicFramePr>
          <p:nvPr>
            <p:extLst>
              <p:ext uri="{D42A27DB-BD31-4B8C-83A1-F6EECF244321}">
                <p14:modId xmlns:p14="http://schemas.microsoft.com/office/powerpoint/2010/main" val="3452831133"/>
              </p:ext>
            </p:extLst>
          </p:nvPr>
        </p:nvGraphicFramePr>
        <p:xfrm>
          <a:off x="926925" y="1396999"/>
          <a:ext cx="7578246" cy="3751197"/>
        </p:xfrm>
        <a:graphic>
          <a:graphicData uri="http://schemas.openxmlformats.org/drawingml/2006/table">
            <a:tbl>
              <a:tblPr firstRow="1" bandRow="1">
                <a:tableStyleId>{5C22544A-7EE6-4342-B048-85BDC9FD1C3A}</a:tableStyleId>
              </a:tblPr>
              <a:tblGrid>
                <a:gridCol w="1390390">
                  <a:extLst>
                    <a:ext uri="{9D8B030D-6E8A-4147-A177-3AD203B41FA5}">
                      <a16:colId xmlns:a16="http://schemas.microsoft.com/office/drawing/2014/main" val="2945695057"/>
                    </a:ext>
                  </a:extLst>
                </a:gridCol>
                <a:gridCol w="3661774">
                  <a:extLst>
                    <a:ext uri="{9D8B030D-6E8A-4147-A177-3AD203B41FA5}">
                      <a16:colId xmlns:a16="http://schemas.microsoft.com/office/drawing/2014/main" val="1030172393"/>
                    </a:ext>
                  </a:extLst>
                </a:gridCol>
                <a:gridCol w="2526082">
                  <a:extLst>
                    <a:ext uri="{9D8B030D-6E8A-4147-A177-3AD203B41FA5}">
                      <a16:colId xmlns:a16="http://schemas.microsoft.com/office/drawing/2014/main" val="1870009462"/>
                    </a:ext>
                  </a:extLst>
                </a:gridCol>
              </a:tblGrid>
              <a:tr h="506169">
                <a:tc>
                  <a:txBody>
                    <a:bodyPr/>
                    <a:lstStyle/>
                    <a:p>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局部置换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全局置换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9586838"/>
                  </a:ext>
                </a:extLst>
              </a:tr>
              <a:tr h="1248088">
                <a:tc>
                  <a:txBody>
                    <a:bodyPr/>
                    <a:lstStyle/>
                    <a:p>
                      <a:endParaRPr lang="en-US" altLang="zh-CN" sz="2000" dirty="0"/>
                    </a:p>
                    <a:p>
                      <a:r>
                        <a:rPr lang="zh-CN" altLang="en-US" sz="2000" dirty="0"/>
                        <a:t>固定分配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itchFamily="2" charset="2"/>
                        <a:buChar char="l"/>
                      </a:pPr>
                      <a:r>
                        <a:rPr lang="zh-CN" altLang="en-US" sz="2000" dirty="0"/>
                        <a:t>分配给进程的页框数固定</a:t>
                      </a:r>
                      <a:endParaRPr lang="en-US" altLang="zh-CN" sz="2000" dirty="0"/>
                    </a:p>
                    <a:p>
                      <a:pPr marL="285750" indent="-285750">
                        <a:buFont typeface="Wingdings" pitchFamily="2" charset="2"/>
                        <a:buChar char="l"/>
                      </a:pPr>
                      <a:r>
                        <a:rPr lang="zh-CN" altLang="en-US" sz="2000" dirty="0"/>
                        <a:t>从分配给该进程的页框中选择被置换的页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dirty="0"/>
                        <a:t>无此方案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600635"/>
                  </a:ext>
                </a:extLst>
              </a:tr>
              <a:tr h="1996940">
                <a:tc>
                  <a:txBody>
                    <a:bodyPr/>
                    <a:lstStyle/>
                    <a:p>
                      <a:endParaRPr lang="en-US" altLang="zh-CN" sz="2000" dirty="0"/>
                    </a:p>
                    <a:p>
                      <a:r>
                        <a:rPr lang="zh-CN" altLang="en-US" sz="2000" dirty="0"/>
                        <a:t>可变分配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itchFamily="2" charset="2"/>
                        <a:buChar char="l"/>
                      </a:pPr>
                      <a:r>
                        <a:rPr lang="zh-CN" altLang="en-US" sz="2000" dirty="0"/>
                        <a:t>为了保存进程的工作集，分配给进程的页框数不时变化</a:t>
                      </a:r>
                      <a:endParaRPr lang="en-US" altLang="zh-CN" sz="2000" dirty="0"/>
                    </a:p>
                    <a:p>
                      <a:pPr marL="285750" indent="-285750">
                        <a:buFont typeface="Wingdings" pitchFamily="2" charset="2"/>
                        <a:buChar char="l"/>
                      </a:pPr>
                      <a:r>
                        <a:rPr lang="zh-CN" altLang="en-US" sz="2000" dirty="0"/>
                        <a:t>从分配给该进程的页框中选择被置换的页</a:t>
                      </a:r>
                    </a:p>
                    <a:p>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itchFamily="2" charset="2"/>
                        <a:buChar char="l"/>
                      </a:pPr>
                      <a:r>
                        <a:rPr lang="zh-CN" altLang="en-US" sz="2000" dirty="0"/>
                        <a:t>从内存中所有可用页框中选择被置换的页</a:t>
                      </a:r>
                      <a:endParaRPr lang="en-US" altLang="zh-CN" sz="2000" dirty="0"/>
                    </a:p>
                    <a:p>
                      <a:pPr marL="285750" indent="-285750">
                        <a:buFont typeface="Wingdings" pitchFamily="2" charset="2"/>
                        <a:buChar char="l"/>
                      </a:pPr>
                      <a:r>
                        <a:rPr lang="zh-CN" altLang="en-US" sz="2000" dirty="0"/>
                        <a:t>这将导致进程驻留集大小不断变化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0486504"/>
                  </a:ext>
                </a:extLst>
              </a:tr>
            </a:tbl>
          </a:graphicData>
        </a:graphic>
      </p:graphicFrame>
    </p:spTree>
    <p:extLst>
      <p:ext uri="{BB962C8B-B14F-4D97-AF65-F5344CB8AC3E}">
        <p14:creationId xmlns:p14="http://schemas.microsoft.com/office/powerpoint/2010/main" val="2994556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80792" y="1067844"/>
            <a:ext cx="8229600" cy="4800600"/>
          </a:xfrm>
        </p:spPr>
        <p:txBody>
          <a:bodyPr>
            <a:normAutofit/>
          </a:bodyPr>
          <a:lstStyle/>
          <a:p>
            <a:r>
              <a:rPr lang="zh-CN" altLang="en-US" dirty="0"/>
              <a:t>固定分配，局部置换</a:t>
            </a:r>
            <a:endParaRPr lang="en-US" altLang="zh-CN" dirty="0"/>
          </a:p>
          <a:p>
            <a:pPr lvl="1"/>
            <a:r>
              <a:rPr lang="zh-CN" altLang="en-US" sz="2200" dirty="0"/>
              <a:t>需要事先确定分配给一个进程的页框数量</a:t>
            </a:r>
            <a:endParaRPr lang="en-US" sz="2200" dirty="0"/>
          </a:p>
          <a:p>
            <a:pPr lvl="1"/>
            <a:r>
              <a:rPr lang="zh-CN" altLang="en-US" sz="2200" dirty="0"/>
              <a:t>如果给进程分配的数量太小，将会产生较高的缺页率</a:t>
            </a:r>
            <a:endParaRPr lang="en-US" sz="2200" dirty="0"/>
          </a:p>
        </p:txBody>
      </p:sp>
      <p:graphicFrame>
        <p:nvGraphicFramePr>
          <p:cNvPr id="4" name="Diagram 3"/>
          <p:cNvGraphicFramePr/>
          <p:nvPr>
            <p:extLst>
              <p:ext uri="{D42A27DB-BD31-4B8C-83A1-F6EECF244321}">
                <p14:modId xmlns:p14="http://schemas.microsoft.com/office/powerpoint/2010/main" val="1401942443"/>
              </p:ext>
            </p:extLst>
          </p:nvPr>
        </p:nvGraphicFramePr>
        <p:xfrm>
          <a:off x="814192" y="3603321"/>
          <a:ext cx="71628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5">
            <a:extLst>
              <a:ext uri="{FF2B5EF4-FFF2-40B4-BE49-F238E27FC236}">
                <a16:creationId xmlns:a16="http://schemas.microsoft.com/office/drawing/2014/main" id="{6D7E37C9-52B3-DF47-BB34-9E7A7DE5284F}"/>
              </a:ext>
            </a:extLst>
          </p:cNvPr>
          <p:cNvSpPr>
            <a:spLocks noGrp="1"/>
          </p:cNvSpPr>
          <p:nvPr>
            <p:ph type="title"/>
          </p:nvPr>
        </p:nvSpPr>
        <p:spPr/>
        <p:txBody>
          <a:bodyPr/>
          <a:lstStyle/>
          <a:p>
            <a:r>
              <a:rPr kumimoji="1" lang="en-US" altLang="zh-CN" dirty="0"/>
              <a:t>3.7.4</a:t>
            </a:r>
            <a:r>
              <a:rPr kumimoji="1" lang="zh-CN" altLang="en-US" dirty="0"/>
              <a:t> 驻留集管理</a:t>
            </a:r>
            <a:endParaRPr lang="zh-CN" altLang="en-US" dirty="0"/>
          </a:p>
        </p:txBody>
      </p:sp>
    </p:spTree>
    <p:extLst>
      <p:ext uri="{BB962C8B-B14F-4D97-AF65-F5344CB8AC3E}">
        <p14:creationId xmlns:p14="http://schemas.microsoft.com/office/powerpoint/2010/main" val="165672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59808-D2D2-AB4B-8CF9-2956B854B1AB}"/>
              </a:ext>
            </a:extLst>
          </p:cNvPr>
          <p:cNvSpPr>
            <a:spLocks noGrp="1"/>
          </p:cNvSpPr>
          <p:nvPr>
            <p:ph type="title"/>
          </p:nvPr>
        </p:nvSpPr>
        <p:spPr/>
        <p:txBody>
          <a:bodyPr/>
          <a:lstStyle/>
          <a:p>
            <a:r>
              <a:rPr kumimoji="1" lang="en-US" altLang="zh-CN" dirty="0"/>
              <a:t>3.6</a:t>
            </a:r>
            <a:r>
              <a:rPr kumimoji="1" lang="zh-CN" altLang="en-US" dirty="0"/>
              <a:t> 硬件和控制结构</a:t>
            </a:r>
          </a:p>
        </p:txBody>
      </p:sp>
      <p:sp>
        <p:nvSpPr>
          <p:cNvPr id="3" name="内容占位符 2">
            <a:extLst>
              <a:ext uri="{FF2B5EF4-FFF2-40B4-BE49-F238E27FC236}">
                <a16:creationId xmlns:a16="http://schemas.microsoft.com/office/drawing/2014/main" id="{59422542-6685-8E43-A8F3-015ECC6DB4ED}"/>
              </a:ext>
            </a:extLst>
          </p:cNvPr>
          <p:cNvSpPr>
            <a:spLocks noGrp="1"/>
          </p:cNvSpPr>
          <p:nvPr>
            <p:ph idx="1"/>
          </p:nvPr>
        </p:nvSpPr>
        <p:spPr>
          <a:xfrm>
            <a:off x="179512" y="980728"/>
            <a:ext cx="8545388" cy="4953000"/>
          </a:xfrm>
        </p:spPr>
        <p:txBody>
          <a:bodyPr/>
          <a:lstStyle/>
          <a:p>
            <a:pPr marL="0" indent="0">
              <a:buNone/>
            </a:pPr>
            <a:r>
              <a:rPr lang="zh-CN" altLang="en-US" b="0" dirty="0">
                <a:latin typeface="+mn-ea"/>
              </a:rPr>
              <a:t>提高系统资源利用率的方法</a:t>
            </a:r>
            <a:endParaRPr lang="en-US" altLang="zh-CN" b="0" dirty="0">
              <a:latin typeface="+mn-ea"/>
            </a:endParaRPr>
          </a:p>
          <a:p>
            <a:r>
              <a:rPr lang="zh-CN" altLang="en-US" sz="2400" b="0" dirty="0">
                <a:latin typeface="+mn-ea"/>
              </a:rPr>
              <a:t>内存中保留多个进程</a:t>
            </a:r>
            <a:endParaRPr lang="en-US" altLang="zh-CN" sz="2400" b="0" dirty="0">
              <a:latin typeface="+mn-ea"/>
            </a:endParaRPr>
          </a:p>
          <a:p>
            <a:pPr lvl="1"/>
            <a:r>
              <a:rPr lang="zh-CN" altLang="en-US" sz="2200" dirty="0">
                <a:latin typeface="+mn-ea"/>
                <a:ea typeface="+mn-ea"/>
              </a:rPr>
              <a:t>每个进程仅装入了部分块</a:t>
            </a:r>
            <a:endParaRPr lang="en-US" altLang="zh-CN" sz="2200" dirty="0">
              <a:latin typeface="+mn-ea"/>
              <a:ea typeface="+mn-ea"/>
            </a:endParaRPr>
          </a:p>
          <a:p>
            <a:pPr lvl="1"/>
            <a:r>
              <a:rPr lang="zh-CN" altLang="en-US" sz="2200" dirty="0">
                <a:latin typeface="+mn-ea"/>
                <a:ea typeface="+mn-ea"/>
              </a:rPr>
              <a:t>任何时刻内存中的进程至少有一个处于就绪状态</a:t>
            </a:r>
            <a:endParaRPr lang="en-US" altLang="zh-CN" sz="2200" dirty="0">
              <a:latin typeface="+mn-ea"/>
              <a:ea typeface="+mn-ea"/>
            </a:endParaRPr>
          </a:p>
          <a:p>
            <a:pPr lvl="1"/>
            <a:r>
              <a:rPr lang="zh-CN" altLang="en-US" sz="2200" dirty="0">
                <a:latin typeface="+mn-ea"/>
                <a:ea typeface="+mn-ea"/>
              </a:rPr>
              <a:t>提高了处理器的利用率</a:t>
            </a:r>
            <a:endParaRPr lang="en-US" altLang="zh-CN" sz="2200" dirty="0">
              <a:latin typeface="+mn-ea"/>
              <a:ea typeface="+mn-ea"/>
            </a:endParaRPr>
          </a:p>
          <a:p>
            <a:r>
              <a:rPr lang="zh-CN" altLang="en-US" sz="2400" b="0" dirty="0">
                <a:latin typeface="+mn-ea"/>
              </a:rPr>
              <a:t>进程可以比内存的全部空间还大</a:t>
            </a:r>
            <a:endParaRPr lang="en-US" altLang="zh-CN" sz="2400" b="0" dirty="0">
              <a:latin typeface="+mn-ea"/>
            </a:endParaRPr>
          </a:p>
          <a:p>
            <a:pPr lvl="1"/>
            <a:r>
              <a:rPr lang="zh-CN" altLang="en-US" sz="2200" dirty="0">
                <a:latin typeface="+mn-ea"/>
                <a:ea typeface="+mn-ea"/>
              </a:rPr>
              <a:t>基于分页和分段的技术，操作系统和硬件只加载程序的一部分</a:t>
            </a:r>
            <a:endParaRPr lang="en-US" altLang="zh-CN" sz="2200" dirty="0">
              <a:latin typeface="+mn-ea"/>
              <a:ea typeface="+mn-ea"/>
            </a:endParaRPr>
          </a:p>
          <a:p>
            <a:pPr lvl="1"/>
            <a:r>
              <a:rPr lang="zh-CN" altLang="en-US" sz="2200" dirty="0">
                <a:latin typeface="+mn-ea"/>
                <a:ea typeface="+mn-ea"/>
              </a:rPr>
              <a:t>程序员面对的是一个巨大内存，大小与磁盘存储器相关</a:t>
            </a:r>
            <a:endParaRPr lang="en-US" altLang="zh-CN" sz="2200" dirty="0">
              <a:latin typeface="+mn-ea"/>
              <a:ea typeface="+mn-ea"/>
            </a:endParaRPr>
          </a:p>
          <a:p>
            <a:endParaRPr kumimoji="1" lang="zh-CN" altLang="en-US" b="0" dirty="0">
              <a:latin typeface="+mn-ea"/>
            </a:endParaRPr>
          </a:p>
        </p:txBody>
      </p:sp>
      <p:pic>
        <p:nvPicPr>
          <p:cNvPr id="5" name="Picture 4">
            <a:extLst>
              <a:ext uri="{FF2B5EF4-FFF2-40B4-BE49-F238E27FC236}">
                <a16:creationId xmlns:a16="http://schemas.microsoft.com/office/drawing/2014/main" id="{52BFB054-0C67-9147-B14F-515B7D68E0A9}"/>
              </a:ext>
            </a:extLst>
          </p:cNvPr>
          <p:cNvPicPr>
            <a:picLocks noChangeAspect="1"/>
          </p:cNvPicPr>
          <p:nvPr/>
        </p:nvPicPr>
        <p:blipFill>
          <a:blip r:embed="rId2"/>
          <a:stretch>
            <a:fillRect/>
          </a:stretch>
        </p:blipFill>
        <p:spPr>
          <a:xfrm>
            <a:off x="7277100" y="1196752"/>
            <a:ext cx="1447800" cy="2364614"/>
          </a:xfrm>
          <a:prstGeom prst="rect">
            <a:avLst/>
          </a:prstGeom>
        </p:spPr>
      </p:pic>
    </p:spTree>
    <p:extLst>
      <p:ext uri="{BB962C8B-B14F-4D97-AF65-F5344CB8AC3E}">
        <p14:creationId xmlns:p14="http://schemas.microsoft.com/office/powerpoint/2010/main" val="1891958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08140" y="1056361"/>
            <a:ext cx="8382000" cy="4953000"/>
          </a:xfrm>
        </p:spPr>
        <p:txBody>
          <a:bodyPr>
            <a:normAutofit/>
          </a:bodyPr>
          <a:lstStyle/>
          <a:p>
            <a:r>
              <a:rPr lang="zh-CN" altLang="en-US" b="0" dirty="0">
                <a:latin typeface="+mn-ea"/>
              </a:rPr>
              <a:t>可变分配，全局置换</a:t>
            </a:r>
            <a:endParaRPr lang="en-US" altLang="zh-CN" b="0" dirty="0">
              <a:latin typeface="+mn-ea"/>
            </a:endParaRPr>
          </a:p>
          <a:p>
            <a:pPr lvl="1">
              <a:lnSpc>
                <a:spcPct val="150000"/>
              </a:lnSpc>
            </a:pPr>
            <a:r>
              <a:rPr lang="zh-CN" altLang="en-US" dirty="0">
                <a:latin typeface="+mn-ea"/>
                <a:ea typeface="+mn-ea"/>
              </a:rPr>
              <a:t>最容易实现的方法，在很多操作系统里采用 </a:t>
            </a:r>
            <a:endParaRPr lang="en-US" altLang="zh-CN" sz="2800" b="1" dirty="0">
              <a:latin typeface="+mn-ea"/>
              <a:ea typeface="+mn-ea"/>
            </a:endParaRPr>
          </a:p>
          <a:p>
            <a:pPr lvl="1">
              <a:lnSpc>
                <a:spcPct val="150000"/>
              </a:lnSpc>
            </a:pPr>
            <a:r>
              <a:rPr lang="zh-CN" altLang="en-US" sz="2400" b="0" dirty="0">
                <a:latin typeface="+mn-ea"/>
              </a:rPr>
              <a:t>操作系统维护一个空闲页框列表</a:t>
            </a:r>
            <a:endParaRPr lang="en-US" altLang="zh-CN" dirty="0">
              <a:latin typeface="+mn-ea"/>
            </a:endParaRPr>
          </a:p>
          <a:p>
            <a:pPr lvl="1">
              <a:lnSpc>
                <a:spcPct val="150000"/>
              </a:lnSpc>
            </a:pPr>
            <a:r>
              <a:rPr lang="zh-CN" altLang="en-US" sz="2400" b="0" dirty="0">
                <a:latin typeface="+mn-ea"/>
              </a:rPr>
              <a:t>当缺页中断发生时，一个空闲页框分配给缺页的进程</a:t>
            </a:r>
            <a:endParaRPr lang="en-US" altLang="zh-CN" dirty="0">
              <a:latin typeface="+mn-ea"/>
            </a:endParaRPr>
          </a:p>
          <a:p>
            <a:pPr lvl="1">
              <a:lnSpc>
                <a:spcPct val="150000"/>
              </a:lnSpc>
            </a:pPr>
            <a:r>
              <a:rPr lang="zh-CN" altLang="en-US" sz="2400" b="0" dirty="0">
                <a:latin typeface="+mn-ea"/>
              </a:rPr>
              <a:t>如果没有空闲页框，操作系统必须选择一个内存中的页框（没有锁定，没有被内核占用）作为置换对象</a:t>
            </a:r>
            <a:endParaRPr lang="en-US" altLang="zh-CN" dirty="0">
              <a:latin typeface="+mn-ea"/>
            </a:endParaRPr>
          </a:p>
          <a:p>
            <a:pPr lvl="1">
              <a:lnSpc>
                <a:spcPct val="150000"/>
              </a:lnSpc>
            </a:pPr>
            <a:r>
              <a:rPr lang="zh-CN" altLang="en-US" sz="2400" b="0" dirty="0">
                <a:latin typeface="+mn-ea"/>
              </a:rPr>
              <a:t>如果选择置换对象不当，将容易再次产生缺页中断，使用页缓冲可以缓解这个问题。</a:t>
            </a:r>
            <a:endParaRPr lang="en-US" sz="2400" b="0" dirty="0">
              <a:latin typeface="+mn-ea"/>
            </a:endParaRPr>
          </a:p>
        </p:txBody>
      </p:sp>
      <p:sp>
        <p:nvSpPr>
          <p:cNvPr id="5" name="标题 4">
            <a:extLst>
              <a:ext uri="{FF2B5EF4-FFF2-40B4-BE49-F238E27FC236}">
                <a16:creationId xmlns:a16="http://schemas.microsoft.com/office/drawing/2014/main" id="{C4A0C37B-4182-874E-9E3E-CA8268879140}"/>
              </a:ext>
            </a:extLst>
          </p:cNvPr>
          <p:cNvSpPr>
            <a:spLocks noGrp="1"/>
          </p:cNvSpPr>
          <p:nvPr>
            <p:ph type="title"/>
          </p:nvPr>
        </p:nvSpPr>
        <p:spPr/>
        <p:txBody>
          <a:bodyPr/>
          <a:lstStyle/>
          <a:p>
            <a:r>
              <a:rPr kumimoji="1" lang="en-US" altLang="zh-CN" dirty="0"/>
              <a:t>3.7.4</a:t>
            </a:r>
            <a:r>
              <a:rPr kumimoji="1" lang="zh-CN" altLang="en-US" dirty="0"/>
              <a:t> 驻留集管理</a:t>
            </a:r>
            <a:endParaRPr lang="zh-CN" altLang="en-US" dirty="0"/>
          </a:p>
        </p:txBody>
      </p:sp>
    </p:spTree>
    <p:extLst>
      <p:ext uri="{BB962C8B-B14F-4D97-AF65-F5344CB8AC3E}">
        <p14:creationId xmlns:p14="http://schemas.microsoft.com/office/powerpoint/2010/main" val="713290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434" y="792163"/>
            <a:ext cx="8363211" cy="4800600"/>
          </a:xfrm>
        </p:spPr>
        <p:txBody>
          <a:bodyPr/>
          <a:lstStyle/>
          <a:p>
            <a:pPr>
              <a:lnSpc>
                <a:spcPct val="150000"/>
              </a:lnSpc>
            </a:pPr>
            <a:r>
              <a:rPr lang="zh-CN" altLang="en-US" dirty="0"/>
              <a:t>可变分配，局部置换</a:t>
            </a:r>
            <a:endParaRPr lang="en-US" altLang="zh-CN" dirty="0"/>
          </a:p>
          <a:p>
            <a:pPr lvl="1">
              <a:lnSpc>
                <a:spcPct val="150000"/>
              </a:lnSpc>
            </a:pPr>
            <a:r>
              <a:rPr lang="zh-CN" altLang="en-US" sz="2200" dirty="0"/>
              <a:t>当一个新进程装入内存时，分配一定数量的页框作为它的驻留集</a:t>
            </a:r>
            <a:endParaRPr lang="en-US" altLang="zh-CN" sz="2200" dirty="0"/>
          </a:p>
          <a:p>
            <a:pPr lvl="1">
              <a:lnSpc>
                <a:spcPct val="150000"/>
              </a:lnSpc>
            </a:pPr>
            <a:r>
              <a:rPr lang="zh-CN" altLang="en-US" sz="2200" dirty="0"/>
              <a:t>当缺页中断发生时，从进程驻留集中选择一页用于置换</a:t>
            </a:r>
            <a:endParaRPr lang="en-US" altLang="zh-CN" sz="2200" dirty="0"/>
          </a:p>
          <a:p>
            <a:pPr lvl="1">
              <a:lnSpc>
                <a:spcPct val="150000"/>
              </a:lnSpc>
            </a:pPr>
            <a:r>
              <a:rPr lang="zh-CN" altLang="en-US" sz="2200" dirty="0"/>
              <a:t>不时重新评估进程的页框分配情况，增加或减少分配的页框，以提高整体性能</a:t>
            </a:r>
            <a:endParaRPr lang="en-US" altLang="zh-CN" sz="2200" dirty="0"/>
          </a:p>
        </p:txBody>
      </p:sp>
      <p:graphicFrame>
        <p:nvGraphicFramePr>
          <p:cNvPr id="5" name="Diagram 3">
            <a:extLst>
              <a:ext uri="{FF2B5EF4-FFF2-40B4-BE49-F238E27FC236}">
                <a16:creationId xmlns:a16="http://schemas.microsoft.com/office/drawing/2014/main" id="{1DEBB273-9809-2B48-B695-ADAA394747FD}"/>
              </a:ext>
            </a:extLst>
          </p:cNvPr>
          <p:cNvGraphicFramePr/>
          <p:nvPr>
            <p:extLst>
              <p:ext uri="{D42A27DB-BD31-4B8C-83A1-F6EECF244321}">
                <p14:modId xmlns:p14="http://schemas.microsoft.com/office/powerpoint/2010/main" val="799087122"/>
              </p:ext>
            </p:extLst>
          </p:nvPr>
        </p:nvGraphicFramePr>
        <p:xfrm>
          <a:off x="2209800" y="4435895"/>
          <a:ext cx="4419600" cy="1893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5">
            <a:extLst>
              <a:ext uri="{FF2B5EF4-FFF2-40B4-BE49-F238E27FC236}">
                <a16:creationId xmlns:a16="http://schemas.microsoft.com/office/drawing/2014/main" id="{B0C1A6F1-8A92-9844-A0AF-40C1DA9D9C31}"/>
              </a:ext>
            </a:extLst>
          </p:cNvPr>
          <p:cNvSpPr>
            <a:spLocks noGrp="1"/>
          </p:cNvSpPr>
          <p:nvPr>
            <p:ph type="title"/>
          </p:nvPr>
        </p:nvSpPr>
        <p:spPr/>
        <p:txBody>
          <a:bodyPr/>
          <a:lstStyle/>
          <a:p>
            <a:r>
              <a:rPr kumimoji="1" lang="en-US" altLang="zh-CN" dirty="0"/>
              <a:t>3.7.4</a:t>
            </a:r>
            <a:r>
              <a:rPr kumimoji="1" lang="zh-CN" altLang="en-US" dirty="0"/>
              <a:t> 驻留集管理</a:t>
            </a:r>
            <a:endParaRPr lang="zh-CN" altLang="en-US" dirty="0"/>
          </a:p>
        </p:txBody>
      </p:sp>
    </p:spTree>
    <p:extLst>
      <p:ext uri="{BB962C8B-B14F-4D97-AF65-F5344CB8AC3E}">
        <p14:creationId xmlns:p14="http://schemas.microsoft.com/office/powerpoint/2010/main" val="2159396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87396B-9F0E-BE44-93C7-06852A587320}"/>
              </a:ext>
            </a:extLst>
          </p:cNvPr>
          <p:cNvSpPr txBox="1">
            <a:spLocks/>
          </p:cNvSpPr>
          <p:nvPr/>
        </p:nvSpPr>
        <p:spPr bwMode="auto">
          <a:xfrm>
            <a:off x="129434" y="792163"/>
            <a:ext cx="8839202" cy="35794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r>
              <a:rPr lang="zh-CN" altLang="en-US" kern="0" dirty="0"/>
              <a:t>工作集</a:t>
            </a:r>
            <a:endParaRPr lang="en-US" altLang="zh-CN" kern="0" dirty="0"/>
          </a:p>
          <a:p>
            <a:pPr lvl="1">
              <a:lnSpc>
                <a:spcPct val="150000"/>
              </a:lnSpc>
            </a:pPr>
            <a:r>
              <a:rPr lang="zh-CN" altLang="en-US" sz="2000" kern="0" dirty="0"/>
              <a:t>进程在虚拟时间</a:t>
            </a:r>
            <a:r>
              <a:rPr lang="en-US" altLang="zh-CN" sz="2000" kern="0" dirty="0"/>
              <a:t>t</a:t>
            </a:r>
            <a:r>
              <a:rPr lang="zh-CN" altLang="en-US" sz="2000" kern="0" dirty="0"/>
              <a:t>的参数为</a:t>
            </a:r>
            <a:r>
              <a:rPr lang="zh-CN" altLang="zh-CN" sz="2000" dirty="0"/>
              <a:t>Δ</a:t>
            </a:r>
            <a:r>
              <a:rPr lang="zh-CN" altLang="en-US" sz="2000" kern="0" dirty="0"/>
              <a:t>的</a:t>
            </a:r>
            <a:r>
              <a:rPr lang="zh-CN" altLang="en-US" sz="2000" kern="0" dirty="0">
                <a:solidFill>
                  <a:srgbClr val="FF0000"/>
                </a:solidFill>
              </a:rPr>
              <a:t>工作集</a:t>
            </a:r>
            <a:r>
              <a:rPr lang="en-US" altLang="zh-CN" sz="2000" i="1" kern="0" dirty="0">
                <a:solidFill>
                  <a:srgbClr val="FF0000"/>
                </a:solidFill>
              </a:rPr>
              <a:t>W</a:t>
            </a:r>
            <a:r>
              <a:rPr lang="zh-CN" altLang="en-US" sz="2000" kern="0" dirty="0">
                <a:solidFill>
                  <a:srgbClr val="FF0000"/>
                </a:solidFill>
              </a:rPr>
              <a:t>（</a:t>
            </a:r>
            <a:r>
              <a:rPr lang="en-US" altLang="zh-CN" sz="2000" i="1" kern="0" dirty="0">
                <a:solidFill>
                  <a:srgbClr val="FF0000"/>
                </a:solidFill>
              </a:rPr>
              <a:t>t,</a:t>
            </a:r>
            <a:r>
              <a:rPr lang="zh-CN" altLang="zh-CN" sz="2000" i="1" dirty="0">
                <a:solidFill>
                  <a:srgbClr val="FF0000"/>
                </a:solidFill>
              </a:rPr>
              <a:t> </a:t>
            </a:r>
            <a:r>
              <a:rPr lang="zh-CN" altLang="zh-CN" sz="2000" dirty="0">
                <a:solidFill>
                  <a:srgbClr val="FF0000"/>
                </a:solidFill>
              </a:rPr>
              <a:t>Δ</a:t>
            </a:r>
            <a:r>
              <a:rPr lang="zh-CN" altLang="zh-CN" sz="2000" i="1" dirty="0">
                <a:solidFill>
                  <a:srgbClr val="FF0000"/>
                </a:solidFill>
              </a:rPr>
              <a:t> </a:t>
            </a:r>
            <a:r>
              <a:rPr lang="zh-CN" altLang="en-US" sz="2000" kern="0" dirty="0">
                <a:solidFill>
                  <a:srgbClr val="FF0000"/>
                </a:solidFill>
              </a:rPr>
              <a:t>）</a:t>
            </a:r>
            <a:r>
              <a:rPr lang="zh-CN" altLang="en-US" sz="2000" kern="0" dirty="0"/>
              <a:t>，表示该进程在过去的</a:t>
            </a:r>
            <a:r>
              <a:rPr lang="zh-CN" altLang="zh-CN" sz="2000" dirty="0"/>
              <a:t>Δ</a:t>
            </a:r>
            <a:r>
              <a:rPr lang="zh-CN" altLang="en-US" sz="2000" kern="0" dirty="0"/>
              <a:t>个虚拟时间单位被访问到的页集合</a:t>
            </a:r>
            <a:endParaRPr lang="en-US" altLang="zh-CN" sz="2000" kern="0" dirty="0"/>
          </a:p>
          <a:p>
            <a:pPr lvl="1">
              <a:lnSpc>
                <a:spcPct val="150000"/>
              </a:lnSpc>
            </a:pPr>
            <a:r>
              <a:rPr lang="zh-CN" altLang="en-US" sz="2000" kern="0" dirty="0"/>
              <a:t>用进程访问内存的次数来衡量</a:t>
            </a:r>
            <a:r>
              <a:rPr lang="zh-CN" altLang="en-US" sz="2000" kern="0" dirty="0">
                <a:solidFill>
                  <a:srgbClr val="FF0000"/>
                </a:solidFill>
              </a:rPr>
              <a:t>虚拟时间</a:t>
            </a:r>
            <a:r>
              <a:rPr lang="en-US" altLang="zh-CN" sz="2000" kern="0" dirty="0">
                <a:solidFill>
                  <a:srgbClr val="FF0000"/>
                </a:solidFill>
              </a:rPr>
              <a:t>t</a:t>
            </a:r>
            <a:r>
              <a:rPr lang="zh-CN" altLang="en-US" sz="2000" kern="0" dirty="0"/>
              <a:t>，例如进程一系列的内存访问为</a:t>
            </a:r>
            <a:r>
              <a:rPr lang="en-US" altLang="zh-CN" sz="2000" kern="0" dirty="0"/>
              <a:t>r(1),r(2),…r(</a:t>
            </a:r>
            <a:r>
              <a:rPr lang="en-US" altLang="zh-CN" sz="2000" kern="0" dirty="0" err="1"/>
              <a:t>i</a:t>
            </a:r>
            <a:r>
              <a:rPr lang="en-US" altLang="zh-CN" sz="2000" kern="0" dirty="0"/>
              <a:t>)</a:t>
            </a:r>
            <a:r>
              <a:rPr lang="zh-CN" altLang="en-US" sz="2000" kern="0" dirty="0"/>
              <a:t>，</a:t>
            </a:r>
            <a:r>
              <a:rPr lang="en-US" altLang="zh-CN" sz="2000" kern="0" dirty="0"/>
              <a:t> r(</a:t>
            </a:r>
            <a:r>
              <a:rPr lang="en-US" altLang="zh-CN" sz="2000" kern="0" dirty="0" err="1"/>
              <a:t>i</a:t>
            </a:r>
            <a:r>
              <a:rPr lang="en-US" altLang="zh-CN" sz="2000" kern="0" dirty="0"/>
              <a:t>)</a:t>
            </a:r>
            <a:r>
              <a:rPr lang="zh-CN" altLang="en-US" sz="2000" kern="0" dirty="0"/>
              <a:t>表示第</a:t>
            </a:r>
            <a:r>
              <a:rPr lang="en-US" altLang="zh-CN" sz="2000" kern="0" dirty="0" err="1"/>
              <a:t>i</a:t>
            </a:r>
            <a:r>
              <a:rPr lang="zh-CN" altLang="en-US" sz="2000" kern="0" dirty="0"/>
              <a:t>次对内存页的访问，对应的虚拟时间为</a:t>
            </a:r>
            <a:r>
              <a:rPr lang="en-US" altLang="zh-CN" sz="2000" kern="0" dirty="0"/>
              <a:t>1,2,…</a:t>
            </a:r>
            <a:r>
              <a:rPr lang="en-US" altLang="zh-CN" sz="2000" kern="0" dirty="0" err="1"/>
              <a:t>i</a:t>
            </a:r>
            <a:r>
              <a:rPr lang="zh-CN" altLang="en-US" sz="2000" kern="0" dirty="0"/>
              <a:t>。</a:t>
            </a:r>
            <a:r>
              <a:rPr lang="zh-CN" altLang="zh-CN" sz="2000" dirty="0"/>
              <a:t> Δ</a:t>
            </a:r>
            <a:r>
              <a:rPr lang="zh-CN" altLang="en-US" sz="2000" dirty="0"/>
              <a:t>为给定的虚拟时间窗口大小，如</a:t>
            </a:r>
            <a:r>
              <a:rPr lang="en-US" altLang="zh-CN" sz="2000" dirty="0"/>
              <a:t>2</a:t>
            </a:r>
            <a:r>
              <a:rPr lang="zh-CN" altLang="en-US" sz="2000" dirty="0"/>
              <a:t>次访问。</a:t>
            </a:r>
            <a:endParaRPr lang="en-US" altLang="zh-CN" sz="2000" dirty="0"/>
          </a:p>
          <a:p>
            <a:pPr lvl="1">
              <a:lnSpc>
                <a:spcPct val="150000"/>
              </a:lnSpc>
            </a:pPr>
            <a:r>
              <a:rPr lang="zh-CN" altLang="en-US" sz="2000" kern="0" dirty="0"/>
              <a:t>虚拟时间窗口越大，则工作集越大</a:t>
            </a:r>
            <a:endParaRPr lang="en-US" altLang="zh-CN" sz="2000" kern="0" dirty="0"/>
          </a:p>
          <a:p>
            <a:pPr lvl="1">
              <a:lnSpc>
                <a:spcPct val="150000"/>
              </a:lnSpc>
            </a:pPr>
            <a:endParaRPr lang="en-US" altLang="zh-CN" sz="1800" kern="0" dirty="0"/>
          </a:p>
          <a:p>
            <a:pPr lvl="1">
              <a:lnSpc>
                <a:spcPct val="150000"/>
              </a:lnSpc>
            </a:pPr>
            <a:endParaRPr lang="en-US" altLang="zh-CN" sz="1800" kern="0" dirty="0"/>
          </a:p>
          <a:p>
            <a:pPr lvl="1">
              <a:lnSpc>
                <a:spcPct val="150000"/>
              </a:lnSpc>
            </a:pPr>
            <a:endParaRPr lang="en-US" altLang="zh-CN" sz="1800" kern="0" dirty="0"/>
          </a:p>
        </p:txBody>
      </p:sp>
      <p:pic>
        <p:nvPicPr>
          <p:cNvPr id="8" name="图片 7">
            <a:extLst>
              <a:ext uri="{FF2B5EF4-FFF2-40B4-BE49-F238E27FC236}">
                <a16:creationId xmlns:a16="http://schemas.microsoft.com/office/drawing/2014/main" id="{0F61AE7A-2DD1-E94F-B5DD-3AD1F4BF7EE6}"/>
              </a:ext>
            </a:extLst>
          </p:cNvPr>
          <p:cNvPicPr>
            <a:picLocks noChangeAspect="1"/>
          </p:cNvPicPr>
          <p:nvPr/>
        </p:nvPicPr>
        <p:blipFill>
          <a:blip r:embed="rId3"/>
          <a:stretch>
            <a:fillRect/>
          </a:stretch>
        </p:blipFill>
        <p:spPr>
          <a:xfrm>
            <a:off x="2673089" y="4622104"/>
            <a:ext cx="2950648" cy="480338"/>
          </a:xfrm>
          <a:prstGeom prst="rect">
            <a:avLst/>
          </a:prstGeom>
        </p:spPr>
      </p:pic>
      <p:sp>
        <p:nvSpPr>
          <p:cNvPr id="4" name="标题 1">
            <a:extLst>
              <a:ext uri="{FF2B5EF4-FFF2-40B4-BE49-F238E27FC236}">
                <a16:creationId xmlns:a16="http://schemas.microsoft.com/office/drawing/2014/main" id="{32CF0CB7-B1FA-FE4C-B968-5887AE9A8D57}"/>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3.7.4</a:t>
            </a:r>
            <a:r>
              <a:rPr kumimoji="1" lang="zh-CN" altLang="en-US" kern="0"/>
              <a:t> 驻留集管理</a:t>
            </a:r>
            <a:endParaRPr kumimoji="1" lang="zh-CN" altLang="en-US" kern="0" dirty="0"/>
          </a:p>
        </p:txBody>
      </p:sp>
    </p:spTree>
    <p:extLst>
      <p:ext uri="{BB962C8B-B14F-4D97-AF65-F5344CB8AC3E}">
        <p14:creationId xmlns:p14="http://schemas.microsoft.com/office/powerpoint/2010/main" val="95174432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A5B9BE0-ED67-C547-AAA1-0F9D7FA457F7}"/>
              </a:ext>
            </a:extLst>
          </p:cNvPr>
          <p:cNvGrpSpPr/>
          <p:nvPr/>
        </p:nvGrpSpPr>
        <p:grpSpPr>
          <a:xfrm>
            <a:off x="385174" y="1268685"/>
            <a:ext cx="8345467" cy="5735876"/>
            <a:chOff x="385173" y="978075"/>
            <a:chExt cx="8345467" cy="5735876"/>
          </a:xfrm>
        </p:grpSpPr>
        <p:pic>
          <p:nvPicPr>
            <p:cNvPr id="2" name="Picture 3" descr="f17.pdf">
              <a:extLst>
                <a:ext uri="{FF2B5EF4-FFF2-40B4-BE49-F238E27FC236}">
                  <a16:creationId xmlns:a16="http://schemas.microsoft.com/office/drawing/2014/main" id="{0BAFF27D-9F57-2A4B-83D4-228571D1AA9F}"/>
                </a:ext>
              </a:extLst>
            </p:cNvPr>
            <p:cNvPicPr>
              <a:picLocks noChangeAspect="1"/>
            </p:cNvPicPr>
            <p:nvPr/>
          </p:nvPicPr>
          <p:blipFill rotWithShape="1">
            <a:blip r:embed="rId2"/>
            <a:srcRect t="8182" b="39192"/>
            <a:stretch/>
          </p:blipFill>
          <p:spPr>
            <a:xfrm>
              <a:off x="385173" y="978075"/>
              <a:ext cx="8345467" cy="5735876"/>
            </a:xfrm>
            <a:prstGeom prst="rect">
              <a:avLst/>
            </a:prstGeom>
          </p:spPr>
        </p:pic>
        <p:sp>
          <p:nvSpPr>
            <p:cNvPr id="3" name="文本框 2">
              <a:extLst>
                <a:ext uri="{FF2B5EF4-FFF2-40B4-BE49-F238E27FC236}">
                  <a16:creationId xmlns:a16="http://schemas.microsoft.com/office/drawing/2014/main" id="{C5F14342-BDB8-4D43-A4F6-D6AE4EFB5264}"/>
                </a:ext>
              </a:extLst>
            </p:cNvPr>
            <p:cNvSpPr txBox="1"/>
            <p:nvPr/>
          </p:nvSpPr>
          <p:spPr>
            <a:xfrm>
              <a:off x="4147748" y="1335614"/>
              <a:ext cx="1977479" cy="369332"/>
            </a:xfrm>
            <a:prstGeom prst="rect">
              <a:avLst/>
            </a:prstGeom>
            <a:solidFill>
              <a:schemeClr val="bg1"/>
            </a:solidFill>
          </p:spPr>
          <p:txBody>
            <a:bodyPr wrap="square" rtlCol="0">
              <a:spAutoFit/>
            </a:bodyPr>
            <a:lstStyle/>
            <a:p>
              <a:r>
                <a:rPr kumimoji="1" lang="zh-CN" altLang="en-US" dirty="0"/>
                <a:t>窗口大小</a:t>
              </a:r>
              <a:r>
                <a:rPr lang="zh-CN" altLang="zh-CN" dirty="0"/>
                <a:t>Δ</a:t>
              </a:r>
              <a:endParaRPr kumimoji="1" lang="zh-CN" altLang="en-US" dirty="0"/>
            </a:p>
          </p:txBody>
        </p:sp>
        <p:sp>
          <p:nvSpPr>
            <p:cNvPr id="5" name="文本框 4">
              <a:extLst>
                <a:ext uri="{FF2B5EF4-FFF2-40B4-BE49-F238E27FC236}">
                  <a16:creationId xmlns:a16="http://schemas.microsoft.com/office/drawing/2014/main" id="{15E4B3C2-80A3-9740-9315-DF19F7DC6233}"/>
                </a:ext>
              </a:extLst>
            </p:cNvPr>
            <p:cNvSpPr txBox="1"/>
            <p:nvPr/>
          </p:nvSpPr>
          <p:spPr>
            <a:xfrm>
              <a:off x="1243049" y="1172063"/>
              <a:ext cx="1136147" cy="646331"/>
            </a:xfrm>
            <a:prstGeom prst="rect">
              <a:avLst/>
            </a:prstGeom>
            <a:solidFill>
              <a:schemeClr val="bg1"/>
            </a:solidFill>
          </p:spPr>
          <p:txBody>
            <a:bodyPr wrap="square" rtlCol="0">
              <a:spAutoFit/>
            </a:bodyPr>
            <a:lstStyle/>
            <a:p>
              <a:r>
                <a:rPr kumimoji="1" lang="zh-CN" altLang="en-US" dirty="0"/>
                <a:t>   窗口</a:t>
              </a:r>
              <a:endParaRPr kumimoji="1" lang="en-US" altLang="zh-CN" dirty="0"/>
            </a:p>
            <a:p>
              <a:r>
                <a:rPr kumimoji="1" lang="zh-CN" altLang="en-US" dirty="0"/>
                <a:t>访问序列</a:t>
              </a:r>
            </a:p>
          </p:txBody>
        </p:sp>
      </p:grpSp>
      <p:sp>
        <p:nvSpPr>
          <p:cNvPr id="6" name="文本框 5">
            <a:extLst>
              <a:ext uri="{FF2B5EF4-FFF2-40B4-BE49-F238E27FC236}">
                <a16:creationId xmlns:a16="http://schemas.microsoft.com/office/drawing/2014/main" id="{3C7A206D-748A-9040-937C-A00E67A46E6E}"/>
              </a:ext>
            </a:extLst>
          </p:cNvPr>
          <p:cNvSpPr txBox="1"/>
          <p:nvPr/>
        </p:nvSpPr>
        <p:spPr>
          <a:xfrm>
            <a:off x="0" y="743336"/>
            <a:ext cx="9144000" cy="461665"/>
          </a:xfrm>
          <a:prstGeom prst="rect">
            <a:avLst/>
          </a:prstGeom>
          <a:solidFill>
            <a:schemeClr val="accent2"/>
          </a:solidFill>
        </p:spPr>
        <p:txBody>
          <a:bodyPr wrap="square" rtlCol="0">
            <a:spAutoFit/>
          </a:bodyPr>
          <a:lstStyle/>
          <a:p>
            <a:r>
              <a:rPr kumimoji="1" lang="zh-CN" altLang="en-US" sz="2400" dirty="0">
                <a:solidFill>
                  <a:schemeClr val="tx2"/>
                </a:solidFill>
              </a:rPr>
              <a:t>给定窗口大小的</a:t>
            </a:r>
            <a:r>
              <a:rPr lang="zh-CN" altLang="en-US" sz="2400" kern="0" dirty="0">
                <a:solidFill>
                  <a:srgbClr val="FF0000"/>
                </a:solidFill>
              </a:rPr>
              <a:t>工作集</a:t>
            </a:r>
            <a:r>
              <a:rPr lang="en-US" altLang="zh-CN" sz="2400" i="1" kern="0" dirty="0">
                <a:solidFill>
                  <a:srgbClr val="FF0000"/>
                </a:solidFill>
              </a:rPr>
              <a:t>W</a:t>
            </a:r>
            <a:r>
              <a:rPr lang="zh-CN" altLang="en-US" sz="2400" kern="0" dirty="0">
                <a:solidFill>
                  <a:srgbClr val="FF0000"/>
                </a:solidFill>
              </a:rPr>
              <a:t>（</a:t>
            </a:r>
            <a:r>
              <a:rPr lang="en-US" altLang="zh-CN" sz="2400" i="1" kern="0" dirty="0">
                <a:solidFill>
                  <a:srgbClr val="FF0000"/>
                </a:solidFill>
              </a:rPr>
              <a:t>t,</a:t>
            </a:r>
            <a:r>
              <a:rPr lang="zh-CN" altLang="zh-CN" sz="2400" i="1" dirty="0">
                <a:solidFill>
                  <a:srgbClr val="FF0000"/>
                </a:solidFill>
              </a:rPr>
              <a:t> </a:t>
            </a:r>
            <a:r>
              <a:rPr lang="zh-CN" altLang="zh-CN" sz="2400" dirty="0">
                <a:solidFill>
                  <a:srgbClr val="FF0000"/>
                </a:solidFill>
              </a:rPr>
              <a:t>Δ</a:t>
            </a:r>
            <a:r>
              <a:rPr lang="zh-CN" altLang="zh-CN" sz="2400" i="1" dirty="0">
                <a:solidFill>
                  <a:srgbClr val="FF0000"/>
                </a:solidFill>
              </a:rPr>
              <a:t> </a:t>
            </a:r>
            <a:r>
              <a:rPr lang="zh-CN" altLang="en-US" sz="2400" kern="0" dirty="0">
                <a:solidFill>
                  <a:srgbClr val="FF0000"/>
                </a:solidFill>
              </a:rPr>
              <a:t>）</a:t>
            </a:r>
            <a:r>
              <a:rPr kumimoji="1" lang="zh-CN" altLang="en-US" sz="2400" dirty="0">
                <a:solidFill>
                  <a:schemeClr val="tx2"/>
                </a:solidFill>
              </a:rPr>
              <a:t>示例：</a:t>
            </a:r>
            <a:r>
              <a:rPr lang="zh-CN" altLang="en-US" sz="2000" kern="0" dirty="0"/>
              <a:t>虚拟时间窗口越大，工作集越大</a:t>
            </a:r>
            <a:endParaRPr lang="en-US" altLang="zh-CN" sz="2000" kern="0" dirty="0"/>
          </a:p>
        </p:txBody>
      </p:sp>
      <p:sp>
        <p:nvSpPr>
          <p:cNvPr id="8" name="标题 1">
            <a:extLst>
              <a:ext uri="{FF2B5EF4-FFF2-40B4-BE49-F238E27FC236}">
                <a16:creationId xmlns:a16="http://schemas.microsoft.com/office/drawing/2014/main" id="{5788C8F2-DC47-8A4A-B9AD-0DEDAC3B27E4}"/>
              </a:ext>
            </a:extLst>
          </p:cNvPr>
          <p:cNvSpPr txBox="1">
            <a:spLocks/>
          </p:cNvSpPr>
          <p:nvPr/>
        </p:nvSpPr>
        <p:spPr>
          <a:xfrm>
            <a:off x="850726" y="179773"/>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3.7.4</a:t>
            </a:r>
            <a:r>
              <a:rPr kumimoji="1" lang="zh-CN" altLang="en-US" kern="0"/>
              <a:t> 驻留集管理</a:t>
            </a:r>
            <a:endParaRPr kumimoji="1" lang="zh-CN" altLang="en-US" kern="0" dirty="0"/>
          </a:p>
        </p:txBody>
      </p:sp>
    </p:spTree>
    <p:extLst>
      <p:ext uri="{BB962C8B-B14F-4D97-AF65-F5344CB8AC3E}">
        <p14:creationId xmlns:p14="http://schemas.microsoft.com/office/powerpoint/2010/main" val="2733124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D143BA3-AFBC-A945-A410-F7C4F0A5752E}"/>
              </a:ext>
            </a:extLst>
          </p:cNvPr>
          <p:cNvGrpSpPr/>
          <p:nvPr/>
        </p:nvGrpSpPr>
        <p:grpSpPr>
          <a:xfrm>
            <a:off x="650309" y="1391433"/>
            <a:ext cx="7467600" cy="5466567"/>
            <a:chOff x="963460" y="1391433"/>
            <a:chExt cx="7467600" cy="5466567"/>
          </a:xfrm>
        </p:grpSpPr>
        <p:pic>
          <p:nvPicPr>
            <p:cNvPr id="3" name="Picture 2" descr="CH 8 F18.pdf"/>
            <p:cNvPicPr>
              <a:picLocks noChangeAspect="1"/>
            </p:cNvPicPr>
            <p:nvPr/>
          </p:nvPicPr>
          <p:blipFill rotWithShape="1">
            <a:blip r:embed="rId3">
              <a:extLst>
                <a:ext uri="{28A0092B-C50C-407E-A947-70E740481C1C}">
                  <a14:useLocalDpi xmlns:a14="http://schemas.microsoft.com/office/drawing/2010/main" val="0"/>
                </a:ext>
              </a:extLst>
            </a:blip>
            <a:srcRect l="1" t="19073" r="-79" b="25060"/>
            <a:stretch/>
          </p:blipFill>
          <p:spPr>
            <a:xfrm>
              <a:off x="963460" y="1391433"/>
              <a:ext cx="7467600" cy="5466567"/>
            </a:xfrm>
            <a:prstGeom prst="rect">
              <a:avLst/>
            </a:prstGeom>
            <a:solidFill>
              <a:schemeClr val="bg1"/>
            </a:solidFill>
          </p:spPr>
        </p:pic>
        <p:sp>
          <p:nvSpPr>
            <p:cNvPr id="4" name="文本框 3">
              <a:extLst>
                <a:ext uri="{FF2B5EF4-FFF2-40B4-BE49-F238E27FC236}">
                  <a16:creationId xmlns:a16="http://schemas.microsoft.com/office/drawing/2014/main" id="{E905CACC-86DF-DC4E-B079-766C0BAFB084}"/>
                </a:ext>
              </a:extLst>
            </p:cNvPr>
            <p:cNvSpPr txBox="1"/>
            <p:nvPr/>
          </p:nvSpPr>
          <p:spPr>
            <a:xfrm>
              <a:off x="1540699" y="6187858"/>
              <a:ext cx="726511" cy="184666"/>
            </a:xfrm>
            <a:prstGeom prst="rect">
              <a:avLst/>
            </a:prstGeom>
            <a:solidFill>
              <a:schemeClr val="bg1"/>
            </a:solidFill>
          </p:spPr>
          <p:txBody>
            <a:bodyPr wrap="square" lIns="0" tIns="0" rIns="0" bIns="0" rtlCol="0">
              <a:spAutoFit/>
            </a:bodyPr>
            <a:lstStyle/>
            <a:p>
              <a:pPr algn="ctr"/>
              <a:r>
                <a:rPr kumimoji="1" lang="zh-CN" altLang="en-US" sz="1200" dirty="0"/>
                <a:t>瞬变</a:t>
              </a:r>
            </a:p>
          </p:txBody>
        </p:sp>
        <p:sp>
          <p:nvSpPr>
            <p:cNvPr id="5" name="文本框 4">
              <a:extLst>
                <a:ext uri="{FF2B5EF4-FFF2-40B4-BE49-F238E27FC236}">
                  <a16:creationId xmlns:a16="http://schemas.microsoft.com/office/drawing/2014/main" id="{05631F0D-D574-B743-BCD6-531091285602}"/>
                </a:ext>
              </a:extLst>
            </p:cNvPr>
            <p:cNvSpPr txBox="1"/>
            <p:nvPr/>
          </p:nvSpPr>
          <p:spPr>
            <a:xfrm>
              <a:off x="2844449" y="6187858"/>
              <a:ext cx="726511" cy="184666"/>
            </a:xfrm>
            <a:prstGeom prst="rect">
              <a:avLst/>
            </a:prstGeom>
            <a:solidFill>
              <a:schemeClr val="bg1"/>
            </a:solidFill>
          </p:spPr>
          <p:txBody>
            <a:bodyPr wrap="square" lIns="0" tIns="0" rIns="0" bIns="0" rtlCol="0">
              <a:spAutoFit/>
            </a:bodyPr>
            <a:lstStyle/>
            <a:p>
              <a:pPr algn="ctr"/>
              <a:r>
                <a:rPr kumimoji="1" lang="zh-CN" altLang="en-US" sz="1200" dirty="0"/>
                <a:t>瞬变</a:t>
              </a:r>
            </a:p>
          </p:txBody>
        </p:sp>
        <p:sp>
          <p:nvSpPr>
            <p:cNvPr id="6" name="文本框 5">
              <a:extLst>
                <a:ext uri="{FF2B5EF4-FFF2-40B4-BE49-F238E27FC236}">
                  <a16:creationId xmlns:a16="http://schemas.microsoft.com/office/drawing/2014/main" id="{27E12310-EFE9-0B47-BEED-2DCF9F3125CC}"/>
                </a:ext>
              </a:extLst>
            </p:cNvPr>
            <p:cNvSpPr txBox="1"/>
            <p:nvPr/>
          </p:nvSpPr>
          <p:spPr>
            <a:xfrm>
              <a:off x="4347049" y="6162806"/>
              <a:ext cx="726511" cy="184666"/>
            </a:xfrm>
            <a:prstGeom prst="rect">
              <a:avLst/>
            </a:prstGeom>
            <a:solidFill>
              <a:schemeClr val="bg1"/>
            </a:solidFill>
          </p:spPr>
          <p:txBody>
            <a:bodyPr wrap="square" lIns="0" tIns="0" rIns="0" bIns="0" rtlCol="0">
              <a:spAutoFit/>
            </a:bodyPr>
            <a:lstStyle/>
            <a:p>
              <a:pPr algn="ctr"/>
              <a:r>
                <a:rPr kumimoji="1" lang="zh-CN" altLang="en-US" sz="1200" dirty="0"/>
                <a:t>瞬变</a:t>
              </a:r>
            </a:p>
          </p:txBody>
        </p:sp>
        <p:sp>
          <p:nvSpPr>
            <p:cNvPr id="7" name="文本框 6">
              <a:extLst>
                <a:ext uri="{FF2B5EF4-FFF2-40B4-BE49-F238E27FC236}">
                  <a16:creationId xmlns:a16="http://schemas.microsoft.com/office/drawing/2014/main" id="{B6175EE0-59D7-5A4A-93DD-83EEF374469A}"/>
                </a:ext>
              </a:extLst>
            </p:cNvPr>
            <p:cNvSpPr txBox="1"/>
            <p:nvPr/>
          </p:nvSpPr>
          <p:spPr>
            <a:xfrm>
              <a:off x="5849649" y="6162806"/>
              <a:ext cx="726511" cy="184666"/>
            </a:xfrm>
            <a:prstGeom prst="rect">
              <a:avLst/>
            </a:prstGeom>
            <a:solidFill>
              <a:schemeClr val="bg1"/>
            </a:solidFill>
          </p:spPr>
          <p:txBody>
            <a:bodyPr wrap="square" lIns="0" tIns="0" rIns="0" bIns="0" rtlCol="0">
              <a:spAutoFit/>
            </a:bodyPr>
            <a:lstStyle/>
            <a:p>
              <a:pPr algn="ctr"/>
              <a:r>
                <a:rPr kumimoji="1" lang="zh-CN" altLang="en-US" sz="1200" dirty="0"/>
                <a:t>瞬变</a:t>
              </a:r>
            </a:p>
          </p:txBody>
        </p:sp>
        <p:sp>
          <p:nvSpPr>
            <p:cNvPr id="8" name="文本框 7">
              <a:extLst>
                <a:ext uri="{FF2B5EF4-FFF2-40B4-BE49-F238E27FC236}">
                  <a16:creationId xmlns:a16="http://schemas.microsoft.com/office/drawing/2014/main" id="{665B1905-4F4E-EB44-A415-CF319ED9A9BA}"/>
                </a:ext>
              </a:extLst>
            </p:cNvPr>
            <p:cNvSpPr txBox="1"/>
            <p:nvPr/>
          </p:nvSpPr>
          <p:spPr>
            <a:xfrm>
              <a:off x="2117938" y="6502528"/>
              <a:ext cx="726511" cy="184666"/>
            </a:xfrm>
            <a:prstGeom prst="rect">
              <a:avLst/>
            </a:prstGeom>
            <a:solidFill>
              <a:schemeClr val="bg1"/>
            </a:solidFill>
          </p:spPr>
          <p:txBody>
            <a:bodyPr wrap="square" lIns="0" tIns="0" rIns="0" bIns="0" rtlCol="0">
              <a:spAutoFit/>
            </a:bodyPr>
            <a:lstStyle/>
            <a:p>
              <a:pPr algn="ctr"/>
              <a:r>
                <a:rPr kumimoji="1" lang="zh-CN" altLang="en-US" sz="1200" dirty="0"/>
                <a:t>稳定</a:t>
              </a:r>
            </a:p>
          </p:txBody>
        </p:sp>
        <p:sp>
          <p:nvSpPr>
            <p:cNvPr id="10" name="文本框 9">
              <a:extLst>
                <a:ext uri="{FF2B5EF4-FFF2-40B4-BE49-F238E27FC236}">
                  <a16:creationId xmlns:a16="http://schemas.microsoft.com/office/drawing/2014/main" id="{427B0AE2-3CB4-4941-94F3-94AAF25EFABA}"/>
                </a:ext>
              </a:extLst>
            </p:cNvPr>
            <p:cNvSpPr txBox="1"/>
            <p:nvPr/>
          </p:nvSpPr>
          <p:spPr>
            <a:xfrm>
              <a:off x="3635671" y="6502528"/>
              <a:ext cx="726511" cy="184666"/>
            </a:xfrm>
            <a:prstGeom prst="rect">
              <a:avLst/>
            </a:prstGeom>
            <a:solidFill>
              <a:schemeClr val="bg1"/>
            </a:solidFill>
          </p:spPr>
          <p:txBody>
            <a:bodyPr wrap="square" lIns="0" tIns="0" rIns="0" bIns="0" rtlCol="0">
              <a:spAutoFit/>
            </a:bodyPr>
            <a:lstStyle/>
            <a:p>
              <a:pPr algn="ctr"/>
              <a:r>
                <a:rPr kumimoji="1" lang="zh-CN" altLang="en-US" sz="1200" dirty="0"/>
                <a:t>稳定</a:t>
              </a:r>
            </a:p>
          </p:txBody>
        </p:sp>
        <p:sp>
          <p:nvSpPr>
            <p:cNvPr id="11" name="文本框 10">
              <a:extLst>
                <a:ext uri="{FF2B5EF4-FFF2-40B4-BE49-F238E27FC236}">
                  <a16:creationId xmlns:a16="http://schemas.microsoft.com/office/drawing/2014/main" id="{2A88909E-9B7F-FC4B-AD32-76106F40620C}"/>
                </a:ext>
              </a:extLst>
            </p:cNvPr>
            <p:cNvSpPr txBox="1"/>
            <p:nvPr/>
          </p:nvSpPr>
          <p:spPr>
            <a:xfrm>
              <a:off x="5123138" y="6451664"/>
              <a:ext cx="726511" cy="184666"/>
            </a:xfrm>
            <a:prstGeom prst="rect">
              <a:avLst/>
            </a:prstGeom>
            <a:solidFill>
              <a:schemeClr val="bg1"/>
            </a:solidFill>
          </p:spPr>
          <p:txBody>
            <a:bodyPr wrap="square" lIns="0" tIns="0" rIns="0" bIns="0" rtlCol="0">
              <a:spAutoFit/>
            </a:bodyPr>
            <a:lstStyle/>
            <a:p>
              <a:pPr algn="ctr"/>
              <a:r>
                <a:rPr kumimoji="1" lang="zh-CN" altLang="en-US" sz="1200" dirty="0"/>
                <a:t>稳定</a:t>
              </a:r>
            </a:p>
          </p:txBody>
        </p:sp>
        <p:sp>
          <p:nvSpPr>
            <p:cNvPr id="12" name="文本框 11">
              <a:extLst>
                <a:ext uri="{FF2B5EF4-FFF2-40B4-BE49-F238E27FC236}">
                  <a16:creationId xmlns:a16="http://schemas.microsoft.com/office/drawing/2014/main" id="{F76BD3A3-D5FC-2D44-B10B-162DC98B9CDD}"/>
                </a:ext>
              </a:extLst>
            </p:cNvPr>
            <p:cNvSpPr txBox="1"/>
            <p:nvPr/>
          </p:nvSpPr>
          <p:spPr>
            <a:xfrm>
              <a:off x="6666964" y="6500063"/>
              <a:ext cx="726511" cy="184666"/>
            </a:xfrm>
            <a:prstGeom prst="rect">
              <a:avLst/>
            </a:prstGeom>
            <a:solidFill>
              <a:schemeClr val="bg1"/>
            </a:solidFill>
          </p:spPr>
          <p:txBody>
            <a:bodyPr wrap="square" lIns="0" tIns="0" rIns="0" bIns="0" rtlCol="0">
              <a:spAutoFit/>
            </a:bodyPr>
            <a:lstStyle/>
            <a:p>
              <a:pPr algn="ctr"/>
              <a:r>
                <a:rPr kumimoji="1" lang="zh-CN" altLang="en-US" sz="1200" dirty="0"/>
                <a:t>稳定</a:t>
              </a:r>
            </a:p>
          </p:txBody>
        </p:sp>
        <p:sp>
          <p:nvSpPr>
            <p:cNvPr id="13" name="文本框 12">
              <a:extLst>
                <a:ext uri="{FF2B5EF4-FFF2-40B4-BE49-F238E27FC236}">
                  <a16:creationId xmlns:a16="http://schemas.microsoft.com/office/drawing/2014/main" id="{4E4600F2-4294-514A-AFA5-A57438227C65}"/>
                </a:ext>
              </a:extLst>
            </p:cNvPr>
            <p:cNvSpPr txBox="1"/>
            <p:nvPr/>
          </p:nvSpPr>
          <p:spPr>
            <a:xfrm>
              <a:off x="1191771" y="3281819"/>
              <a:ext cx="461665" cy="1665962"/>
            </a:xfrm>
            <a:prstGeom prst="rect">
              <a:avLst/>
            </a:prstGeom>
            <a:solidFill>
              <a:schemeClr val="bg1"/>
            </a:solidFill>
          </p:spPr>
          <p:txBody>
            <a:bodyPr vert="eaVert" wrap="square" rtlCol="0">
              <a:spAutoFit/>
            </a:bodyPr>
            <a:lstStyle/>
            <a:p>
              <a:r>
                <a:rPr kumimoji="1" lang="zh-CN" altLang="en-US" dirty="0"/>
                <a:t>工作集大小</a:t>
              </a:r>
            </a:p>
          </p:txBody>
        </p:sp>
        <p:sp>
          <p:nvSpPr>
            <p:cNvPr id="14" name="文本框 13">
              <a:extLst>
                <a:ext uri="{FF2B5EF4-FFF2-40B4-BE49-F238E27FC236}">
                  <a16:creationId xmlns:a16="http://schemas.microsoft.com/office/drawing/2014/main" id="{A15ECF4E-2FBE-A04C-81D9-C1A4875E1BEB}"/>
                </a:ext>
              </a:extLst>
            </p:cNvPr>
            <p:cNvSpPr txBox="1"/>
            <p:nvPr/>
          </p:nvSpPr>
          <p:spPr>
            <a:xfrm>
              <a:off x="7393475" y="6095524"/>
              <a:ext cx="823599" cy="276999"/>
            </a:xfrm>
            <a:prstGeom prst="rect">
              <a:avLst/>
            </a:prstGeom>
            <a:solidFill>
              <a:schemeClr val="bg1"/>
            </a:solidFill>
          </p:spPr>
          <p:txBody>
            <a:bodyPr wrap="square" lIns="0" tIns="0" rIns="0" bIns="0" rtlCol="0">
              <a:spAutoFit/>
            </a:bodyPr>
            <a:lstStyle/>
            <a:p>
              <a:pPr algn="ctr"/>
              <a:r>
                <a:rPr kumimoji="1" lang="zh-CN" altLang="en-US" dirty="0"/>
                <a:t>时间</a:t>
              </a:r>
            </a:p>
          </p:txBody>
        </p:sp>
      </p:grpSp>
      <p:sp>
        <p:nvSpPr>
          <p:cNvPr id="2" name="文本框 1">
            <a:extLst>
              <a:ext uri="{FF2B5EF4-FFF2-40B4-BE49-F238E27FC236}">
                <a16:creationId xmlns:a16="http://schemas.microsoft.com/office/drawing/2014/main" id="{AC850970-D046-D241-8AC0-33868D28D1A9}"/>
              </a:ext>
            </a:extLst>
          </p:cNvPr>
          <p:cNvSpPr txBox="1"/>
          <p:nvPr/>
        </p:nvSpPr>
        <p:spPr>
          <a:xfrm>
            <a:off x="0" y="802710"/>
            <a:ext cx="8968636" cy="830997"/>
          </a:xfrm>
          <a:prstGeom prst="rect">
            <a:avLst/>
          </a:prstGeom>
          <a:solidFill>
            <a:schemeClr val="accent2"/>
          </a:solidFill>
        </p:spPr>
        <p:txBody>
          <a:bodyPr wrap="square" rtlCol="0">
            <a:spAutoFit/>
          </a:bodyPr>
          <a:lstStyle/>
          <a:p>
            <a:r>
              <a:rPr kumimoji="1" lang="zh-CN" altLang="en-US" sz="2400" dirty="0"/>
              <a:t>对于固定的</a:t>
            </a:r>
            <a:r>
              <a:rPr lang="zh-CN" altLang="zh-CN" sz="2400" dirty="0"/>
              <a:t>Δ </a:t>
            </a:r>
            <a:r>
              <a:rPr kumimoji="1" lang="zh-CN" altLang="en-US" sz="2400" dirty="0"/>
              <a:t>，工作集大小随时间变化的情况：</a:t>
            </a:r>
            <a:endParaRPr kumimoji="1" lang="en-US" altLang="zh-CN" sz="2400" dirty="0"/>
          </a:p>
          <a:p>
            <a:r>
              <a:rPr kumimoji="1" lang="en-US" altLang="zh-CN" sz="2400" dirty="0"/>
              <a:t>	</a:t>
            </a:r>
            <a:r>
              <a:rPr kumimoji="1" lang="zh-CN" altLang="en-US" sz="2400" dirty="0">
                <a:solidFill>
                  <a:schemeClr val="tx2"/>
                </a:solidFill>
              </a:rPr>
              <a:t>稳定阶段和快速变化阶段交替出现</a:t>
            </a:r>
          </a:p>
        </p:txBody>
      </p:sp>
      <p:sp>
        <p:nvSpPr>
          <p:cNvPr id="16" name="标题 1">
            <a:extLst>
              <a:ext uri="{FF2B5EF4-FFF2-40B4-BE49-F238E27FC236}">
                <a16:creationId xmlns:a16="http://schemas.microsoft.com/office/drawing/2014/main" id="{0B5E9495-C7A4-3E4A-8478-53424AA3F432}"/>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3.7.4</a:t>
            </a:r>
            <a:r>
              <a:rPr kumimoji="1" lang="zh-CN" altLang="en-US" kern="0"/>
              <a:t> 驻留集管理</a:t>
            </a:r>
            <a:endParaRPr kumimoji="1" lang="zh-CN" altLang="en-US" kern="0" dirty="0"/>
          </a:p>
        </p:txBody>
      </p:sp>
    </p:spTree>
    <p:extLst>
      <p:ext uri="{BB962C8B-B14F-4D97-AF65-F5344CB8AC3E}">
        <p14:creationId xmlns:p14="http://schemas.microsoft.com/office/powerpoint/2010/main" val="668934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8340BB7-616D-3F4A-9729-590809B32671}"/>
              </a:ext>
            </a:extLst>
          </p:cNvPr>
          <p:cNvSpPr txBox="1">
            <a:spLocks/>
          </p:cNvSpPr>
          <p:nvPr/>
        </p:nvSpPr>
        <p:spPr bwMode="auto">
          <a:xfrm>
            <a:off x="0" y="764089"/>
            <a:ext cx="8342335" cy="20041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工作集策略</a:t>
            </a:r>
            <a:endParaRPr lang="en-US" altLang="zh-CN" sz="2400" kern="0" dirty="0">
              <a:latin typeface="+mn-ea"/>
            </a:endParaRPr>
          </a:p>
          <a:p>
            <a:pPr lvl="1">
              <a:lnSpc>
                <a:spcPct val="120000"/>
              </a:lnSpc>
            </a:pPr>
            <a:r>
              <a:rPr lang="zh-CN" altLang="en-US" kern="0" dirty="0">
                <a:latin typeface="+mn-ea"/>
              </a:rPr>
              <a:t>根据工作集来决定驻留集的大小</a:t>
            </a:r>
            <a:endParaRPr lang="en-US" altLang="zh-CN" kern="0" dirty="0">
              <a:latin typeface="+mn-ea"/>
            </a:endParaRPr>
          </a:p>
          <a:p>
            <a:pPr lvl="1">
              <a:lnSpc>
                <a:spcPct val="120000"/>
              </a:lnSpc>
            </a:pPr>
            <a:r>
              <a:rPr lang="zh-CN" altLang="en-US" kern="0" dirty="0">
                <a:latin typeface="+mn-ea"/>
              </a:rPr>
              <a:t>周期性的从驻留集中移去不在工作集中的页（近似</a:t>
            </a:r>
            <a:r>
              <a:rPr lang="en-US" altLang="zh-CN" kern="0" dirty="0">
                <a:latin typeface="+mn-ea"/>
              </a:rPr>
              <a:t>LRU</a:t>
            </a:r>
            <a:r>
              <a:rPr lang="zh-CN" altLang="en-US" kern="0" dirty="0">
                <a:latin typeface="+mn-ea"/>
              </a:rPr>
              <a:t>）</a:t>
            </a:r>
            <a:endParaRPr lang="en-US" altLang="zh-CN" kern="0" dirty="0">
              <a:latin typeface="+mn-ea"/>
            </a:endParaRPr>
          </a:p>
          <a:p>
            <a:pPr lvl="1">
              <a:lnSpc>
                <a:spcPct val="120000"/>
              </a:lnSpc>
            </a:pPr>
            <a:r>
              <a:rPr lang="zh-CN" altLang="en-US" kern="0" dirty="0">
                <a:latin typeface="+mn-ea"/>
              </a:rPr>
              <a:t>只有驻留集包含工作集时，才执行进程</a:t>
            </a:r>
            <a:endParaRPr lang="en-US" altLang="zh-CN" kern="0" dirty="0">
              <a:latin typeface="+mn-ea"/>
            </a:endParaRPr>
          </a:p>
        </p:txBody>
      </p:sp>
      <p:sp>
        <p:nvSpPr>
          <p:cNvPr id="3" name="Content Placeholder 2">
            <a:extLst>
              <a:ext uri="{FF2B5EF4-FFF2-40B4-BE49-F238E27FC236}">
                <a16:creationId xmlns:a16="http://schemas.microsoft.com/office/drawing/2014/main" id="{CCC9EEB4-B125-D74A-B79A-98032820C901}"/>
              </a:ext>
            </a:extLst>
          </p:cNvPr>
          <p:cNvSpPr txBox="1">
            <a:spLocks/>
          </p:cNvSpPr>
          <p:nvPr/>
        </p:nvSpPr>
        <p:spPr bwMode="auto">
          <a:xfrm>
            <a:off x="0" y="3023883"/>
            <a:ext cx="4346532" cy="3614911"/>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工作集策略实际难以应用</a:t>
            </a:r>
            <a:endParaRPr lang="en-US" altLang="zh-CN" sz="2400" kern="0" dirty="0">
              <a:latin typeface="+mn-ea"/>
            </a:endParaRPr>
          </a:p>
          <a:p>
            <a:pPr lvl="1">
              <a:lnSpc>
                <a:spcPct val="120000"/>
              </a:lnSpc>
            </a:pPr>
            <a:r>
              <a:rPr lang="zh-CN" altLang="en-US" kern="0" dirty="0">
                <a:latin typeface="+mn-ea"/>
              </a:rPr>
              <a:t>工作集大小随时间变化</a:t>
            </a:r>
            <a:endParaRPr lang="en-US" altLang="zh-CN" kern="0" dirty="0">
              <a:latin typeface="+mn-ea"/>
            </a:endParaRPr>
          </a:p>
          <a:p>
            <a:pPr lvl="1">
              <a:lnSpc>
                <a:spcPct val="120000"/>
              </a:lnSpc>
            </a:pPr>
            <a:r>
              <a:rPr lang="zh-CN" altLang="en-US" kern="0" dirty="0">
                <a:latin typeface="+mn-ea"/>
              </a:rPr>
              <a:t>给每个进程测量工作集不现实，</a:t>
            </a:r>
            <a:r>
              <a:rPr lang="zh-CN" altLang="zh-CN" dirty="0">
                <a:latin typeface="+mn-ea"/>
              </a:rPr>
              <a:t> Δ</a:t>
            </a:r>
            <a:r>
              <a:rPr lang="zh-CN" altLang="en-US" dirty="0">
                <a:latin typeface="+mn-ea"/>
              </a:rPr>
              <a:t>最优值未知</a:t>
            </a:r>
            <a:endParaRPr lang="en-US" altLang="zh-CN" dirty="0">
              <a:latin typeface="+mn-ea"/>
            </a:endParaRPr>
          </a:p>
        </p:txBody>
      </p:sp>
      <p:sp>
        <p:nvSpPr>
          <p:cNvPr id="4" name="Content Placeholder 2">
            <a:extLst>
              <a:ext uri="{FF2B5EF4-FFF2-40B4-BE49-F238E27FC236}">
                <a16:creationId xmlns:a16="http://schemas.microsoft.com/office/drawing/2014/main" id="{53C928D5-2060-2A4B-8943-B3FEBC1ECA77}"/>
              </a:ext>
            </a:extLst>
          </p:cNvPr>
          <p:cNvSpPr txBox="1">
            <a:spLocks/>
          </p:cNvSpPr>
          <p:nvPr/>
        </p:nvSpPr>
        <p:spPr bwMode="auto">
          <a:xfrm>
            <a:off x="4496845" y="3003940"/>
            <a:ext cx="4609578" cy="3609801"/>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近似工作集策略的应用</a:t>
            </a:r>
            <a:r>
              <a:rPr lang="en-US" altLang="zh-CN" sz="2400" kern="0" dirty="0">
                <a:latin typeface="+mn-ea"/>
              </a:rPr>
              <a:t>(</a:t>
            </a:r>
            <a:r>
              <a:rPr lang="zh-CN" altLang="en-US" sz="2400" kern="0" dirty="0">
                <a:latin typeface="+mn-ea"/>
              </a:rPr>
              <a:t>代表性算法</a:t>
            </a:r>
            <a:r>
              <a:rPr lang="en-US" altLang="zh-CN" sz="2400" kern="0" dirty="0">
                <a:latin typeface="+mn-ea"/>
              </a:rPr>
              <a:t>PFF</a:t>
            </a:r>
            <a:r>
              <a:rPr lang="zh-CN" altLang="en-US" sz="2400" kern="0" dirty="0">
                <a:latin typeface="+mn-ea"/>
              </a:rPr>
              <a:t>，</a:t>
            </a:r>
            <a:r>
              <a:rPr lang="en-US" altLang="zh-CN" sz="2400" kern="0" dirty="0">
                <a:latin typeface="+mn-ea"/>
              </a:rPr>
              <a:t>VSWS)</a:t>
            </a:r>
          </a:p>
          <a:p>
            <a:pPr lvl="1">
              <a:lnSpc>
                <a:spcPct val="120000"/>
              </a:lnSpc>
            </a:pPr>
            <a:r>
              <a:rPr lang="zh-CN" altLang="en-US" kern="0" dirty="0">
                <a:latin typeface="+mn-ea"/>
              </a:rPr>
              <a:t>用缺页率指导驻留集</a:t>
            </a:r>
            <a:endParaRPr lang="en-US" altLang="zh-CN" kern="0" dirty="0">
              <a:latin typeface="+mn-ea"/>
            </a:endParaRPr>
          </a:p>
          <a:p>
            <a:pPr lvl="1">
              <a:lnSpc>
                <a:spcPct val="120000"/>
              </a:lnSpc>
            </a:pPr>
            <a:r>
              <a:rPr lang="zh-CN" altLang="en-US" kern="0" dirty="0">
                <a:latin typeface="+mn-ea"/>
              </a:rPr>
              <a:t>缺页率低于某个阈值，减小驻留集</a:t>
            </a:r>
            <a:endParaRPr lang="en-US" altLang="zh-CN" kern="0" dirty="0">
              <a:latin typeface="+mn-ea"/>
            </a:endParaRPr>
          </a:p>
          <a:p>
            <a:pPr lvl="1">
              <a:lnSpc>
                <a:spcPct val="120000"/>
              </a:lnSpc>
            </a:pPr>
            <a:r>
              <a:rPr lang="zh-CN" altLang="en-US" kern="0" dirty="0">
                <a:latin typeface="+mn-ea"/>
              </a:rPr>
              <a:t>缺页率超过某个阈值，增加驻留集</a:t>
            </a:r>
            <a:endParaRPr lang="en-US" altLang="zh-CN" kern="0" dirty="0">
              <a:latin typeface="+mn-ea"/>
            </a:endParaRPr>
          </a:p>
        </p:txBody>
      </p:sp>
      <p:sp>
        <p:nvSpPr>
          <p:cNvPr id="5" name="标题 1">
            <a:extLst>
              <a:ext uri="{FF2B5EF4-FFF2-40B4-BE49-F238E27FC236}">
                <a16:creationId xmlns:a16="http://schemas.microsoft.com/office/drawing/2014/main" id="{52ED1E9F-0C1B-744C-AB35-36C7D42BDCF1}"/>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kumimoji="1" lang="en-US" altLang="zh-CN" kern="0"/>
              <a:t>3.7.4</a:t>
            </a:r>
            <a:r>
              <a:rPr kumimoji="1" lang="zh-CN" altLang="en-US" kern="0"/>
              <a:t> 驻留集管理</a:t>
            </a:r>
            <a:endParaRPr kumimoji="1" lang="zh-CN" altLang="en-US" kern="0" dirty="0"/>
          </a:p>
        </p:txBody>
      </p:sp>
    </p:spTree>
    <p:extLst>
      <p:ext uri="{BB962C8B-B14F-4D97-AF65-F5344CB8AC3E}">
        <p14:creationId xmlns:p14="http://schemas.microsoft.com/office/powerpoint/2010/main" val="350882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D023E-2C11-3D4F-9CAE-1404B4EFCCFA}"/>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8F98748B-5A6C-4B4A-8CBD-116BEE3CC420}"/>
              </a:ext>
            </a:extLst>
          </p:cNvPr>
          <p:cNvSpPr txBox="1">
            <a:spLocks/>
          </p:cNvSpPr>
          <p:nvPr/>
        </p:nvSpPr>
        <p:spPr bwMode="auto">
          <a:xfrm>
            <a:off x="7051" y="792163"/>
            <a:ext cx="9136949" cy="3494829"/>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r>
              <a:rPr lang="zh-CN" altLang="en-US" sz="2400" kern="0" dirty="0">
                <a:latin typeface="+mn-ea"/>
              </a:rPr>
              <a:t>驻留集管理示例示例</a:t>
            </a:r>
          </a:p>
          <a:p>
            <a:pPr marL="533400" indent="-533400">
              <a:lnSpc>
                <a:spcPct val="105000"/>
              </a:lnSpc>
              <a:spcBef>
                <a:spcPct val="0"/>
              </a:spcBef>
              <a:buFont typeface="Wingdings" pitchFamily="2" charset="2"/>
              <a:buNone/>
            </a:pPr>
            <a:r>
              <a:rPr lang="zh-CN" altLang="en-US" sz="2000" b="0" kern="0" dirty="0">
                <a:latin typeface="+mn-ea"/>
              </a:rPr>
              <a:t>   　　设某计算机的逻辑地址空间和物理地址空间均为</a:t>
            </a:r>
            <a:r>
              <a:rPr lang="en-US" altLang="zh-CN" sz="2000" b="0" kern="0" dirty="0">
                <a:latin typeface="+mn-ea"/>
              </a:rPr>
              <a:t>64KB</a:t>
            </a:r>
            <a:r>
              <a:rPr lang="zh-CN" altLang="en-US" sz="2000" b="0" kern="0" dirty="0">
                <a:latin typeface="+mn-ea"/>
              </a:rPr>
              <a:t>，按字节编址。若某进程最多需要</a:t>
            </a:r>
            <a:r>
              <a:rPr lang="en-US" altLang="zh-CN" sz="2000" b="0" kern="0" dirty="0">
                <a:latin typeface="+mn-ea"/>
              </a:rPr>
              <a:t>6</a:t>
            </a:r>
            <a:r>
              <a:rPr lang="zh-CN" altLang="en-US" sz="2000" b="0" kern="0" dirty="0">
                <a:latin typeface="+mn-ea"/>
              </a:rPr>
              <a:t>页存储空间，页的大小为</a:t>
            </a:r>
            <a:r>
              <a:rPr lang="en-US" altLang="zh-CN" sz="2000" b="0" kern="0" dirty="0">
                <a:latin typeface="+mn-ea"/>
              </a:rPr>
              <a:t>1KB</a:t>
            </a:r>
            <a:r>
              <a:rPr lang="zh-CN" altLang="en-US" sz="2000" b="0" kern="0" dirty="0">
                <a:latin typeface="+mn-ea"/>
              </a:rPr>
              <a:t>。操作系统采用固定分配局部置换为此进程分配</a:t>
            </a:r>
            <a:r>
              <a:rPr lang="en-US" altLang="zh-CN" sz="2000" b="0" kern="0" dirty="0">
                <a:latin typeface="+mn-ea"/>
              </a:rPr>
              <a:t>4</a:t>
            </a:r>
            <a:r>
              <a:rPr lang="zh-CN" altLang="en-US" sz="2000" b="0" kern="0" dirty="0">
                <a:latin typeface="+mn-ea"/>
              </a:rPr>
              <a:t>个页框（</a:t>
            </a:r>
            <a:r>
              <a:rPr lang="en-US" altLang="zh-CN" sz="2000" b="0" kern="0" dirty="0">
                <a:latin typeface="+mn-ea"/>
              </a:rPr>
              <a:t>Page Frame</a:t>
            </a:r>
            <a:r>
              <a:rPr lang="zh-CN" altLang="en-US" sz="2000" b="0" kern="0" dirty="0">
                <a:latin typeface="+mn-ea"/>
              </a:rPr>
              <a:t>），如下表所示</a:t>
            </a:r>
          </a:p>
          <a:p>
            <a:pPr marL="533400" indent="-533400">
              <a:lnSpc>
                <a:spcPct val="105000"/>
              </a:lnSpc>
              <a:spcBef>
                <a:spcPct val="0"/>
              </a:spcBef>
              <a:buFont typeface="Wingdings" pitchFamily="2" charset="2"/>
              <a:buNone/>
            </a:pPr>
            <a:endParaRPr lang="zh-CN" altLang="en-US" sz="2000" b="0" kern="0" dirty="0">
              <a:latin typeface="+mn-ea"/>
            </a:endParaRPr>
          </a:p>
          <a:p>
            <a:pPr marL="533400" indent="-533400">
              <a:lnSpc>
                <a:spcPct val="105000"/>
              </a:lnSpc>
              <a:spcBef>
                <a:spcPct val="0"/>
              </a:spcBef>
              <a:buFont typeface="Wingdings" pitchFamily="2" charset="2"/>
              <a:buNone/>
            </a:pPr>
            <a:endParaRPr lang="zh-CN" altLang="en-US" sz="2000" b="0" kern="0" dirty="0">
              <a:latin typeface="+mn-ea"/>
            </a:endParaRPr>
          </a:p>
          <a:p>
            <a:pPr marL="533400" indent="-533400">
              <a:lnSpc>
                <a:spcPct val="105000"/>
              </a:lnSpc>
              <a:spcBef>
                <a:spcPct val="0"/>
              </a:spcBef>
              <a:buFont typeface="Wingdings" pitchFamily="2" charset="2"/>
              <a:buNone/>
            </a:pPr>
            <a:endParaRPr lang="zh-CN" altLang="en-US" sz="2000" b="0" kern="0" dirty="0">
              <a:latin typeface="+mn-ea"/>
            </a:endParaRPr>
          </a:p>
          <a:p>
            <a:pPr marL="533400" indent="-533400">
              <a:lnSpc>
                <a:spcPct val="105000"/>
              </a:lnSpc>
              <a:spcBef>
                <a:spcPct val="0"/>
              </a:spcBef>
              <a:buFont typeface="Wingdings" pitchFamily="2" charset="2"/>
              <a:buNone/>
            </a:pPr>
            <a:endParaRPr lang="zh-CN" altLang="en-US" sz="2000" b="0" kern="0" dirty="0">
              <a:latin typeface="+mn-ea"/>
            </a:endParaRPr>
          </a:p>
          <a:p>
            <a:pPr marL="533400" indent="-533400">
              <a:lnSpc>
                <a:spcPct val="105000"/>
              </a:lnSpc>
              <a:spcBef>
                <a:spcPct val="0"/>
              </a:spcBef>
              <a:buFont typeface="Wingdings" pitchFamily="2" charset="2"/>
              <a:buNone/>
            </a:pPr>
            <a:r>
              <a:rPr lang="zh-CN" altLang="en-US" sz="2000" b="0" kern="0" dirty="0">
                <a:latin typeface="+mn-ea"/>
              </a:rPr>
              <a:t>　　　</a:t>
            </a:r>
          </a:p>
          <a:p>
            <a:pPr marL="533400" indent="-533400">
              <a:lnSpc>
                <a:spcPct val="105000"/>
              </a:lnSpc>
              <a:spcBef>
                <a:spcPct val="0"/>
              </a:spcBef>
              <a:buFont typeface="Wingdings" pitchFamily="2" charset="2"/>
              <a:buNone/>
            </a:pPr>
            <a:r>
              <a:rPr lang="zh-CN" altLang="en-US" sz="2000" b="0" kern="0" dirty="0">
                <a:latin typeface="+mn-ea"/>
              </a:rPr>
              <a:t>　　　若该进程执行到</a:t>
            </a:r>
            <a:r>
              <a:rPr lang="en-US" altLang="zh-CN" sz="2000" b="0" kern="0" dirty="0">
                <a:latin typeface="+mn-ea"/>
              </a:rPr>
              <a:t>260</a:t>
            </a:r>
            <a:r>
              <a:rPr lang="zh-CN" altLang="en-US" sz="2000" b="0" kern="0" dirty="0">
                <a:latin typeface="+mn-ea"/>
              </a:rPr>
              <a:t>时刻时，要访问逻辑地址为</a:t>
            </a:r>
            <a:r>
              <a:rPr lang="en-US" altLang="zh-CN" sz="2000" b="0" kern="0" dirty="0">
                <a:latin typeface="+mn-ea"/>
              </a:rPr>
              <a:t>17CAH</a:t>
            </a:r>
            <a:r>
              <a:rPr lang="zh-CN" altLang="en-US" sz="2000" b="0" kern="0" dirty="0">
                <a:latin typeface="+mn-ea"/>
              </a:rPr>
              <a:t>的数据，请回答</a:t>
            </a:r>
          </a:p>
          <a:p>
            <a:pPr marL="533400" indent="-533400">
              <a:lnSpc>
                <a:spcPct val="105000"/>
              </a:lnSpc>
              <a:spcBef>
                <a:spcPct val="0"/>
              </a:spcBef>
              <a:buFont typeface="Wingdings" pitchFamily="2" charset="2"/>
              <a:buNone/>
            </a:pPr>
            <a:r>
              <a:rPr lang="zh-CN" altLang="en-US" sz="2000" b="0" kern="0" dirty="0">
                <a:latin typeface="+mn-ea"/>
              </a:rPr>
              <a:t>　　　</a:t>
            </a:r>
            <a:r>
              <a:rPr lang="en-US" altLang="zh-CN" sz="2000" b="0" kern="0" dirty="0">
                <a:latin typeface="+mn-ea"/>
              </a:rPr>
              <a:t>(1)</a:t>
            </a:r>
            <a:r>
              <a:rPr lang="zh-CN" altLang="en-US" sz="2000" b="0" kern="0" dirty="0">
                <a:latin typeface="+mn-ea"/>
              </a:rPr>
              <a:t>该逻辑地址对应的页号是多少？</a:t>
            </a:r>
          </a:p>
          <a:p>
            <a:pPr marL="533400" indent="-533400">
              <a:lnSpc>
                <a:spcPct val="105000"/>
              </a:lnSpc>
              <a:spcBef>
                <a:spcPct val="0"/>
              </a:spcBef>
              <a:buFont typeface="Wingdings" pitchFamily="2" charset="2"/>
              <a:buNone/>
            </a:pPr>
            <a:r>
              <a:rPr lang="zh-CN" altLang="en-US" sz="2000" b="0" kern="0" dirty="0">
                <a:latin typeface="+mn-ea"/>
              </a:rPr>
              <a:t>　　　</a:t>
            </a:r>
            <a:r>
              <a:rPr lang="en-US" altLang="zh-CN" sz="2000" b="0" kern="0" dirty="0">
                <a:latin typeface="+mn-ea"/>
              </a:rPr>
              <a:t>(2)</a:t>
            </a:r>
            <a:r>
              <a:rPr lang="zh-CN" altLang="en-US" sz="2000" b="0" kern="0" dirty="0">
                <a:latin typeface="+mn-ea"/>
              </a:rPr>
              <a:t>若采用先进先出</a:t>
            </a:r>
            <a:r>
              <a:rPr lang="en-US" altLang="zh-CN" sz="2000" b="0" kern="0" dirty="0">
                <a:latin typeface="+mn-ea"/>
              </a:rPr>
              <a:t>(FIFO)</a:t>
            </a:r>
            <a:r>
              <a:rPr lang="zh-CN" altLang="en-US" sz="2000" b="0" kern="0" dirty="0">
                <a:latin typeface="+mn-ea"/>
              </a:rPr>
              <a:t>置换算法，该逻辑地址对应的物理地址是多少？要求给出计算过程。</a:t>
            </a:r>
          </a:p>
          <a:p>
            <a:pPr marL="533400" indent="-533400">
              <a:lnSpc>
                <a:spcPct val="105000"/>
              </a:lnSpc>
              <a:spcBef>
                <a:spcPct val="0"/>
              </a:spcBef>
              <a:buFont typeface="Wingdings" pitchFamily="2" charset="2"/>
              <a:buNone/>
            </a:pPr>
            <a:r>
              <a:rPr lang="zh-CN" altLang="en-US" sz="2000" b="0" kern="0" dirty="0">
                <a:latin typeface="+mn-ea"/>
              </a:rPr>
              <a:t>　　　</a:t>
            </a:r>
            <a:r>
              <a:rPr lang="en-US" altLang="zh-CN" sz="2000" b="0" kern="0" dirty="0">
                <a:latin typeface="+mn-ea"/>
              </a:rPr>
              <a:t>(3)</a:t>
            </a:r>
            <a:r>
              <a:rPr lang="zh-CN" altLang="en-US" sz="2000" b="0" kern="0" dirty="0">
                <a:latin typeface="+mn-ea"/>
              </a:rPr>
              <a:t>若采用时钟</a:t>
            </a:r>
            <a:r>
              <a:rPr lang="en-US" altLang="zh-CN" sz="2000" b="0" kern="0" dirty="0">
                <a:latin typeface="+mn-ea"/>
              </a:rPr>
              <a:t>(CLOCK)</a:t>
            </a:r>
            <a:r>
              <a:rPr lang="zh-CN" altLang="en-US" sz="2000" b="0" kern="0" dirty="0">
                <a:latin typeface="+mn-ea"/>
              </a:rPr>
              <a:t>置换算法，该逻辑地址对应的物理地址是多少？要求给出计算过程（设搜索下一页的指针沿着顺时针方向移动，且当前指向</a:t>
            </a:r>
            <a:r>
              <a:rPr lang="en-US" altLang="zh-CN" sz="2000" b="0" kern="0" dirty="0">
                <a:latin typeface="+mn-ea"/>
              </a:rPr>
              <a:t>2</a:t>
            </a:r>
            <a:r>
              <a:rPr lang="zh-CN" altLang="en-US" sz="2000" b="0" kern="0" dirty="0">
                <a:latin typeface="+mn-ea"/>
              </a:rPr>
              <a:t>号页框，如上图所示）</a:t>
            </a:r>
          </a:p>
        </p:txBody>
      </p:sp>
      <p:graphicFrame>
        <p:nvGraphicFramePr>
          <p:cNvPr id="4" name="Group 58">
            <a:extLst>
              <a:ext uri="{FF2B5EF4-FFF2-40B4-BE49-F238E27FC236}">
                <a16:creationId xmlns:a16="http://schemas.microsoft.com/office/drawing/2014/main" id="{587E0965-8257-4E42-89C6-7CBFF46015F4}"/>
              </a:ext>
            </a:extLst>
          </p:cNvPr>
          <p:cNvGraphicFramePr>
            <a:graphicFrameLocks noGrp="1"/>
          </p:cNvGraphicFramePr>
          <p:nvPr/>
        </p:nvGraphicFramePr>
        <p:xfrm>
          <a:off x="885825" y="2487613"/>
          <a:ext cx="4751388" cy="1382400"/>
        </p:xfrm>
        <a:graphic>
          <a:graphicData uri="http://schemas.openxmlformats.org/drawingml/2006/table">
            <a:tbl>
              <a:tblPr/>
              <a:tblGrid>
                <a:gridCol w="13081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49350">
                  <a:extLst>
                    <a:ext uri="{9D8B030D-6E8A-4147-A177-3AD203B41FA5}">
                      <a16:colId xmlns:a16="http://schemas.microsoft.com/office/drawing/2014/main" val="20002"/>
                    </a:ext>
                  </a:extLst>
                </a:gridCol>
                <a:gridCol w="1100138">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200" b="1" i="0" u="none" strike="noStrike" cap="none" normalizeH="0" baseline="0" dirty="0">
                          <a:ln>
                            <a:noFill/>
                          </a:ln>
                          <a:solidFill>
                            <a:schemeClr val="tx1"/>
                          </a:solidFill>
                          <a:effectLst/>
                          <a:latin typeface="Times New Roman" pitchFamily="18" charset="0"/>
                          <a:ea typeface="楷体_GB2312" pitchFamily="49" charset="-122"/>
                        </a:rPr>
                        <a:t>页号</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200" b="1" i="0" u="none" strike="noStrike" cap="none" normalizeH="0" baseline="0" dirty="0">
                          <a:ln>
                            <a:noFill/>
                          </a:ln>
                          <a:solidFill>
                            <a:schemeClr val="tx1"/>
                          </a:solidFill>
                          <a:effectLst/>
                          <a:latin typeface="Times New Roman" pitchFamily="18" charset="0"/>
                          <a:ea typeface="楷体_GB2312" pitchFamily="49" charset="-122"/>
                        </a:rPr>
                        <a:t>页框号</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200" b="1" i="0" u="none" strike="noStrike" cap="none" normalizeH="0" baseline="0">
                          <a:ln>
                            <a:noFill/>
                          </a:ln>
                          <a:solidFill>
                            <a:schemeClr val="tx1"/>
                          </a:solidFill>
                          <a:effectLst/>
                          <a:latin typeface="Times New Roman" pitchFamily="18" charset="0"/>
                          <a:ea typeface="楷体_GB2312" pitchFamily="49" charset="-122"/>
                        </a:rPr>
                        <a:t>装入时刻</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200" b="1" i="0" u="none" strike="noStrike" cap="none" normalizeH="0" baseline="0">
                          <a:ln>
                            <a:noFill/>
                          </a:ln>
                          <a:solidFill>
                            <a:schemeClr val="tx1"/>
                          </a:solidFill>
                          <a:effectLst/>
                          <a:latin typeface="Times New Roman" pitchFamily="18" charset="0"/>
                          <a:ea typeface="楷体_GB2312" pitchFamily="49" charset="-122"/>
                        </a:rPr>
                        <a:t>访问位</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130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230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200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a:ln>
                            <a:noFill/>
                          </a:ln>
                          <a:solidFill>
                            <a:schemeClr val="tx1"/>
                          </a:solidFill>
                          <a:effectLst/>
                          <a:latin typeface="Times New Roman" pitchFamily="18" charset="0"/>
                          <a:ea typeface="楷体_GB2312" pitchFamily="49" charset="-122"/>
                        </a:rPr>
                        <a:t>9</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dirty="0">
                          <a:ln>
                            <a:noFill/>
                          </a:ln>
                          <a:solidFill>
                            <a:schemeClr val="tx1"/>
                          </a:solidFill>
                          <a:effectLst/>
                          <a:latin typeface="Times New Roman" pitchFamily="18" charset="0"/>
                          <a:ea typeface="楷体_GB2312" pitchFamily="49" charset="-122"/>
                        </a:rPr>
                        <a:t>160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200" b="1" i="0" u="none" strike="noStrike" cap="none" normalizeH="0" baseline="0" dirty="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 name="Object 62">
            <a:extLst>
              <a:ext uri="{FF2B5EF4-FFF2-40B4-BE49-F238E27FC236}">
                <a16:creationId xmlns:a16="http://schemas.microsoft.com/office/drawing/2014/main" id="{F797DD3C-FAA4-7C49-9283-5C339BE69AB0}"/>
              </a:ext>
            </a:extLst>
          </p:cNvPr>
          <p:cNvGraphicFramePr>
            <a:graphicFrameLocks noChangeAspect="1"/>
          </p:cNvGraphicFramePr>
          <p:nvPr>
            <p:extLst/>
          </p:nvPr>
        </p:nvGraphicFramePr>
        <p:xfrm>
          <a:off x="6011863" y="2185060"/>
          <a:ext cx="2384116" cy="1590015"/>
        </p:xfrm>
        <a:graphic>
          <a:graphicData uri="http://schemas.openxmlformats.org/presentationml/2006/ole">
            <mc:AlternateContent xmlns:mc="http://schemas.openxmlformats.org/markup-compatibility/2006">
              <mc:Choice xmlns:v="urn:schemas-microsoft-com:vml" Requires="v">
                <p:oleObj spid="_x0000_s104452" name="Visio" r:id="rId3" imgW="1249286" imgH="832745" progId="Visio.Drawing.11">
                  <p:embed/>
                </p:oleObj>
              </mc:Choice>
              <mc:Fallback>
                <p:oleObj name="Visio" r:id="rId3" imgW="1249286" imgH="832745" progId="Visio.Drawing.11">
                  <p:embed/>
                  <p:pic>
                    <p:nvPicPr>
                      <p:cNvPr id="5" name="Object 62">
                        <a:extLst>
                          <a:ext uri="{FF2B5EF4-FFF2-40B4-BE49-F238E27FC236}">
                            <a16:creationId xmlns:a16="http://schemas.microsoft.com/office/drawing/2014/main" id="{F797DD3C-FAA4-7C49-9283-5C339BE69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185060"/>
                        <a:ext cx="2384116" cy="159001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0466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9889F-7C34-2044-B0B1-2F2DBADF339E}"/>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050FEB68-C579-CE46-AF8E-06521512C248}"/>
              </a:ext>
            </a:extLst>
          </p:cNvPr>
          <p:cNvSpPr txBox="1">
            <a:spLocks/>
          </p:cNvSpPr>
          <p:nvPr/>
        </p:nvSpPr>
        <p:spPr bwMode="auto">
          <a:xfrm>
            <a:off x="36512" y="792163"/>
            <a:ext cx="8964613" cy="532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spcBef>
                <a:spcPts val="0"/>
              </a:spcBef>
              <a:spcAft>
                <a:spcPts val="600"/>
              </a:spcAft>
            </a:pPr>
            <a:r>
              <a:rPr lang="zh-CN" altLang="en-US" sz="2400" kern="0" dirty="0"/>
              <a:t>驻留集管理示例示例（续）</a:t>
            </a:r>
          </a:p>
          <a:p>
            <a:pPr marL="533400" indent="-533400">
              <a:lnSpc>
                <a:spcPct val="90000"/>
              </a:lnSpc>
              <a:spcBef>
                <a:spcPct val="10000"/>
              </a:spcBef>
              <a:buFont typeface="Wingdings" pitchFamily="2" charset="2"/>
              <a:buNone/>
            </a:pPr>
            <a:r>
              <a:rPr lang="zh-CN" altLang="en-US" sz="2400" b="0" kern="0" dirty="0"/>
              <a:t>　　</a:t>
            </a:r>
            <a:r>
              <a:rPr lang="en-US" altLang="zh-CN" sz="2400" b="0" kern="0" dirty="0"/>
              <a:t>(1) 17CAH=(0001 0111 1100 1010)</a:t>
            </a:r>
            <a:r>
              <a:rPr lang="en-US" altLang="zh-CN" sz="2400" b="0" kern="0" baseline="-25000" dirty="0"/>
              <a:t>2</a:t>
            </a:r>
            <a:r>
              <a:rPr lang="en-US" altLang="zh-CN" sz="2400" b="0" kern="0" dirty="0"/>
              <a:t>,</a:t>
            </a:r>
            <a:r>
              <a:rPr lang="zh-CN" altLang="en-US" sz="2400" b="0" kern="0" dirty="0"/>
              <a:t>页面大小为</a:t>
            </a:r>
            <a:r>
              <a:rPr lang="en-US" altLang="zh-CN" sz="2400" b="0" kern="0" dirty="0"/>
              <a:t>1KB</a:t>
            </a:r>
            <a:r>
              <a:rPr lang="zh-CN" altLang="en-US" sz="2400" b="0" kern="0" dirty="0"/>
              <a:t>，所以页内偏移量为</a:t>
            </a:r>
            <a:r>
              <a:rPr lang="en-US" altLang="zh-CN" sz="2400" b="0" kern="0" dirty="0"/>
              <a:t>10</a:t>
            </a:r>
            <a:r>
              <a:rPr lang="zh-CN" altLang="en-US" sz="2400" b="0" kern="0" dirty="0"/>
              <a:t>位，页号占</a:t>
            </a:r>
            <a:r>
              <a:rPr lang="en-US" altLang="zh-CN" sz="2400" b="0" kern="0" dirty="0"/>
              <a:t>6</a:t>
            </a:r>
            <a:r>
              <a:rPr lang="zh-CN" altLang="en-US" sz="2400" b="0" kern="0" dirty="0"/>
              <a:t>位，故对应的页号为</a:t>
            </a:r>
            <a:r>
              <a:rPr lang="en-US" altLang="zh-CN" sz="2400" b="0" kern="0" dirty="0"/>
              <a:t>5</a:t>
            </a:r>
          </a:p>
          <a:p>
            <a:pPr marL="533400" indent="-533400">
              <a:lnSpc>
                <a:spcPct val="90000"/>
              </a:lnSpc>
              <a:spcBef>
                <a:spcPct val="10000"/>
              </a:spcBef>
              <a:buFont typeface="Wingdings" pitchFamily="2" charset="2"/>
              <a:buNone/>
            </a:pPr>
            <a:r>
              <a:rPr lang="en-US" altLang="zh-CN" sz="2400" b="0" kern="0" dirty="0"/>
              <a:t>        (2) </a:t>
            </a:r>
            <a:r>
              <a:rPr lang="zh-CN" altLang="en-US" sz="2400" b="0" kern="0" dirty="0"/>
              <a:t>页面走向为：</a:t>
            </a:r>
            <a:r>
              <a:rPr lang="en-US" altLang="zh-CN" sz="2400" b="0" kern="0" dirty="0"/>
              <a:t>0, 3, 2, 1, 5</a:t>
            </a:r>
            <a:r>
              <a:rPr lang="zh-CN" altLang="en-US" sz="2400" b="0" kern="0" dirty="0"/>
              <a:t>。采用</a:t>
            </a:r>
            <a:r>
              <a:rPr lang="en-US" altLang="zh-CN" sz="2400" b="0" kern="0" dirty="0"/>
              <a:t>FIFO</a:t>
            </a:r>
            <a:r>
              <a:rPr lang="zh-CN" altLang="en-US" sz="2400" b="0" kern="0" dirty="0"/>
              <a:t>算法时的页面置换情况为：</a:t>
            </a:r>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endParaRPr lang="zh-CN" altLang="en-US" sz="2400" b="0" kern="0" dirty="0"/>
          </a:p>
          <a:p>
            <a:pPr marL="533400" indent="-533400">
              <a:lnSpc>
                <a:spcPct val="90000"/>
              </a:lnSpc>
              <a:buFont typeface="Wingdings" pitchFamily="2" charset="2"/>
              <a:buNone/>
            </a:pPr>
            <a:r>
              <a:rPr lang="zh-CN" altLang="en-US" sz="2400" b="0" kern="0" dirty="0"/>
              <a:t>        </a:t>
            </a:r>
            <a:r>
              <a:rPr lang="en-US" altLang="zh-CN" sz="2400" b="0" kern="0" dirty="0"/>
              <a:t>17CAH</a:t>
            </a:r>
            <a:r>
              <a:rPr lang="zh-CN" altLang="en-US" sz="2400" b="0" kern="0" dirty="0"/>
              <a:t>在页框</a:t>
            </a:r>
            <a:r>
              <a:rPr lang="en-US" altLang="zh-CN" sz="2400" b="0" kern="0" dirty="0"/>
              <a:t>7</a:t>
            </a:r>
            <a:r>
              <a:rPr lang="zh-CN" altLang="en-US" sz="2400" b="0" kern="0" dirty="0"/>
              <a:t>中，故其地址为：</a:t>
            </a:r>
          </a:p>
          <a:p>
            <a:pPr marL="533400" indent="-533400">
              <a:lnSpc>
                <a:spcPct val="90000"/>
              </a:lnSpc>
              <a:buFont typeface="Wingdings" pitchFamily="2" charset="2"/>
              <a:buNone/>
            </a:pPr>
            <a:r>
              <a:rPr lang="zh-CN" altLang="en-US" sz="2400" b="0" kern="0" dirty="0"/>
              <a:t>　　 </a:t>
            </a:r>
            <a:r>
              <a:rPr lang="en-US" altLang="zh-CN" sz="2400" b="0" kern="0" dirty="0"/>
              <a:t>(</a:t>
            </a:r>
            <a:r>
              <a:rPr lang="en-US" altLang="zh-CN" sz="2400" b="0" kern="0" dirty="0">
                <a:solidFill>
                  <a:srgbClr val="FF0000"/>
                </a:solidFill>
              </a:rPr>
              <a:t>000111</a:t>
            </a:r>
            <a:r>
              <a:rPr lang="en-US" altLang="zh-CN" sz="2400" b="0" kern="0" dirty="0"/>
              <a:t> 11 1100 1010)</a:t>
            </a:r>
            <a:r>
              <a:rPr lang="en-US" altLang="zh-CN" sz="2400" b="0" kern="0" baseline="-25000" dirty="0"/>
              <a:t>2</a:t>
            </a:r>
            <a:r>
              <a:rPr lang="en-US" altLang="zh-CN" sz="2400" b="0" kern="0" dirty="0"/>
              <a:t>=1FCAH</a:t>
            </a:r>
            <a:r>
              <a:rPr lang="zh-CN" altLang="en-US" sz="2400" b="0" kern="0" dirty="0"/>
              <a:t>　</a:t>
            </a:r>
          </a:p>
        </p:txBody>
      </p:sp>
      <p:graphicFrame>
        <p:nvGraphicFramePr>
          <p:cNvPr id="4" name="Group 139">
            <a:extLst>
              <a:ext uri="{FF2B5EF4-FFF2-40B4-BE49-F238E27FC236}">
                <a16:creationId xmlns:a16="http://schemas.microsoft.com/office/drawing/2014/main" id="{F13F6AF2-40D5-5E43-B7BE-AF546E8C8809}"/>
              </a:ext>
            </a:extLst>
          </p:cNvPr>
          <p:cNvGraphicFramePr>
            <a:graphicFrameLocks noGrp="1"/>
          </p:cNvGraphicFramePr>
          <p:nvPr>
            <p:extLst/>
          </p:nvPr>
        </p:nvGraphicFramePr>
        <p:xfrm>
          <a:off x="1042988" y="3185458"/>
          <a:ext cx="6951662" cy="2024640"/>
        </p:xfrm>
        <a:graphic>
          <a:graphicData uri="http://schemas.openxmlformats.org/drawingml/2006/table">
            <a:tbl>
              <a:tblPr/>
              <a:tblGrid>
                <a:gridCol w="13081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49350">
                  <a:extLst>
                    <a:ext uri="{9D8B030D-6E8A-4147-A177-3AD203B41FA5}">
                      <a16:colId xmlns:a16="http://schemas.microsoft.com/office/drawing/2014/main" val="20002"/>
                    </a:ext>
                  </a:extLst>
                </a:gridCol>
                <a:gridCol w="1100137">
                  <a:extLst>
                    <a:ext uri="{9D8B030D-6E8A-4147-A177-3AD203B41FA5}">
                      <a16:colId xmlns:a16="http://schemas.microsoft.com/office/drawing/2014/main" val="20003"/>
                    </a:ext>
                  </a:extLst>
                </a:gridCol>
                <a:gridCol w="1100138">
                  <a:extLst>
                    <a:ext uri="{9D8B030D-6E8A-4147-A177-3AD203B41FA5}">
                      <a16:colId xmlns:a16="http://schemas.microsoft.com/office/drawing/2014/main" val="20004"/>
                    </a:ext>
                  </a:extLst>
                </a:gridCol>
                <a:gridCol w="1100137">
                  <a:extLst>
                    <a:ext uri="{9D8B030D-6E8A-4147-A177-3AD203B41FA5}">
                      <a16:colId xmlns:a16="http://schemas.microsoft.com/office/drawing/2014/main" val="20005"/>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楷体_GB2312" pitchFamily="49" charset="-122"/>
                        </a:rPr>
                        <a:t>页面走向</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5</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页框２</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页框４</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页框７</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5</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页框９</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endParaRPr kumimoji="0" lang="zh-CN" altLang="zh-CN" sz="1600" b="1" i="0" u="none" strike="noStrike" cap="none" normalizeH="0" baseline="0">
                        <a:ln>
                          <a:noFill/>
                        </a:ln>
                        <a:solidFill>
                          <a:schemeClr val="tx1"/>
                        </a:solidFill>
                        <a:effectLst/>
                        <a:latin typeface="Times New Roman" pitchFamily="18" charset="0"/>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dirty="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600" b="1" i="0" u="none" strike="noStrike" cap="none" normalizeH="0" baseline="0">
                          <a:ln>
                            <a:noFill/>
                          </a:ln>
                          <a:solidFill>
                            <a:schemeClr val="tx1"/>
                          </a:solidFill>
                          <a:effectLst/>
                          <a:latin typeface="Times New Roman" pitchFamily="18" charset="0"/>
                          <a:ea typeface="楷体_GB2312" pitchFamily="49"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18891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缺页否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缺</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缺</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缺</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a:ln>
                            <a:noFill/>
                          </a:ln>
                          <a:solidFill>
                            <a:schemeClr val="tx1"/>
                          </a:solidFill>
                          <a:effectLst/>
                          <a:latin typeface="Times New Roman" pitchFamily="18" charset="0"/>
                          <a:ea typeface="楷体_GB2312" pitchFamily="49" charset="-122"/>
                        </a:rPr>
                        <a:t>缺</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600" b="1" i="0" u="none" strike="noStrike" cap="none" normalizeH="0" baseline="0" dirty="0">
                          <a:ln>
                            <a:noFill/>
                          </a:ln>
                          <a:solidFill>
                            <a:schemeClr val="tx1"/>
                          </a:solidFill>
                          <a:effectLst/>
                          <a:latin typeface="Times New Roman" pitchFamily="18" charset="0"/>
                          <a:ea typeface="楷体_GB2312" pitchFamily="49" charset="-122"/>
                        </a:rPr>
                        <a:t>缺</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939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circle(in)">
                                      <p:cBhvr>
                                        <p:cTn id="23" dur="2000"/>
                                        <p:tgtEl>
                                          <p:spTgt spid="3">
                                            <p:txEl>
                                              <p:pRg st="9" end="9"/>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circle(in)">
                                      <p:cBhvr>
                                        <p:cTn id="26" dur="2000"/>
                                        <p:tgtEl>
                                          <p:spTgt spid="3">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in)">
                                      <p:cBhvr>
                                        <p:cTn id="3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71A99-F05B-8F4B-8031-1C50FC4D5C05}"/>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0A445EBC-4BC9-FB4E-9E1D-FB276D56466C}"/>
              </a:ext>
            </a:extLst>
          </p:cNvPr>
          <p:cNvSpPr txBox="1">
            <a:spLocks/>
          </p:cNvSpPr>
          <p:nvPr/>
        </p:nvSpPr>
        <p:spPr bwMode="auto">
          <a:xfrm>
            <a:off x="0" y="792163"/>
            <a:ext cx="9144000" cy="532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spcBef>
                <a:spcPts val="0"/>
              </a:spcBef>
              <a:spcAft>
                <a:spcPts val="600"/>
              </a:spcAft>
            </a:pPr>
            <a:r>
              <a:rPr lang="zh-CN" altLang="en-US" kern="0" dirty="0"/>
              <a:t>驻留集管理示例（续）</a:t>
            </a:r>
          </a:p>
          <a:p>
            <a:pPr marL="533400" indent="-533400">
              <a:buFont typeface="Wingdings" pitchFamily="2" charset="2"/>
              <a:buNone/>
            </a:pPr>
            <a:r>
              <a:rPr lang="zh-CN" altLang="en-US" sz="2400" b="0" kern="0" dirty="0"/>
              <a:t>　　</a:t>
            </a:r>
            <a:r>
              <a:rPr lang="en-US" altLang="zh-CN" sz="2400" b="0" kern="0" dirty="0"/>
              <a:t>(3) </a:t>
            </a:r>
            <a:r>
              <a:rPr lang="zh-CN" altLang="en-US" sz="2400" b="0" kern="0" dirty="0"/>
              <a:t>根据</a:t>
            </a:r>
            <a:r>
              <a:rPr lang="en-US" altLang="zh-CN" sz="2400" b="0" kern="0" dirty="0"/>
              <a:t>CLOCK</a:t>
            </a:r>
            <a:r>
              <a:rPr lang="zh-CN" altLang="en-US" sz="2400" b="0" kern="0" dirty="0"/>
              <a:t>算法，若当前指针所指页框的使用位为</a:t>
            </a:r>
            <a:r>
              <a:rPr lang="en-US" altLang="zh-CN" sz="2400" b="0" kern="0" dirty="0"/>
              <a:t>0</a:t>
            </a:r>
            <a:r>
              <a:rPr lang="zh-CN" altLang="en-US" sz="2400" b="0" kern="0" dirty="0"/>
              <a:t>，则替换该页；否则将使用位置</a:t>
            </a:r>
            <a:r>
              <a:rPr lang="en-US" altLang="zh-CN" sz="2400" b="0" kern="0" dirty="0"/>
              <a:t>0</a:t>
            </a:r>
            <a:r>
              <a:rPr lang="zh-CN" altLang="en-US" sz="2400" b="0" kern="0" dirty="0"/>
              <a:t>，并将指针指向下一个页框面继续查找。</a:t>
            </a:r>
          </a:p>
          <a:p>
            <a:pPr marL="533400" indent="-533400">
              <a:buFont typeface="Wingdings" pitchFamily="2" charset="2"/>
              <a:buNone/>
            </a:pPr>
            <a:r>
              <a:rPr lang="zh-CN" altLang="en-US" sz="2400" b="0" kern="0" dirty="0"/>
              <a:t>　　　根据题设和示意图，将从</a:t>
            </a:r>
            <a:r>
              <a:rPr lang="en-US" altLang="zh-CN" sz="2400" b="0" kern="0" dirty="0"/>
              <a:t>2</a:t>
            </a:r>
            <a:r>
              <a:rPr lang="zh-CN" altLang="en-US" sz="2400" b="0" kern="0" dirty="0"/>
              <a:t>号页框开始查找，前</a:t>
            </a:r>
            <a:r>
              <a:rPr lang="en-US" altLang="zh-CN" sz="2400" b="0" kern="0" dirty="0"/>
              <a:t>4</a:t>
            </a:r>
            <a:r>
              <a:rPr lang="zh-CN" altLang="en-US" sz="2400" b="0" kern="0" dirty="0"/>
              <a:t>次查找页框的顺序为</a:t>
            </a:r>
            <a:r>
              <a:rPr lang="en-US" altLang="zh-CN" sz="2400" b="0" kern="0" dirty="0"/>
              <a:t>2-&gt;4-&gt;7-&gt;9</a:t>
            </a:r>
            <a:r>
              <a:rPr lang="zh-CN" altLang="en-US" sz="2400" b="0" kern="0" dirty="0"/>
              <a:t>，并将页框的使用位置</a:t>
            </a:r>
            <a:r>
              <a:rPr lang="en-US" altLang="zh-CN" sz="2400" b="0" kern="0" dirty="0"/>
              <a:t>0</a:t>
            </a:r>
            <a:r>
              <a:rPr lang="zh-CN" altLang="en-US" sz="2400" b="0" kern="0" dirty="0"/>
              <a:t>。在第</a:t>
            </a:r>
            <a:r>
              <a:rPr lang="en-US" altLang="zh-CN" sz="2400" b="0" kern="0" dirty="0"/>
              <a:t>5</a:t>
            </a:r>
            <a:r>
              <a:rPr lang="zh-CN" altLang="en-US" sz="2400" b="0" kern="0" dirty="0"/>
              <a:t>次查找中，指针指向２号页框，因</a:t>
            </a:r>
            <a:r>
              <a:rPr lang="en-US" altLang="zh-CN" sz="2400" b="0" kern="0" dirty="0"/>
              <a:t>2</a:t>
            </a:r>
            <a:r>
              <a:rPr lang="zh-CN" altLang="en-US" sz="2400" b="0" kern="0" dirty="0"/>
              <a:t>号页框的使用位为</a:t>
            </a:r>
            <a:r>
              <a:rPr lang="en-US" altLang="zh-CN" sz="2400" b="0" kern="0" dirty="0"/>
              <a:t>0</a:t>
            </a:r>
            <a:r>
              <a:rPr lang="zh-CN" altLang="en-US" sz="2400" b="0" kern="0" dirty="0"/>
              <a:t>，故淘汰</a:t>
            </a:r>
            <a:r>
              <a:rPr lang="en-US" altLang="zh-CN" sz="2400" b="0" kern="0" dirty="0"/>
              <a:t>2</a:t>
            </a:r>
            <a:r>
              <a:rPr lang="zh-CN" altLang="en-US" sz="2400" b="0" kern="0" dirty="0"/>
              <a:t>号页框所对应的</a:t>
            </a:r>
            <a:r>
              <a:rPr lang="en-US" altLang="zh-CN" sz="2400" b="0" kern="0" dirty="0"/>
              <a:t>2</a:t>
            </a:r>
            <a:r>
              <a:rPr lang="zh-CN" altLang="en-US" sz="2400" b="0" kern="0" dirty="0"/>
              <a:t>号页面，把</a:t>
            </a:r>
            <a:r>
              <a:rPr lang="en-US" altLang="zh-CN" sz="2400" b="0" kern="0" dirty="0"/>
              <a:t>5</a:t>
            </a:r>
            <a:r>
              <a:rPr lang="zh-CN" altLang="en-US" sz="2400" b="0" kern="0" dirty="0"/>
              <a:t>号页面装入</a:t>
            </a:r>
            <a:r>
              <a:rPr lang="en-US" altLang="zh-CN" sz="2400" b="0" kern="0" dirty="0"/>
              <a:t>2</a:t>
            </a:r>
            <a:r>
              <a:rPr lang="zh-CN" altLang="en-US" sz="2400" b="0" kern="0" dirty="0"/>
              <a:t>号页框中，并将对应的使用位置为</a:t>
            </a:r>
            <a:r>
              <a:rPr lang="en-US" altLang="zh-CN" sz="2400" b="0" kern="0" dirty="0"/>
              <a:t>1</a:t>
            </a:r>
            <a:r>
              <a:rPr lang="zh-CN" altLang="en-US" sz="2400" b="0" kern="0" dirty="0"/>
              <a:t>。</a:t>
            </a:r>
          </a:p>
          <a:p>
            <a:pPr marL="533400" indent="-533400">
              <a:buFont typeface="Wingdings" pitchFamily="2" charset="2"/>
              <a:buNone/>
            </a:pPr>
            <a:r>
              <a:rPr lang="zh-CN" altLang="en-US" sz="2400" b="0" kern="0" dirty="0"/>
              <a:t>　　　</a:t>
            </a:r>
            <a:r>
              <a:rPr lang="en-US" altLang="zh-CN" sz="2400" b="0" kern="0" dirty="0"/>
              <a:t>17ACH</a:t>
            </a:r>
            <a:r>
              <a:rPr lang="zh-CN" altLang="en-US" sz="2400" b="0" kern="0" dirty="0"/>
              <a:t>在页框</a:t>
            </a:r>
            <a:r>
              <a:rPr lang="en-US" altLang="zh-CN" sz="2400" b="0" kern="0" dirty="0"/>
              <a:t>2</a:t>
            </a:r>
            <a:r>
              <a:rPr lang="zh-CN" altLang="en-US" sz="2400" b="0" kern="0" dirty="0"/>
              <a:t>中，故其地址为：</a:t>
            </a:r>
          </a:p>
          <a:p>
            <a:pPr marL="533400" indent="-533400">
              <a:buFont typeface="Wingdings" pitchFamily="2" charset="2"/>
              <a:buNone/>
            </a:pPr>
            <a:r>
              <a:rPr lang="zh-CN" altLang="en-US" sz="2400" b="0" kern="0" dirty="0"/>
              <a:t>　　 　</a:t>
            </a:r>
            <a:r>
              <a:rPr lang="en-US" altLang="zh-CN" sz="2400" b="0" kern="0" dirty="0"/>
              <a:t>(</a:t>
            </a:r>
            <a:r>
              <a:rPr lang="en-US" altLang="zh-CN" sz="2400" kern="0" dirty="0">
                <a:solidFill>
                  <a:srgbClr val="FF0000"/>
                </a:solidFill>
              </a:rPr>
              <a:t>000010</a:t>
            </a:r>
            <a:r>
              <a:rPr lang="en-US" altLang="zh-CN" sz="2400" b="0" kern="0" dirty="0"/>
              <a:t> 11 1100 1010)</a:t>
            </a:r>
            <a:r>
              <a:rPr lang="en-US" altLang="zh-CN" sz="2400" b="0" kern="0" baseline="-25000" dirty="0"/>
              <a:t>2</a:t>
            </a:r>
            <a:r>
              <a:rPr lang="en-US" altLang="zh-CN" sz="2400" b="0" kern="0" dirty="0"/>
              <a:t>=0BCAH</a:t>
            </a:r>
            <a:r>
              <a:rPr lang="zh-CN" altLang="en-US" sz="2400" b="0" kern="0" dirty="0"/>
              <a:t>　</a:t>
            </a:r>
          </a:p>
        </p:txBody>
      </p:sp>
    </p:spTree>
    <p:extLst>
      <p:ext uri="{BB962C8B-B14F-4D97-AF65-F5344CB8AC3E}">
        <p14:creationId xmlns:p14="http://schemas.microsoft.com/office/powerpoint/2010/main" val="12576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ircle(in)">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33D34-C3B9-EC4D-BA31-B519E1CCDFE2}"/>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2780C2F7-A0CA-EB46-A72E-3EC1D24EC9A0}"/>
              </a:ext>
            </a:extLst>
          </p:cNvPr>
          <p:cNvSpPr txBox="1">
            <a:spLocks/>
          </p:cNvSpPr>
          <p:nvPr/>
        </p:nvSpPr>
        <p:spPr bwMode="auto">
          <a:xfrm>
            <a:off x="26987" y="886259"/>
            <a:ext cx="9117013"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平均访问时间（平均有效访问时间）</a:t>
            </a:r>
          </a:p>
          <a:p>
            <a:pPr marL="533400" indent="-533400">
              <a:spcAft>
                <a:spcPct val="10000"/>
              </a:spcAft>
              <a:buFont typeface="Wingdings" pitchFamily="2" charset="2"/>
              <a:buNone/>
            </a:pPr>
            <a:r>
              <a:rPr lang="zh-CN" altLang="en-US" sz="2400" b="0" kern="0" dirty="0">
                <a:latin typeface="+mn-ea"/>
              </a:rPr>
              <a:t>    </a:t>
            </a:r>
            <a:r>
              <a:rPr lang="zh-CN" altLang="en-US" sz="2400" b="0" kern="0" dirty="0">
                <a:solidFill>
                  <a:schemeClr val="tx1"/>
                </a:solidFill>
                <a:latin typeface="+mn-ea"/>
              </a:rPr>
              <a:t>若缺页率为</a:t>
            </a:r>
            <a:r>
              <a:rPr lang="en-US" altLang="zh-CN" sz="2400" b="0" kern="0" dirty="0">
                <a:solidFill>
                  <a:schemeClr val="tx1"/>
                </a:solidFill>
                <a:latin typeface="+mn-ea"/>
              </a:rPr>
              <a:t>p</a:t>
            </a:r>
            <a:r>
              <a:rPr lang="zh-CN" altLang="en-US" sz="2400" b="0" kern="0" dirty="0">
                <a:solidFill>
                  <a:schemeClr val="tx1"/>
                </a:solidFill>
                <a:latin typeface="+mn-ea"/>
              </a:rPr>
              <a:t>，内存的访问时间为</a:t>
            </a:r>
            <a:r>
              <a:rPr lang="en-US" altLang="zh-CN" sz="2400" b="0" kern="0" dirty="0">
                <a:solidFill>
                  <a:schemeClr val="tx1"/>
                </a:solidFill>
                <a:latin typeface="+mn-ea"/>
              </a:rPr>
              <a:t>ma</a:t>
            </a:r>
            <a:r>
              <a:rPr lang="zh-CN" altLang="en-US" sz="2400" b="0" kern="0" dirty="0">
                <a:solidFill>
                  <a:schemeClr val="tx1"/>
                </a:solidFill>
                <a:latin typeface="+mn-ea"/>
              </a:rPr>
              <a:t>，发生缺页时的访问时间为</a:t>
            </a:r>
            <a:r>
              <a:rPr lang="en-US" altLang="zh-CN" sz="2400" b="0" kern="0" dirty="0">
                <a:solidFill>
                  <a:schemeClr val="tx1"/>
                </a:solidFill>
                <a:latin typeface="+mn-ea"/>
              </a:rPr>
              <a:t>da</a:t>
            </a:r>
            <a:r>
              <a:rPr lang="zh-CN" altLang="en-US" sz="2400" b="0" kern="0" dirty="0">
                <a:solidFill>
                  <a:schemeClr val="tx1"/>
                </a:solidFill>
                <a:latin typeface="+mn-ea"/>
              </a:rPr>
              <a:t>，则平均访问时间为</a:t>
            </a:r>
            <a:r>
              <a:rPr lang="en-US" altLang="zh-CN" sz="2400" b="0" kern="0" dirty="0">
                <a:solidFill>
                  <a:schemeClr val="tx1"/>
                </a:solidFill>
                <a:latin typeface="+mn-ea"/>
              </a:rPr>
              <a:t>(1-p)*</a:t>
            </a:r>
            <a:r>
              <a:rPr lang="en-US" altLang="zh-CN" sz="2400" b="0" kern="0" dirty="0" err="1">
                <a:solidFill>
                  <a:schemeClr val="tx1"/>
                </a:solidFill>
                <a:latin typeface="+mn-ea"/>
              </a:rPr>
              <a:t>ma+p</a:t>
            </a:r>
            <a:r>
              <a:rPr lang="en-US" altLang="zh-CN" sz="2400" b="0" kern="0" dirty="0">
                <a:solidFill>
                  <a:schemeClr val="tx1"/>
                </a:solidFill>
                <a:latin typeface="+mn-ea"/>
              </a:rPr>
              <a:t>*da</a:t>
            </a:r>
          </a:p>
          <a:p>
            <a:pPr marL="533400" indent="-533400">
              <a:spcAft>
                <a:spcPct val="10000"/>
              </a:spcAft>
              <a:buFont typeface="Wingdings" pitchFamily="2" charset="2"/>
              <a:buNone/>
            </a:pPr>
            <a:endParaRPr lang="en-US" altLang="zh-CN" sz="2400" b="0" kern="0" dirty="0">
              <a:solidFill>
                <a:schemeClr val="tx1"/>
              </a:solidFill>
              <a:latin typeface="+mn-ea"/>
            </a:endParaRPr>
          </a:p>
          <a:p>
            <a:pPr>
              <a:lnSpc>
                <a:spcPct val="120000"/>
              </a:lnSpc>
            </a:pPr>
            <a:r>
              <a:rPr lang="zh-CN" altLang="en-US" sz="2400" kern="0" dirty="0">
                <a:latin typeface="+mn-ea"/>
              </a:rPr>
              <a:t>发生缺页时访问时间的构成</a:t>
            </a:r>
          </a:p>
          <a:p>
            <a:pPr lvl="1">
              <a:lnSpc>
                <a:spcPct val="120000"/>
              </a:lnSpc>
            </a:pPr>
            <a:r>
              <a:rPr lang="zh-CN" altLang="en-US" kern="0" dirty="0">
                <a:latin typeface="+mn-ea"/>
              </a:rPr>
              <a:t>缺页中断服务时间</a:t>
            </a:r>
          </a:p>
          <a:p>
            <a:pPr lvl="1">
              <a:lnSpc>
                <a:spcPct val="120000"/>
              </a:lnSpc>
            </a:pPr>
            <a:r>
              <a:rPr lang="zh-CN" altLang="en-US" kern="0" dirty="0">
                <a:latin typeface="+mn-ea"/>
              </a:rPr>
              <a:t>页面写出时间（若需置换）</a:t>
            </a:r>
            <a:endParaRPr lang="en-US" altLang="zh-CN" kern="0" dirty="0">
              <a:latin typeface="+mn-ea"/>
            </a:endParaRPr>
          </a:p>
          <a:p>
            <a:pPr lvl="1">
              <a:lnSpc>
                <a:spcPct val="120000"/>
              </a:lnSpc>
            </a:pPr>
            <a:r>
              <a:rPr lang="zh-CN" altLang="en-US" kern="0" dirty="0">
                <a:latin typeface="+mn-ea"/>
              </a:rPr>
              <a:t>页面调入时间</a:t>
            </a:r>
            <a:r>
              <a:rPr lang="en-US" altLang="zh-CN" kern="0" dirty="0">
                <a:latin typeface="+mn-ea"/>
              </a:rPr>
              <a:t>——20ms</a:t>
            </a:r>
            <a:r>
              <a:rPr lang="zh-CN" altLang="en-US" kern="0" dirty="0">
                <a:latin typeface="+mn-ea"/>
              </a:rPr>
              <a:t>（</a:t>
            </a:r>
            <a:r>
              <a:rPr lang="zh-CN" altLang="en-US" sz="2400" kern="0" dirty="0">
                <a:latin typeface="+mn-ea"/>
              </a:rPr>
              <a:t>寻道时间</a:t>
            </a:r>
            <a:r>
              <a:rPr lang="en-US" altLang="zh-CN" sz="2400" kern="0" dirty="0">
                <a:latin typeface="+mn-ea"/>
              </a:rPr>
              <a:t>+</a:t>
            </a:r>
            <a:r>
              <a:rPr lang="zh-CN" altLang="en-US" sz="2400" kern="0" dirty="0">
                <a:latin typeface="+mn-ea"/>
              </a:rPr>
              <a:t>旋转时间</a:t>
            </a:r>
            <a:r>
              <a:rPr lang="en-US" altLang="zh-CN" sz="2400" kern="0" dirty="0">
                <a:latin typeface="+mn-ea"/>
              </a:rPr>
              <a:t>+</a:t>
            </a:r>
            <a:r>
              <a:rPr lang="zh-CN" altLang="en-US" sz="2400" kern="0" dirty="0">
                <a:latin typeface="+mn-ea"/>
              </a:rPr>
              <a:t>数据传送时间）</a:t>
            </a:r>
            <a:endParaRPr lang="en-US" altLang="zh-CN" sz="2400" kern="0" dirty="0">
              <a:latin typeface="+mn-ea"/>
            </a:endParaRPr>
          </a:p>
          <a:p>
            <a:pPr lvl="1">
              <a:lnSpc>
                <a:spcPct val="120000"/>
              </a:lnSpc>
            </a:pPr>
            <a:r>
              <a:rPr lang="zh-CN" altLang="en-US" kern="0" dirty="0">
                <a:latin typeface="+mn-ea"/>
              </a:rPr>
              <a:t>重新访问内存指令时间</a:t>
            </a:r>
            <a:endParaRPr lang="zh-CN" altLang="en-US" sz="2400" kern="0" dirty="0">
              <a:latin typeface="+mn-ea"/>
            </a:endParaRPr>
          </a:p>
          <a:p>
            <a:pPr>
              <a:lnSpc>
                <a:spcPct val="120000"/>
              </a:lnSpc>
            </a:pPr>
            <a:r>
              <a:rPr lang="zh-CN" altLang="en-US" sz="2400" kern="0" dirty="0">
                <a:latin typeface="+mn-ea"/>
              </a:rPr>
              <a:t>由于</a:t>
            </a:r>
            <a:r>
              <a:rPr lang="en-US" altLang="zh-CN" sz="2400" kern="0" dirty="0">
                <a:latin typeface="+mn-ea"/>
              </a:rPr>
              <a:t>ma</a:t>
            </a:r>
            <a:r>
              <a:rPr lang="zh-CN" altLang="en-US" sz="2400" kern="0" dirty="0">
                <a:latin typeface="+mn-ea"/>
              </a:rPr>
              <a:t>很小（</a:t>
            </a:r>
            <a:r>
              <a:rPr lang="en-US" altLang="zh-CN" sz="2400" kern="0" dirty="0">
                <a:latin typeface="+mn-ea"/>
              </a:rPr>
              <a:t>&lt;10ns</a:t>
            </a:r>
            <a:r>
              <a:rPr lang="zh-CN" altLang="en-US" sz="2400" kern="0" dirty="0">
                <a:latin typeface="+mn-ea"/>
              </a:rPr>
              <a:t>），因此很低的缺页率也会导致很大的平均访问时间。</a:t>
            </a:r>
          </a:p>
        </p:txBody>
      </p:sp>
    </p:spTree>
    <p:extLst>
      <p:ext uri="{BB962C8B-B14F-4D97-AF65-F5344CB8AC3E}">
        <p14:creationId xmlns:p14="http://schemas.microsoft.com/office/powerpoint/2010/main" val="247700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5"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1"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3"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additive="base">
                                        <p:cTn id="48"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9"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82D91-4FD7-7543-BB49-FD5A6979FCB6}"/>
              </a:ext>
            </a:extLst>
          </p:cNvPr>
          <p:cNvSpPr>
            <a:spLocks noGrp="1"/>
          </p:cNvSpPr>
          <p:nvPr>
            <p:ph type="title"/>
          </p:nvPr>
        </p:nvSpPr>
        <p:spPr/>
        <p:txBody>
          <a:bodyPr/>
          <a:lstStyle/>
          <a:p>
            <a:r>
              <a:rPr kumimoji="1" lang="en-US" altLang="zh-CN" dirty="0"/>
              <a:t>3.6</a:t>
            </a:r>
            <a:r>
              <a:rPr kumimoji="1" lang="zh-CN" altLang="en-US" dirty="0"/>
              <a:t> 硬件和控制结构</a:t>
            </a:r>
          </a:p>
        </p:txBody>
      </p:sp>
      <p:graphicFrame>
        <p:nvGraphicFramePr>
          <p:cNvPr id="4" name="Content Placeholder 3">
            <a:extLst>
              <a:ext uri="{FF2B5EF4-FFF2-40B4-BE49-F238E27FC236}">
                <a16:creationId xmlns:a16="http://schemas.microsoft.com/office/drawing/2014/main" id="{B8224AB4-B9F4-3745-9380-F80B2B73172A}"/>
              </a:ext>
            </a:extLst>
          </p:cNvPr>
          <p:cNvGraphicFramePr>
            <a:graphicFrameLocks noGrp="1"/>
          </p:cNvGraphicFramePr>
          <p:nvPr>
            <p:ph idx="1"/>
            <p:extLst>
              <p:ext uri="{D42A27DB-BD31-4B8C-83A1-F6EECF244321}">
                <p14:modId xmlns:p14="http://schemas.microsoft.com/office/powerpoint/2010/main" val="3031896178"/>
              </p:ext>
            </p:extLst>
          </p:nvPr>
        </p:nvGraphicFramePr>
        <p:xfrm>
          <a:off x="457200" y="1219200"/>
          <a:ext cx="82296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1906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04C36-4B94-8049-ABA0-473BC3F3834C}"/>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F97D3C94-B555-0D45-9626-57AD7343E794}"/>
              </a:ext>
            </a:extLst>
          </p:cNvPr>
          <p:cNvSpPr txBox="1">
            <a:spLocks/>
          </p:cNvSpPr>
          <p:nvPr/>
        </p:nvSpPr>
        <p:spPr bwMode="auto">
          <a:xfrm>
            <a:off x="0" y="792163"/>
            <a:ext cx="9144000" cy="1835316"/>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有效访问时间示例</a:t>
            </a:r>
            <a:r>
              <a:rPr lang="en-US" altLang="zh-CN" sz="2400" kern="0" dirty="0">
                <a:latin typeface="+mn-ea"/>
              </a:rPr>
              <a:t>1</a:t>
            </a:r>
          </a:p>
          <a:p>
            <a:pPr marL="533400" indent="-533400">
              <a:spcAft>
                <a:spcPct val="10000"/>
              </a:spcAft>
              <a:buFont typeface="Wingdings" pitchFamily="2" charset="2"/>
              <a:buNone/>
            </a:pPr>
            <a:r>
              <a:rPr lang="en-US" altLang="zh-CN" sz="2400" b="0" kern="0" dirty="0">
                <a:latin typeface="+mn-ea"/>
              </a:rPr>
              <a:t>       </a:t>
            </a:r>
            <a:r>
              <a:rPr lang="zh-CN" altLang="en-US" sz="2400" b="0" kern="0" dirty="0">
                <a:latin typeface="+mn-ea"/>
              </a:rPr>
              <a:t>假设内存的访问时间为</a:t>
            </a:r>
            <a:r>
              <a:rPr lang="en-US" altLang="zh-CN" sz="2400" b="0" kern="0" dirty="0">
                <a:latin typeface="+mn-ea"/>
              </a:rPr>
              <a:t>10ns</a:t>
            </a:r>
            <a:r>
              <a:rPr lang="zh-CN" altLang="en-US" sz="2400" b="0" kern="0" dirty="0">
                <a:latin typeface="+mn-ea"/>
              </a:rPr>
              <a:t>，发生缺页的访问时间为</a:t>
            </a:r>
            <a:r>
              <a:rPr lang="en-US" altLang="zh-CN" sz="2400" b="0" kern="0" dirty="0">
                <a:latin typeface="+mn-ea"/>
              </a:rPr>
              <a:t>21ms</a:t>
            </a:r>
            <a:r>
              <a:rPr lang="zh-CN" altLang="en-US" sz="2400" b="0" kern="0" dirty="0">
                <a:latin typeface="+mn-ea"/>
              </a:rPr>
              <a:t>，若因为缺页而出现的性能降低不超过</a:t>
            </a:r>
            <a:r>
              <a:rPr lang="en-US" altLang="zh-CN" sz="2400" b="0" kern="0" dirty="0">
                <a:latin typeface="+mn-ea"/>
              </a:rPr>
              <a:t>10%</a:t>
            </a:r>
            <a:r>
              <a:rPr lang="zh-CN" altLang="en-US" sz="2400" b="0" kern="0" dirty="0">
                <a:latin typeface="+mn-ea"/>
              </a:rPr>
              <a:t>，则缺页率的最大数值为多少？</a:t>
            </a:r>
          </a:p>
        </p:txBody>
      </p:sp>
      <p:sp>
        <p:nvSpPr>
          <p:cNvPr id="4" name="Rectangle 6">
            <a:extLst>
              <a:ext uri="{FF2B5EF4-FFF2-40B4-BE49-F238E27FC236}">
                <a16:creationId xmlns:a16="http://schemas.microsoft.com/office/drawing/2014/main" id="{E8F3B761-54B1-F142-A9FE-62895FE99907}"/>
              </a:ext>
            </a:extLst>
          </p:cNvPr>
          <p:cNvSpPr>
            <a:spLocks noChangeArrowheads="1"/>
          </p:cNvSpPr>
          <p:nvPr/>
        </p:nvSpPr>
        <p:spPr bwMode="auto">
          <a:xfrm>
            <a:off x="658585" y="4103949"/>
            <a:ext cx="752202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2400" dirty="0"/>
              <a:t>有效访问时间</a:t>
            </a:r>
            <a:r>
              <a:rPr kumimoji="0" lang="en-US" altLang="zh-CN" sz="2400" dirty="0"/>
              <a:t>EAT=(1-p)*0.01+21000*p</a:t>
            </a:r>
            <a:r>
              <a:rPr kumimoji="0" lang="zh-CN" altLang="en-US" sz="2400" dirty="0"/>
              <a:t>，单位为</a:t>
            </a:r>
            <a:r>
              <a:rPr kumimoji="0" lang="en-US" altLang="zh-CN" sz="2400" dirty="0"/>
              <a:t>us</a:t>
            </a:r>
          </a:p>
          <a:p>
            <a:r>
              <a:rPr kumimoji="0" lang="en-US" altLang="zh-CN" sz="2400" dirty="0"/>
              <a:t> </a:t>
            </a:r>
          </a:p>
          <a:p>
            <a:r>
              <a:rPr kumimoji="0" lang="en-US" altLang="zh-CN" sz="2400" dirty="0"/>
              <a:t>EAT&lt;=(1+10%)*0.01</a:t>
            </a:r>
          </a:p>
          <a:p>
            <a:endParaRPr kumimoji="0" lang="en-US" altLang="zh-CN" sz="2400" dirty="0"/>
          </a:p>
          <a:p>
            <a:r>
              <a:rPr kumimoji="0" lang="en-US" altLang="zh-CN" sz="2400" b="1" dirty="0">
                <a:solidFill>
                  <a:srgbClr val="FF0000"/>
                </a:solidFill>
              </a:rPr>
              <a:t>p&lt;= 0.000 000 05</a:t>
            </a:r>
          </a:p>
        </p:txBody>
      </p:sp>
      <p:sp>
        <p:nvSpPr>
          <p:cNvPr id="5" name="矩形 4">
            <a:extLst>
              <a:ext uri="{FF2B5EF4-FFF2-40B4-BE49-F238E27FC236}">
                <a16:creationId xmlns:a16="http://schemas.microsoft.com/office/drawing/2014/main" id="{8DB91BC9-EDE5-7D45-B554-B23B82B43BFB}"/>
              </a:ext>
            </a:extLst>
          </p:cNvPr>
          <p:cNvSpPr/>
          <p:nvPr/>
        </p:nvSpPr>
        <p:spPr>
          <a:xfrm>
            <a:off x="658584" y="3002816"/>
            <a:ext cx="6619037" cy="830997"/>
          </a:xfrm>
          <a:prstGeom prst="rect">
            <a:avLst/>
          </a:prstGeom>
        </p:spPr>
        <p:txBody>
          <a:bodyPr wrap="square">
            <a:spAutoFit/>
          </a:bodyPr>
          <a:lstStyle/>
          <a:p>
            <a:r>
              <a:rPr lang="zh-CN" altLang="en-US" sz="2400" dirty="0"/>
              <a:t>性能下降</a:t>
            </a:r>
            <a:r>
              <a:rPr lang="en-US" altLang="zh-CN" sz="2400" dirty="0"/>
              <a:t>10%</a:t>
            </a:r>
            <a:r>
              <a:rPr lang="zh-CN" altLang="en-US" sz="2400" dirty="0"/>
              <a:t>时的有效访问时间：</a:t>
            </a:r>
            <a:endParaRPr lang="en-US" altLang="zh-CN" sz="2400" dirty="0"/>
          </a:p>
          <a:p>
            <a:r>
              <a:rPr lang="en-US" altLang="zh-CN" sz="2400" dirty="0"/>
              <a:t>        (1+10%)*0.01</a:t>
            </a:r>
            <a:r>
              <a:rPr lang="zh-CN" altLang="en-US" sz="2400" dirty="0"/>
              <a:t>，单位</a:t>
            </a:r>
            <a:r>
              <a:rPr lang="el-GR" altLang="zh-CN" sz="2400" dirty="0"/>
              <a:t>μ</a:t>
            </a:r>
            <a:r>
              <a:rPr lang="en-US" altLang="zh-CN" sz="2400" dirty="0"/>
              <a:t>s</a:t>
            </a:r>
          </a:p>
        </p:txBody>
      </p:sp>
    </p:spTree>
    <p:extLst>
      <p:ext uri="{BB962C8B-B14F-4D97-AF65-F5344CB8AC3E}">
        <p14:creationId xmlns:p14="http://schemas.microsoft.com/office/powerpoint/2010/main" val="6729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D1CB9-2CE1-F24E-9EC5-EBEAE502F2E9}"/>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A9FE7CE3-ABA6-9D41-BD31-30D9CF5AE22C}"/>
              </a:ext>
            </a:extLst>
          </p:cNvPr>
          <p:cNvSpPr txBox="1">
            <a:spLocks/>
          </p:cNvSpPr>
          <p:nvPr/>
        </p:nvSpPr>
        <p:spPr bwMode="auto">
          <a:xfrm>
            <a:off x="13243" y="792542"/>
            <a:ext cx="9144000" cy="3933838"/>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latin typeface="+mn-ea"/>
              </a:rPr>
              <a:t>有效访问时间示例</a:t>
            </a:r>
            <a:r>
              <a:rPr lang="en-US" altLang="zh-CN" sz="2400" kern="0" dirty="0">
                <a:latin typeface="+mn-ea"/>
              </a:rPr>
              <a:t>2</a:t>
            </a:r>
          </a:p>
          <a:p>
            <a:pPr marL="533400" indent="-533400">
              <a:spcBef>
                <a:spcPct val="10000"/>
              </a:spcBef>
              <a:spcAft>
                <a:spcPct val="10000"/>
              </a:spcAft>
              <a:buFont typeface="Wingdings" pitchFamily="2" charset="2"/>
              <a:buNone/>
            </a:pPr>
            <a:r>
              <a:rPr lang="en-US" altLang="zh-CN" sz="2000" b="0" kern="0" dirty="0">
                <a:latin typeface="+mn-ea"/>
              </a:rPr>
              <a:t>       </a:t>
            </a:r>
            <a:r>
              <a:rPr lang="zh-CN" altLang="en-US" sz="2000" b="0" kern="0" dirty="0">
                <a:latin typeface="+mn-ea"/>
              </a:rPr>
              <a:t>请求分页管理系统中，假设某进程的页表内容如下：</a:t>
            </a:r>
          </a:p>
          <a:p>
            <a:pPr marL="533400" indent="-533400">
              <a:spcBef>
                <a:spcPct val="10000"/>
              </a:spcBef>
              <a:spcAft>
                <a:spcPct val="10000"/>
              </a:spcAft>
              <a:buFont typeface="Wingdings" pitchFamily="2" charset="2"/>
              <a:buNone/>
            </a:pPr>
            <a:endParaRPr lang="zh-CN" altLang="en-US" sz="2000" b="0" kern="0" dirty="0">
              <a:latin typeface="+mn-ea"/>
            </a:endParaRPr>
          </a:p>
          <a:p>
            <a:pPr marL="533400" indent="-533400">
              <a:spcBef>
                <a:spcPct val="10000"/>
              </a:spcBef>
              <a:spcAft>
                <a:spcPct val="10000"/>
              </a:spcAft>
              <a:buFont typeface="Wingdings" pitchFamily="2" charset="2"/>
              <a:buNone/>
            </a:pPr>
            <a:endParaRPr lang="zh-CN" altLang="en-US" sz="2000" b="0" kern="0" dirty="0">
              <a:latin typeface="+mn-ea"/>
            </a:endParaRPr>
          </a:p>
          <a:p>
            <a:pPr marL="533400" indent="-533400">
              <a:spcBef>
                <a:spcPct val="10000"/>
              </a:spcBef>
              <a:spcAft>
                <a:spcPct val="10000"/>
              </a:spcAft>
              <a:buFont typeface="Wingdings" pitchFamily="2" charset="2"/>
              <a:buNone/>
            </a:pPr>
            <a:endParaRPr lang="zh-CN" altLang="en-US" sz="2000" b="0" kern="0" dirty="0">
              <a:latin typeface="+mn-ea"/>
            </a:endParaRPr>
          </a:p>
          <a:p>
            <a:pPr marL="533400" indent="-533400">
              <a:spcBef>
                <a:spcPct val="10000"/>
              </a:spcBef>
              <a:spcAft>
                <a:spcPct val="10000"/>
              </a:spcAft>
              <a:buFont typeface="Wingdings" pitchFamily="2" charset="2"/>
              <a:buNone/>
            </a:pPr>
            <a:endParaRPr lang="zh-CN" altLang="en-US" sz="2000" b="0" kern="0" dirty="0">
              <a:latin typeface="+mn-ea"/>
            </a:endParaRPr>
          </a:p>
          <a:p>
            <a:pPr marL="533400" indent="-533400">
              <a:spcBef>
                <a:spcPct val="10000"/>
              </a:spcBef>
              <a:spcAft>
                <a:spcPct val="10000"/>
              </a:spcAft>
              <a:buFont typeface="Wingdings" pitchFamily="2" charset="2"/>
              <a:buNone/>
            </a:pPr>
            <a:r>
              <a:rPr lang="zh-CN" altLang="en-US" sz="2000" b="0" kern="0" dirty="0">
                <a:latin typeface="+mn-ea"/>
              </a:rPr>
              <a:t>　　　　</a:t>
            </a:r>
            <a:r>
              <a:rPr lang="zh-CN" altLang="zh-CN" sz="2000" b="0" kern="0" dirty="0">
                <a:latin typeface="+mn-ea"/>
              </a:rPr>
              <a:t>页面大小为</a:t>
            </a:r>
            <a:r>
              <a:rPr lang="en-US" altLang="zh-CN" sz="2000" b="0" kern="0" dirty="0">
                <a:latin typeface="+mn-ea"/>
              </a:rPr>
              <a:t>4KB</a:t>
            </a:r>
            <a:r>
              <a:rPr lang="zh-CN" altLang="zh-CN" sz="2000" b="0" kern="0" dirty="0">
                <a:latin typeface="+mn-ea"/>
              </a:rPr>
              <a:t>，一次内存的访问时间是</a:t>
            </a:r>
            <a:r>
              <a:rPr lang="en-US" altLang="zh-CN" sz="2000" b="0" kern="0" dirty="0">
                <a:latin typeface="+mn-ea"/>
              </a:rPr>
              <a:t>100ns</a:t>
            </a:r>
            <a:r>
              <a:rPr lang="zh-CN" altLang="zh-CN" sz="2000" b="0" kern="0" dirty="0">
                <a:latin typeface="+mn-ea"/>
              </a:rPr>
              <a:t>，一次快表</a:t>
            </a:r>
            <a:r>
              <a:rPr lang="en-US" altLang="zh-CN" sz="2000" b="0" kern="0" dirty="0">
                <a:latin typeface="+mn-ea"/>
              </a:rPr>
              <a:t>(TLB)</a:t>
            </a:r>
            <a:r>
              <a:rPr lang="zh-CN" altLang="zh-CN" sz="2000" b="0" kern="0" dirty="0">
                <a:latin typeface="+mn-ea"/>
              </a:rPr>
              <a:t>的访问时间是</a:t>
            </a:r>
            <a:r>
              <a:rPr lang="en-US" altLang="zh-CN" sz="2000" b="0" kern="0" dirty="0">
                <a:latin typeface="+mn-ea"/>
              </a:rPr>
              <a:t>10ns</a:t>
            </a:r>
            <a:r>
              <a:rPr lang="zh-CN" altLang="zh-CN" sz="2000" b="0" kern="0" dirty="0">
                <a:latin typeface="+mn-ea"/>
              </a:rPr>
              <a:t>，更新快表的时间为</a:t>
            </a:r>
            <a:r>
              <a:rPr lang="en-US" altLang="zh-CN" sz="2000" b="0" kern="0" dirty="0">
                <a:latin typeface="+mn-ea"/>
              </a:rPr>
              <a:t>20ns</a:t>
            </a:r>
            <a:r>
              <a:rPr lang="zh-CN" altLang="zh-CN" sz="2000" b="0" kern="0" dirty="0">
                <a:latin typeface="+mn-ea"/>
              </a:rPr>
              <a:t>，处理一次缺页的平均时间为</a:t>
            </a:r>
            <a:r>
              <a:rPr lang="en-US" altLang="zh-CN" sz="2000" b="0" kern="0" dirty="0">
                <a:latin typeface="+mn-ea"/>
              </a:rPr>
              <a:t>10</a:t>
            </a:r>
            <a:r>
              <a:rPr lang="en-US" altLang="zh-CN" sz="2000" b="0" kern="0" baseline="30000" dirty="0">
                <a:latin typeface="+mn-ea"/>
              </a:rPr>
              <a:t>8</a:t>
            </a:r>
            <a:r>
              <a:rPr lang="en-US" altLang="zh-CN" sz="2000" b="0" kern="0" dirty="0">
                <a:latin typeface="+mn-ea"/>
              </a:rPr>
              <a:t>ns(</a:t>
            </a:r>
            <a:r>
              <a:rPr lang="zh-CN" altLang="zh-CN" sz="2000" b="0" kern="0" dirty="0">
                <a:latin typeface="+mn-ea"/>
              </a:rPr>
              <a:t>只更新页表，不更新快表</a:t>
            </a:r>
            <a:r>
              <a:rPr lang="en-US" altLang="zh-CN" sz="2000" b="0" kern="0" dirty="0">
                <a:latin typeface="+mn-ea"/>
              </a:rPr>
              <a:t>)</a:t>
            </a:r>
            <a:r>
              <a:rPr lang="zh-CN" altLang="zh-CN" sz="2000" b="0" kern="0" dirty="0">
                <a:latin typeface="+mn-ea"/>
              </a:rPr>
              <a:t>，进程的驻留集大小固定为</a:t>
            </a:r>
            <a:r>
              <a:rPr lang="en-US" altLang="zh-CN" sz="2000" b="0" kern="0" dirty="0">
                <a:latin typeface="+mn-ea"/>
              </a:rPr>
              <a:t>2</a:t>
            </a:r>
            <a:r>
              <a:rPr lang="zh-CN" altLang="zh-CN" sz="2000" b="0" kern="0" dirty="0">
                <a:latin typeface="+mn-ea"/>
              </a:rPr>
              <a:t>，采用最近最少使用置换算法</a:t>
            </a:r>
            <a:r>
              <a:rPr lang="en-US" altLang="zh-CN" sz="2000" b="0" kern="0" dirty="0">
                <a:latin typeface="+mn-ea"/>
              </a:rPr>
              <a:t>(LRU)</a:t>
            </a:r>
            <a:r>
              <a:rPr lang="zh-CN" altLang="zh-CN" sz="2000" b="0" kern="0" dirty="0">
                <a:latin typeface="+mn-ea"/>
              </a:rPr>
              <a:t>和局部淘汰策略。假设：①</a:t>
            </a:r>
            <a:r>
              <a:rPr lang="en-US" altLang="zh-CN" sz="2000" b="0" kern="0" dirty="0">
                <a:latin typeface="+mn-ea"/>
              </a:rPr>
              <a:t>TLB</a:t>
            </a:r>
            <a:r>
              <a:rPr lang="zh-CN" altLang="zh-CN" sz="2000" b="0" kern="0" dirty="0">
                <a:latin typeface="+mn-ea"/>
              </a:rPr>
              <a:t>初始为空；②有效位为</a:t>
            </a:r>
            <a:r>
              <a:rPr lang="en-US" altLang="zh-CN" sz="2000" b="0" kern="0" dirty="0">
                <a:latin typeface="+mn-ea"/>
              </a:rPr>
              <a:t>0</a:t>
            </a:r>
            <a:r>
              <a:rPr lang="zh-CN" altLang="zh-CN" sz="2000" b="0" kern="0" dirty="0">
                <a:latin typeface="+mn-ea"/>
              </a:rPr>
              <a:t>表示页面不在内存。设有虚地址访问序列</a:t>
            </a:r>
            <a:r>
              <a:rPr lang="en-US" altLang="zh-CN" sz="2000" b="0" kern="0" dirty="0">
                <a:latin typeface="+mn-ea"/>
              </a:rPr>
              <a:t>2BEAH</a:t>
            </a:r>
            <a:r>
              <a:rPr lang="zh-CN" altLang="zh-CN" sz="2000" b="0" kern="0" dirty="0">
                <a:latin typeface="+mn-ea"/>
              </a:rPr>
              <a:t>、</a:t>
            </a:r>
            <a:r>
              <a:rPr lang="en-US" altLang="zh-CN" sz="2000" b="0" kern="0" dirty="0">
                <a:latin typeface="+mn-ea"/>
              </a:rPr>
              <a:t>1CADH</a:t>
            </a:r>
            <a:r>
              <a:rPr lang="zh-CN" altLang="zh-CN" sz="2000" b="0" kern="0" dirty="0">
                <a:latin typeface="+mn-ea"/>
              </a:rPr>
              <a:t>、</a:t>
            </a:r>
            <a:r>
              <a:rPr lang="en-US" altLang="zh-CN" sz="2000" b="0" kern="0" dirty="0">
                <a:latin typeface="+mn-ea"/>
              </a:rPr>
              <a:t>2242H</a:t>
            </a:r>
            <a:endParaRPr lang="zh-CN" altLang="zh-CN" sz="2000" b="0" kern="0" dirty="0">
              <a:latin typeface="+mn-ea"/>
            </a:endParaRPr>
          </a:p>
          <a:p>
            <a:pPr marL="0" indent="0">
              <a:buNone/>
            </a:pPr>
            <a:r>
              <a:rPr lang="en-US" altLang="zh-CN" sz="2000" b="0" kern="0" dirty="0">
                <a:latin typeface="+mn-ea"/>
              </a:rPr>
              <a:t>	(1)</a:t>
            </a:r>
            <a:r>
              <a:rPr lang="zh-CN" altLang="zh-CN" sz="2000" b="0" kern="0" dirty="0">
                <a:latin typeface="+mn-ea"/>
              </a:rPr>
              <a:t>依次访问上述三个虚地址，各需要多少时间？</a:t>
            </a:r>
          </a:p>
          <a:p>
            <a:pPr marL="0" indent="0">
              <a:buNone/>
            </a:pPr>
            <a:r>
              <a:rPr lang="en-US" altLang="zh-CN" sz="2000" b="0" kern="0" dirty="0">
                <a:latin typeface="+mn-ea"/>
              </a:rPr>
              <a:t>	(2)</a:t>
            </a:r>
            <a:r>
              <a:rPr lang="zh-CN" altLang="zh-CN" sz="2000" b="0" kern="0" dirty="0">
                <a:latin typeface="+mn-ea"/>
              </a:rPr>
              <a:t>基于上述访问序列，虚地址</a:t>
            </a:r>
            <a:r>
              <a:rPr lang="en-US" altLang="zh-CN" sz="2000" b="0" kern="0" dirty="0">
                <a:latin typeface="+mn-ea"/>
              </a:rPr>
              <a:t>1CADH</a:t>
            </a:r>
            <a:r>
              <a:rPr lang="zh-CN" altLang="zh-CN" sz="2000" b="0" kern="0" dirty="0">
                <a:latin typeface="+mn-ea"/>
              </a:rPr>
              <a:t>、</a:t>
            </a:r>
            <a:r>
              <a:rPr lang="en-US" altLang="zh-CN" sz="2000" b="0" kern="0" dirty="0">
                <a:latin typeface="+mn-ea"/>
              </a:rPr>
              <a:t>2242H</a:t>
            </a:r>
            <a:r>
              <a:rPr lang="zh-CN" altLang="zh-CN" sz="2000" b="0" kern="0" dirty="0">
                <a:latin typeface="+mn-ea"/>
              </a:rPr>
              <a:t>的物理地址是多少？</a:t>
            </a:r>
          </a:p>
        </p:txBody>
      </p:sp>
      <p:graphicFrame>
        <p:nvGraphicFramePr>
          <p:cNvPr id="4" name="Group 111">
            <a:extLst>
              <a:ext uri="{FF2B5EF4-FFF2-40B4-BE49-F238E27FC236}">
                <a16:creationId xmlns:a16="http://schemas.microsoft.com/office/drawing/2014/main" id="{DC7FC303-36CE-004E-A4C9-5DC3BE69AE6B}"/>
              </a:ext>
            </a:extLst>
          </p:cNvPr>
          <p:cNvGraphicFramePr>
            <a:graphicFrameLocks noGrp="1"/>
          </p:cNvGraphicFramePr>
          <p:nvPr>
            <p:extLst/>
          </p:nvPr>
        </p:nvGraphicFramePr>
        <p:xfrm>
          <a:off x="2352037" y="1739756"/>
          <a:ext cx="3651250" cy="1434150"/>
        </p:xfrm>
        <a:graphic>
          <a:graphicData uri="http://schemas.openxmlformats.org/drawingml/2006/table">
            <a:tbl>
              <a:tblPr/>
              <a:tblGrid>
                <a:gridCol w="13081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4935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400" b="1" i="0" u="none" strike="noStrike" cap="none" normalizeH="0" baseline="0" dirty="0">
                          <a:ln>
                            <a:noFill/>
                          </a:ln>
                          <a:solidFill>
                            <a:schemeClr val="tx1"/>
                          </a:solidFill>
                          <a:effectLst/>
                          <a:latin typeface="Times New Roman" pitchFamily="18" charset="0"/>
                          <a:ea typeface="楷体_GB2312" pitchFamily="49" charset="-122"/>
                        </a:rPr>
                        <a:t>页号</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400" b="1" i="0" u="none" strike="noStrike" cap="none" normalizeH="0" baseline="0">
                          <a:ln>
                            <a:noFill/>
                          </a:ln>
                          <a:solidFill>
                            <a:schemeClr val="tx1"/>
                          </a:solidFill>
                          <a:effectLst/>
                          <a:latin typeface="Times New Roman" pitchFamily="18" charset="0"/>
                          <a:ea typeface="楷体_GB2312" pitchFamily="49" charset="-122"/>
                        </a:rPr>
                        <a:t>页框号</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zh-CN" altLang="en-US" sz="1400" b="1" i="0" u="none" strike="noStrike" cap="none" normalizeH="0" baseline="0">
                          <a:ln>
                            <a:noFill/>
                          </a:ln>
                          <a:solidFill>
                            <a:schemeClr val="tx1"/>
                          </a:solidFill>
                          <a:effectLst/>
                          <a:latin typeface="Times New Roman" pitchFamily="18" charset="0"/>
                          <a:ea typeface="楷体_GB2312" pitchFamily="49" charset="-122"/>
                        </a:rPr>
                        <a:t>有效位</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cap="none" normalizeH="0" baseline="0" dirty="0">
                          <a:ln>
                            <a:noFill/>
                          </a:ln>
                          <a:solidFill>
                            <a:schemeClr val="tx1"/>
                          </a:solidFill>
                          <a:effectLst/>
                          <a:latin typeface="Times New Roman" pitchFamily="18" charset="0"/>
                          <a:ea typeface="楷体_GB2312" pitchFamily="49"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lnSpc>
                          <a:spcPct val="150000"/>
                        </a:lnSpc>
                        <a:spcAft>
                          <a:spcPts val="0"/>
                        </a:spcAft>
                      </a:pPr>
                      <a:r>
                        <a:rPr kumimoji="0" lang="en-US" sz="1400" b="1" i="0" u="none" strike="noStrike" kern="1200" cap="none" normalizeH="0" baseline="0" dirty="0">
                          <a:ln>
                            <a:noFill/>
                          </a:ln>
                          <a:solidFill>
                            <a:schemeClr val="tx1"/>
                          </a:solidFill>
                          <a:effectLst/>
                          <a:latin typeface="Times New Roman" pitchFamily="18" charset="0"/>
                          <a:ea typeface="楷体_GB2312" pitchFamily="49" charset="-122"/>
                          <a:cs typeface="+mn-cs"/>
                        </a:rPr>
                        <a:t>CA2H</a:t>
                      </a:r>
                      <a:endParaRPr kumimoji="0" lang="zh-CN" altLang="en-US" sz="1400" b="1" i="0" u="none" strike="noStrike" kern="1200" cap="none" normalizeH="0" baseline="0" dirty="0">
                        <a:ln>
                          <a:noFill/>
                        </a:ln>
                        <a:solidFill>
                          <a:schemeClr val="tx1"/>
                        </a:solidFill>
                        <a:effectLst/>
                        <a:latin typeface="Times New Roman" pitchFamily="18" charset="0"/>
                        <a:ea typeface="楷体_GB2312" pitchFamily="49" charset="-122"/>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kern="1200" cap="none" normalizeH="0" baseline="0">
                          <a:ln>
                            <a:noFill/>
                          </a:ln>
                          <a:solidFill>
                            <a:schemeClr val="tx1"/>
                          </a:solidFill>
                          <a:effectLst/>
                          <a:latin typeface="Times New Roman" pitchFamily="18" charset="0"/>
                          <a:ea typeface="楷体_GB2312" pitchFamily="49" charset="-122"/>
                          <a:cs typeface="+mn-cs"/>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cap="none" normalizeH="0" baseline="0">
                          <a:ln>
                            <a:noFill/>
                          </a:ln>
                          <a:solidFill>
                            <a:schemeClr val="tx1"/>
                          </a:solidFill>
                          <a:effectLst/>
                          <a:latin typeface="Times New Roman" pitchFamily="18" charset="0"/>
                          <a:ea typeface="楷体_GB2312" pitchFamily="49"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lnSpc>
                          <a:spcPct val="150000"/>
                        </a:lnSpc>
                        <a:spcAft>
                          <a:spcPts val="0"/>
                        </a:spcAft>
                      </a:pPr>
                      <a:r>
                        <a:rPr kumimoji="0" lang="en-US" sz="1400" b="1" i="0" u="none" strike="noStrike" kern="1200" cap="none" normalizeH="0" baseline="0" dirty="0">
                          <a:ln>
                            <a:noFill/>
                          </a:ln>
                          <a:solidFill>
                            <a:schemeClr val="tx1"/>
                          </a:solidFill>
                          <a:effectLst/>
                          <a:latin typeface="Times New Roman" pitchFamily="18" charset="0"/>
                          <a:ea typeface="楷体_GB2312" pitchFamily="49" charset="-122"/>
                          <a:cs typeface="+mn-cs"/>
                        </a:rPr>
                        <a:t>-</a:t>
                      </a:r>
                      <a:endParaRPr kumimoji="0" lang="zh-CN" altLang="en-US" sz="1400" b="1" i="0" u="none" strike="noStrike" kern="1200" cap="none" normalizeH="0" baseline="0" dirty="0">
                        <a:ln>
                          <a:noFill/>
                        </a:ln>
                        <a:solidFill>
                          <a:schemeClr val="tx1"/>
                        </a:solidFill>
                        <a:effectLst/>
                        <a:latin typeface="Times New Roman" pitchFamily="18" charset="0"/>
                        <a:ea typeface="楷体_GB2312" pitchFamily="49" charset="-122"/>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kern="1200" cap="none" normalizeH="0" baseline="0" dirty="0">
                          <a:ln>
                            <a:noFill/>
                          </a:ln>
                          <a:solidFill>
                            <a:schemeClr val="tx1"/>
                          </a:solidFill>
                          <a:effectLst/>
                          <a:latin typeface="Times New Roman" pitchFamily="18" charset="0"/>
                          <a:ea typeface="楷体_GB2312" pitchFamily="49" charset="-122"/>
                          <a:cs typeface="+mn-cs"/>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7163">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cap="none" normalizeH="0" baseline="0">
                          <a:ln>
                            <a:noFill/>
                          </a:ln>
                          <a:solidFill>
                            <a:schemeClr val="tx1"/>
                          </a:solidFill>
                          <a:effectLst/>
                          <a:latin typeface="Times New Roman" pitchFamily="18" charset="0"/>
                          <a:ea typeface="楷体_GB2312" pitchFamily="49"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a:lnSpc>
                          <a:spcPct val="150000"/>
                        </a:lnSpc>
                        <a:spcAft>
                          <a:spcPts val="0"/>
                        </a:spcAft>
                      </a:pPr>
                      <a:r>
                        <a:rPr kumimoji="0" lang="en-US" sz="1400" b="1" i="0" u="none" strike="noStrike" kern="1200" cap="none" normalizeH="0" baseline="0" dirty="0">
                          <a:ln>
                            <a:noFill/>
                          </a:ln>
                          <a:solidFill>
                            <a:schemeClr val="tx1"/>
                          </a:solidFill>
                          <a:effectLst/>
                          <a:latin typeface="Times New Roman" pitchFamily="18" charset="0"/>
                          <a:ea typeface="楷体_GB2312" pitchFamily="49" charset="-122"/>
                          <a:cs typeface="+mn-cs"/>
                        </a:rPr>
                        <a:t>B2FH</a:t>
                      </a:r>
                      <a:endParaRPr kumimoji="0" lang="zh-CN" altLang="en-US" sz="1400" b="1" i="0" u="none" strike="noStrike" kern="1200" cap="none" normalizeH="0" baseline="0" dirty="0">
                        <a:ln>
                          <a:noFill/>
                        </a:ln>
                        <a:solidFill>
                          <a:schemeClr val="tx1"/>
                        </a:solidFill>
                        <a:effectLst/>
                        <a:latin typeface="Times New Roman" pitchFamily="18" charset="0"/>
                        <a:ea typeface="楷体_GB2312" pitchFamily="49" charset="-122"/>
                        <a:cs typeface="+mn-cs"/>
                      </a:endParaRPr>
                    </a:p>
                  </a:txBody>
                  <a:tcPr marL="90170" marR="90170" marT="46990" marB="469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altLang="zh-CN" sz="1400" b="1" i="0" u="none" strike="noStrike" kern="1200" cap="none" normalizeH="0" baseline="0" dirty="0">
                          <a:ln>
                            <a:noFill/>
                          </a:ln>
                          <a:solidFill>
                            <a:schemeClr val="tx1"/>
                          </a:solidFill>
                          <a:effectLst/>
                          <a:latin typeface="Times New Roman" pitchFamily="18" charset="0"/>
                          <a:ea typeface="楷体_GB2312" pitchFamily="49" charset="-122"/>
                          <a:cs typeface="+mn-cs"/>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782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circle(in)">
                                      <p:cBhvr>
                                        <p:cTn id="18" dur="20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circle(in)">
                                      <p:cBhvr>
                                        <p:cTn id="23" dur="20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ircle(in)">
                                      <p:cBhvr>
                                        <p:cTn id="28"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41098-5861-CA4D-9CBC-60CD92A39BAC}"/>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6B1F44EC-7C19-D94F-AC97-4A968903A535}"/>
              </a:ext>
            </a:extLst>
          </p:cNvPr>
          <p:cNvSpPr txBox="1">
            <a:spLocks/>
          </p:cNvSpPr>
          <p:nvPr/>
        </p:nvSpPr>
        <p:spPr bwMode="auto">
          <a:xfrm>
            <a:off x="26987" y="933759"/>
            <a:ext cx="8785225" cy="540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20000"/>
              </a:lnSpc>
            </a:pPr>
            <a:r>
              <a:rPr lang="zh-CN" altLang="en-US" sz="2400" kern="0" dirty="0"/>
              <a:t>有效访问时间示例</a:t>
            </a:r>
            <a:r>
              <a:rPr lang="en-US" altLang="zh-CN" sz="2400" kern="0" dirty="0"/>
              <a:t>2</a:t>
            </a:r>
            <a:r>
              <a:rPr lang="zh-CN" altLang="en-US" sz="2400" kern="0" dirty="0"/>
              <a:t>（续）</a:t>
            </a:r>
          </a:p>
          <a:p>
            <a:pPr marL="0" indent="0">
              <a:buNone/>
            </a:pPr>
            <a:r>
              <a:rPr lang="en-US" altLang="zh-CN" sz="2400" b="0" kern="0" dirty="0"/>
              <a:t>	</a:t>
            </a:r>
            <a:r>
              <a:rPr lang="zh-CN" altLang="zh-CN" sz="2400" b="0" kern="0" dirty="0">
                <a:latin typeface="+mn-ea"/>
              </a:rPr>
              <a:t>页面大小</a:t>
            </a:r>
            <a:r>
              <a:rPr lang="en-US" altLang="zh-CN" sz="2400" b="0" kern="0" dirty="0">
                <a:latin typeface="+mn-ea"/>
              </a:rPr>
              <a:t>L=4K=1000H</a:t>
            </a:r>
            <a:r>
              <a:rPr lang="zh-CN" altLang="zh-CN" sz="2400" b="0" kern="0" dirty="0">
                <a:latin typeface="+mn-ea"/>
              </a:rPr>
              <a:t>个字节</a:t>
            </a:r>
          </a:p>
          <a:p>
            <a:pPr marL="0" indent="0">
              <a:buNone/>
            </a:pPr>
            <a:r>
              <a:rPr lang="en-US" altLang="zh-CN" sz="2400" b="0" kern="0" dirty="0">
                <a:latin typeface="+mn-ea"/>
              </a:rPr>
              <a:t>	</a:t>
            </a:r>
            <a:r>
              <a:rPr lang="zh-CN" altLang="zh-CN" sz="2400" b="0" kern="0" dirty="0">
                <a:latin typeface="+mn-ea"/>
              </a:rPr>
              <a:t>虚地址</a:t>
            </a:r>
            <a:r>
              <a:rPr lang="en-US" altLang="zh-CN" sz="2400" b="0" kern="0" dirty="0">
                <a:latin typeface="+mn-ea"/>
              </a:rPr>
              <a:t>A1=2BEAH</a:t>
            </a:r>
            <a:r>
              <a:rPr lang="zh-CN" altLang="zh-CN" sz="2400" b="0" kern="0" dirty="0">
                <a:latin typeface="+mn-ea"/>
              </a:rPr>
              <a:t>的页号为</a:t>
            </a:r>
            <a:r>
              <a:rPr lang="en-US" altLang="zh-CN" sz="2400" b="0" kern="0" dirty="0">
                <a:latin typeface="+mn-ea"/>
              </a:rPr>
              <a:t>:(</a:t>
            </a:r>
            <a:r>
              <a:rPr lang="en-US" altLang="zh-CN" sz="2400" b="0" kern="0" dirty="0" err="1">
                <a:latin typeface="+mn-ea"/>
              </a:rPr>
              <a:t>int</a:t>
            </a:r>
            <a:r>
              <a:rPr lang="en-US" altLang="zh-CN" sz="2400" b="0" kern="0" dirty="0">
                <a:latin typeface="+mn-ea"/>
              </a:rPr>
              <a:t>)(2BEAH/1000H)=2</a:t>
            </a:r>
            <a:endParaRPr lang="zh-CN" altLang="zh-CN" sz="2400" b="0" kern="0" dirty="0">
              <a:latin typeface="+mn-ea"/>
            </a:endParaRPr>
          </a:p>
          <a:p>
            <a:pPr marL="0" indent="0">
              <a:buNone/>
            </a:pPr>
            <a:r>
              <a:rPr lang="en-US" altLang="zh-CN" sz="2400" b="0" kern="0" dirty="0">
                <a:latin typeface="+mn-ea"/>
              </a:rPr>
              <a:t>	</a:t>
            </a:r>
            <a:r>
              <a:rPr lang="zh-CN" altLang="zh-CN" sz="2400" b="0" kern="0" dirty="0">
                <a:latin typeface="+mn-ea"/>
              </a:rPr>
              <a:t>虚地址</a:t>
            </a:r>
            <a:r>
              <a:rPr lang="en-US" altLang="zh-CN" sz="2400" b="0" kern="0" dirty="0">
                <a:latin typeface="+mn-ea"/>
              </a:rPr>
              <a:t>A2=1CADH</a:t>
            </a:r>
            <a:r>
              <a:rPr lang="zh-CN" altLang="zh-CN" sz="2400" b="0" kern="0" dirty="0">
                <a:latin typeface="+mn-ea"/>
              </a:rPr>
              <a:t>的页号为</a:t>
            </a:r>
            <a:r>
              <a:rPr lang="en-US" altLang="zh-CN" sz="2400" b="0" kern="0" dirty="0">
                <a:latin typeface="+mn-ea"/>
              </a:rPr>
              <a:t>:(</a:t>
            </a:r>
            <a:r>
              <a:rPr lang="en-US" altLang="zh-CN" sz="2400" b="0" kern="0" dirty="0" err="1">
                <a:latin typeface="+mn-ea"/>
              </a:rPr>
              <a:t>int</a:t>
            </a:r>
            <a:r>
              <a:rPr lang="en-US" altLang="zh-CN" sz="2400" b="0" kern="0" dirty="0">
                <a:latin typeface="+mn-ea"/>
              </a:rPr>
              <a:t>)(1CADH/1000H)=1</a:t>
            </a:r>
            <a:endParaRPr lang="zh-CN" altLang="zh-CN" sz="2400" b="0" kern="0" dirty="0">
              <a:latin typeface="+mn-ea"/>
            </a:endParaRPr>
          </a:p>
          <a:p>
            <a:pPr marL="0" indent="0">
              <a:buNone/>
            </a:pPr>
            <a:r>
              <a:rPr lang="en-US" altLang="zh-CN" sz="2400" b="0" kern="0" dirty="0">
                <a:latin typeface="+mn-ea"/>
              </a:rPr>
              <a:t>	</a:t>
            </a:r>
            <a:r>
              <a:rPr lang="zh-CN" altLang="zh-CN" sz="2400" b="0" kern="0" dirty="0">
                <a:latin typeface="+mn-ea"/>
              </a:rPr>
              <a:t>虚地址</a:t>
            </a:r>
            <a:r>
              <a:rPr lang="en-US" altLang="zh-CN" sz="2400" b="0" kern="0" dirty="0">
                <a:latin typeface="+mn-ea"/>
              </a:rPr>
              <a:t>A3=2242H</a:t>
            </a:r>
            <a:r>
              <a:rPr lang="zh-CN" altLang="zh-CN" sz="2400" b="0" kern="0" dirty="0">
                <a:latin typeface="+mn-ea"/>
              </a:rPr>
              <a:t>的页号为</a:t>
            </a:r>
            <a:r>
              <a:rPr lang="en-US" altLang="zh-CN" sz="2400" b="0" kern="0" dirty="0">
                <a:latin typeface="+mn-ea"/>
              </a:rPr>
              <a:t>:(</a:t>
            </a:r>
            <a:r>
              <a:rPr lang="en-US" altLang="zh-CN" sz="2400" b="0" kern="0" dirty="0" err="1">
                <a:latin typeface="+mn-ea"/>
              </a:rPr>
              <a:t>int</a:t>
            </a:r>
            <a:r>
              <a:rPr lang="en-US" altLang="zh-CN" sz="2400" b="0" kern="0" dirty="0">
                <a:latin typeface="+mn-ea"/>
              </a:rPr>
              <a:t>)(2242H/1000H)=2</a:t>
            </a:r>
            <a:endParaRPr lang="zh-CN" altLang="zh-CN" sz="2400" b="0" kern="0" dirty="0">
              <a:latin typeface="+mn-ea"/>
            </a:endParaRPr>
          </a:p>
          <a:p>
            <a:pPr marL="0" indent="0">
              <a:buNone/>
            </a:pPr>
            <a:r>
              <a:rPr lang="en-US" altLang="zh-CN" sz="2400" b="0" kern="0" dirty="0">
                <a:latin typeface="+mn-ea"/>
              </a:rPr>
              <a:t>	</a:t>
            </a:r>
            <a:r>
              <a:rPr lang="zh-CN" altLang="zh-CN" sz="2400" b="0" kern="0" dirty="0">
                <a:latin typeface="+mn-ea"/>
              </a:rPr>
              <a:t>页面走向为</a:t>
            </a:r>
            <a:r>
              <a:rPr lang="en-US" altLang="zh-CN" sz="2400" b="0" kern="0" dirty="0">
                <a:latin typeface="+mn-ea"/>
              </a:rPr>
              <a:t>: 2, 1, 2</a:t>
            </a:r>
            <a:r>
              <a:rPr lang="zh-CN" altLang="zh-CN" sz="2400" b="0" kern="0" dirty="0">
                <a:latin typeface="+mn-ea"/>
              </a:rPr>
              <a:t>，因此访问页面</a:t>
            </a:r>
            <a:r>
              <a:rPr lang="en-US" altLang="zh-CN" sz="2400" b="0" kern="0" dirty="0">
                <a:latin typeface="+mn-ea"/>
              </a:rPr>
              <a:t>1</a:t>
            </a:r>
            <a:r>
              <a:rPr lang="zh-CN" altLang="zh-CN" sz="2400" b="0" kern="0" dirty="0">
                <a:latin typeface="+mn-ea"/>
              </a:rPr>
              <a:t>时需要淘汰页面</a:t>
            </a:r>
            <a:r>
              <a:rPr lang="en-US" altLang="zh-CN" sz="2400" b="0" kern="0" dirty="0">
                <a:latin typeface="+mn-ea"/>
              </a:rPr>
              <a:t>0</a:t>
            </a:r>
            <a:r>
              <a:rPr lang="zh-CN" altLang="zh-CN" sz="2400" b="0" kern="0" dirty="0">
                <a:latin typeface="+mn-ea"/>
              </a:rPr>
              <a:t>。</a:t>
            </a:r>
          </a:p>
          <a:p>
            <a:pPr marL="533400" indent="-533400">
              <a:spcBef>
                <a:spcPct val="10000"/>
              </a:spcBef>
              <a:spcAft>
                <a:spcPct val="10000"/>
              </a:spcAft>
              <a:buFont typeface="Wingdings" pitchFamily="2" charset="2"/>
              <a:buNone/>
            </a:pPr>
            <a:endParaRPr lang="zh-CN" altLang="en-US" sz="2400" b="0" kern="0" dirty="0"/>
          </a:p>
        </p:txBody>
      </p:sp>
    </p:spTree>
    <p:extLst>
      <p:ext uri="{BB962C8B-B14F-4D97-AF65-F5344CB8AC3E}">
        <p14:creationId xmlns:p14="http://schemas.microsoft.com/office/powerpoint/2010/main" val="30079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8B50A-49E8-7B4A-8703-56B4B001D04F}"/>
              </a:ext>
            </a:extLst>
          </p:cNvPr>
          <p:cNvSpPr>
            <a:spLocks noGrp="1"/>
          </p:cNvSpPr>
          <p:nvPr>
            <p:ph type="title"/>
          </p:nvPr>
        </p:nvSpPr>
        <p:spPr/>
        <p:txBody>
          <a:bodyPr/>
          <a:lstStyle/>
          <a:p>
            <a:r>
              <a:rPr kumimoji="1" lang="en-US" altLang="zh-CN" dirty="0"/>
              <a:t>3.7.4</a:t>
            </a:r>
            <a:r>
              <a:rPr kumimoji="1" lang="zh-CN" altLang="en-US" dirty="0"/>
              <a:t> 驻留集管理</a:t>
            </a:r>
          </a:p>
        </p:txBody>
      </p:sp>
      <p:sp>
        <p:nvSpPr>
          <p:cNvPr id="3" name="Rectangle 3">
            <a:extLst>
              <a:ext uri="{FF2B5EF4-FFF2-40B4-BE49-F238E27FC236}">
                <a16:creationId xmlns:a16="http://schemas.microsoft.com/office/drawing/2014/main" id="{EFFBED59-3888-FA40-BF39-A7B9F76E734A}"/>
              </a:ext>
            </a:extLst>
          </p:cNvPr>
          <p:cNvSpPr txBox="1">
            <a:spLocks/>
          </p:cNvSpPr>
          <p:nvPr/>
        </p:nvSpPr>
        <p:spPr bwMode="auto">
          <a:xfrm>
            <a:off x="26987" y="933760"/>
            <a:ext cx="9117013" cy="540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533400" indent="-533400">
              <a:spcBef>
                <a:spcPct val="10000"/>
              </a:spcBef>
              <a:spcAft>
                <a:spcPct val="10000"/>
              </a:spcAft>
              <a:buFont typeface="Wingdings" pitchFamily="2" charset="2"/>
              <a:buChar char="l"/>
            </a:pPr>
            <a:r>
              <a:rPr lang="zh-CN" altLang="en-US" sz="2400" kern="0" dirty="0">
                <a:latin typeface="+mn-ea"/>
              </a:rPr>
              <a:t>有效访问时间示例</a:t>
            </a:r>
            <a:r>
              <a:rPr lang="en-US" altLang="zh-CN" sz="2400" kern="0" dirty="0">
                <a:latin typeface="+mn-ea"/>
              </a:rPr>
              <a:t>2</a:t>
            </a:r>
            <a:r>
              <a:rPr lang="zh-CN" altLang="en-US" sz="2400" kern="0" dirty="0">
                <a:latin typeface="+mn-ea"/>
              </a:rPr>
              <a:t>（续）</a:t>
            </a:r>
            <a:endParaRPr lang="en-US" altLang="zh-CN" sz="2400" kern="0" dirty="0">
              <a:latin typeface="+mn-ea"/>
            </a:endParaRPr>
          </a:p>
          <a:p>
            <a:pPr marL="0" indent="0">
              <a:spcBef>
                <a:spcPct val="10000"/>
              </a:spcBef>
              <a:spcAft>
                <a:spcPct val="10000"/>
              </a:spcAft>
              <a:buNone/>
            </a:pPr>
            <a:r>
              <a:rPr lang="en-US" altLang="zh-CN" sz="2400" kern="0" dirty="0">
                <a:latin typeface="+mn-ea"/>
              </a:rPr>
              <a:t>  (1)</a:t>
            </a:r>
          </a:p>
          <a:p>
            <a:pPr marL="933450" lvl="1" indent="-533400">
              <a:spcBef>
                <a:spcPct val="10000"/>
              </a:spcBef>
              <a:spcAft>
                <a:spcPct val="10000"/>
              </a:spcAft>
              <a:buFont typeface="Wingdings" pitchFamily="2" charset="2"/>
              <a:buChar char="l"/>
            </a:pPr>
            <a:r>
              <a:rPr lang="en-US" altLang="zh-CN" sz="2000" kern="0" dirty="0">
                <a:latin typeface="+mn-ea"/>
              </a:rPr>
              <a:t>A1</a:t>
            </a:r>
            <a:r>
              <a:rPr lang="zh-CN" altLang="zh-CN" sz="2000" kern="0" dirty="0">
                <a:latin typeface="+mn-ea"/>
              </a:rPr>
              <a:t>的访问时间</a:t>
            </a:r>
            <a:r>
              <a:rPr lang="en-US" altLang="zh-CN" sz="2000" kern="0" dirty="0">
                <a:latin typeface="+mn-ea"/>
              </a:rPr>
              <a:t>=</a:t>
            </a:r>
            <a:r>
              <a:rPr lang="zh-CN" altLang="zh-CN" sz="2000" kern="0" dirty="0">
                <a:latin typeface="+mn-ea"/>
              </a:rPr>
              <a:t>访问</a:t>
            </a:r>
            <a:r>
              <a:rPr lang="en-US" altLang="zh-CN" sz="2000" kern="0" dirty="0">
                <a:latin typeface="+mn-ea"/>
              </a:rPr>
              <a:t>TLB</a:t>
            </a:r>
            <a:r>
              <a:rPr lang="zh-CN" altLang="zh-CN" sz="2000" kern="0" dirty="0">
                <a:latin typeface="+mn-ea"/>
              </a:rPr>
              <a:t>的时间＋访问页表时间＋更新</a:t>
            </a:r>
            <a:r>
              <a:rPr lang="en-US" altLang="zh-CN" sz="2000" kern="0" dirty="0">
                <a:latin typeface="+mn-ea"/>
              </a:rPr>
              <a:t>TLB</a:t>
            </a:r>
            <a:r>
              <a:rPr lang="zh-CN" altLang="zh-CN" sz="2000" kern="0" dirty="0">
                <a:latin typeface="+mn-ea"/>
              </a:rPr>
              <a:t>时间</a:t>
            </a:r>
            <a:r>
              <a:rPr lang="en-US" altLang="zh-CN" sz="2000" kern="0" dirty="0">
                <a:latin typeface="+mn-ea"/>
              </a:rPr>
              <a:t>+</a:t>
            </a:r>
            <a:r>
              <a:rPr lang="zh-CN" altLang="zh-CN" sz="2000" kern="0" dirty="0">
                <a:latin typeface="+mn-ea"/>
              </a:rPr>
              <a:t>访问内存单元的时间</a:t>
            </a:r>
            <a:r>
              <a:rPr lang="en-US" altLang="zh-CN" sz="2000" kern="0" dirty="0">
                <a:latin typeface="+mn-ea"/>
              </a:rPr>
              <a:t>=10ns+100ns+20ns+100ns=230ns</a:t>
            </a:r>
          </a:p>
          <a:p>
            <a:pPr marL="933450" lvl="1" indent="-533400">
              <a:spcBef>
                <a:spcPct val="10000"/>
              </a:spcBef>
              <a:spcAft>
                <a:spcPct val="10000"/>
              </a:spcAft>
              <a:buFont typeface="Wingdings" pitchFamily="2" charset="2"/>
              <a:buChar char="l"/>
            </a:pPr>
            <a:r>
              <a:rPr lang="en-US" altLang="zh-CN" sz="2000" kern="0" dirty="0">
                <a:latin typeface="+mn-ea"/>
              </a:rPr>
              <a:t>A2</a:t>
            </a:r>
            <a:r>
              <a:rPr lang="zh-CN" altLang="zh-CN" sz="2000" kern="0" dirty="0">
                <a:latin typeface="+mn-ea"/>
              </a:rPr>
              <a:t>的访问时间＝访问</a:t>
            </a:r>
            <a:r>
              <a:rPr lang="en-US" altLang="zh-CN" sz="2000" kern="0" dirty="0">
                <a:latin typeface="+mn-ea"/>
              </a:rPr>
              <a:t>TLB</a:t>
            </a:r>
            <a:r>
              <a:rPr lang="zh-CN" altLang="zh-CN" sz="2000" kern="0" dirty="0">
                <a:latin typeface="+mn-ea"/>
              </a:rPr>
              <a:t>的时间＋访问页表时间＋调页时间</a:t>
            </a:r>
            <a:r>
              <a:rPr lang="en-US" altLang="zh-CN" sz="2000" kern="0" dirty="0">
                <a:latin typeface="+mn-ea"/>
              </a:rPr>
              <a:t>+</a:t>
            </a:r>
            <a:r>
              <a:rPr lang="zh-CN" altLang="zh-CN" sz="2000" kern="0" dirty="0">
                <a:latin typeface="+mn-ea"/>
              </a:rPr>
              <a:t>访问</a:t>
            </a:r>
            <a:r>
              <a:rPr lang="en-US" altLang="zh-CN" sz="2000" kern="0" dirty="0">
                <a:latin typeface="+mn-ea"/>
              </a:rPr>
              <a:t>TLB</a:t>
            </a:r>
            <a:r>
              <a:rPr lang="zh-CN" altLang="zh-CN" sz="2000" kern="0" dirty="0">
                <a:latin typeface="+mn-ea"/>
              </a:rPr>
              <a:t>的时间＋访问页表时间</a:t>
            </a:r>
            <a:r>
              <a:rPr lang="en-US" altLang="zh-CN" sz="2000" kern="0" dirty="0">
                <a:latin typeface="+mn-ea"/>
              </a:rPr>
              <a:t>+</a:t>
            </a:r>
            <a:r>
              <a:rPr lang="zh-CN" altLang="zh-CN" sz="2000" kern="0" dirty="0">
                <a:latin typeface="+mn-ea"/>
              </a:rPr>
              <a:t>更新</a:t>
            </a:r>
            <a:r>
              <a:rPr lang="en-US" altLang="zh-CN" sz="2000" kern="0" dirty="0">
                <a:latin typeface="+mn-ea"/>
              </a:rPr>
              <a:t>TLB</a:t>
            </a:r>
            <a:r>
              <a:rPr lang="zh-CN" altLang="en-US" sz="2000" kern="0" dirty="0">
                <a:latin typeface="+mn-ea"/>
              </a:rPr>
              <a:t>的</a:t>
            </a:r>
            <a:r>
              <a:rPr lang="zh-CN" altLang="zh-CN" sz="2000" kern="0" dirty="0">
                <a:latin typeface="+mn-ea"/>
              </a:rPr>
              <a:t>时间</a:t>
            </a:r>
            <a:r>
              <a:rPr lang="en-US" altLang="zh-CN" sz="2000" kern="0" dirty="0">
                <a:latin typeface="+mn-ea"/>
              </a:rPr>
              <a:t>+</a:t>
            </a:r>
            <a:r>
              <a:rPr lang="zh-CN" altLang="zh-CN" sz="2000" kern="0" dirty="0">
                <a:latin typeface="+mn-ea"/>
              </a:rPr>
              <a:t>访问内存单元的时间＝</a:t>
            </a:r>
            <a:r>
              <a:rPr lang="en-US" altLang="zh-CN" sz="2000" kern="0" dirty="0">
                <a:latin typeface="+mn-ea"/>
              </a:rPr>
              <a:t>10ns+100ns+100000000ns+10ns+100ns+20ns+100ns=100000340ns</a:t>
            </a:r>
          </a:p>
          <a:p>
            <a:pPr marL="933450" lvl="1" indent="-533400">
              <a:spcBef>
                <a:spcPct val="10000"/>
              </a:spcBef>
              <a:spcAft>
                <a:spcPct val="10000"/>
              </a:spcAft>
              <a:buFont typeface="Wingdings" pitchFamily="2" charset="2"/>
              <a:buChar char="l"/>
            </a:pPr>
            <a:r>
              <a:rPr lang="en-US" altLang="zh-CN" sz="2000" kern="0" dirty="0">
                <a:latin typeface="+mn-ea"/>
              </a:rPr>
              <a:t>A3</a:t>
            </a:r>
            <a:r>
              <a:rPr lang="zh-CN" altLang="zh-CN" sz="2000" kern="0" dirty="0">
                <a:latin typeface="+mn-ea"/>
              </a:rPr>
              <a:t>的访问时间＝访问</a:t>
            </a:r>
            <a:r>
              <a:rPr lang="en-US" altLang="zh-CN" sz="2000" kern="0" dirty="0">
                <a:latin typeface="+mn-ea"/>
              </a:rPr>
              <a:t>TLB</a:t>
            </a:r>
            <a:r>
              <a:rPr lang="zh-CN" altLang="zh-CN" sz="2000" kern="0" dirty="0">
                <a:latin typeface="+mn-ea"/>
              </a:rPr>
              <a:t>的时间＋访问内存单元的时间＝</a:t>
            </a:r>
            <a:r>
              <a:rPr lang="en-US" altLang="zh-CN" sz="2000" kern="0" dirty="0">
                <a:latin typeface="+mn-ea"/>
              </a:rPr>
              <a:t>10ns+100ns=110ns</a:t>
            </a:r>
          </a:p>
          <a:p>
            <a:pPr marL="400050" lvl="1" indent="0">
              <a:spcBef>
                <a:spcPct val="10000"/>
              </a:spcBef>
              <a:spcAft>
                <a:spcPct val="10000"/>
              </a:spcAft>
              <a:buNone/>
            </a:pPr>
            <a:r>
              <a:rPr lang="en-US" altLang="zh-CN" b="1" kern="0" dirty="0">
                <a:solidFill>
                  <a:schemeClr val="tx2"/>
                </a:solidFill>
                <a:latin typeface="+mn-ea"/>
              </a:rPr>
              <a:t>(2)</a:t>
            </a:r>
          </a:p>
          <a:p>
            <a:pPr marL="933450" lvl="1" indent="-533400">
              <a:spcBef>
                <a:spcPct val="10000"/>
              </a:spcBef>
              <a:spcAft>
                <a:spcPct val="10000"/>
              </a:spcAft>
              <a:buFont typeface="Wingdings" pitchFamily="2" charset="2"/>
              <a:buChar char="l"/>
            </a:pPr>
            <a:r>
              <a:rPr lang="en-US" altLang="zh-CN" sz="2000" kern="0" dirty="0">
                <a:solidFill>
                  <a:schemeClr val="tx1"/>
                </a:solidFill>
                <a:latin typeface="+mn-ea"/>
              </a:rPr>
              <a:t>1CADH</a:t>
            </a:r>
            <a:r>
              <a:rPr lang="zh-CN" altLang="zh-CN" sz="2000" kern="0" dirty="0">
                <a:solidFill>
                  <a:schemeClr val="tx1"/>
                </a:solidFill>
                <a:latin typeface="+mn-ea"/>
              </a:rPr>
              <a:t>的页号为</a:t>
            </a:r>
            <a:r>
              <a:rPr lang="en-US" altLang="zh-CN" sz="2000" kern="0" dirty="0">
                <a:solidFill>
                  <a:schemeClr val="tx1"/>
                </a:solidFill>
                <a:latin typeface="+mn-ea"/>
              </a:rPr>
              <a:t>1,</a:t>
            </a:r>
            <a:r>
              <a:rPr lang="zh-CN" altLang="zh-CN" sz="2000" kern="0" dirty="0">
                <a:solidFill>
                  <a:schemeClr val="tx1"/>
                </a:solidFill>
                <a:latin typeface="+mn-ea"/>
              </a:rPr>
              <a:t>对应的页框号为</a:t>
            </a:r>
            <a:r>
              <a:rPr lang="en-US" altLang="zh-CN" sz="2000" kern="0" dirty="0">
                <a:solidFill>
                  <a:schemeClr val="tx1"/>
                </a:solidFill>
                <a:latin typeface="+mn-ea"/>
              </a:rPr>
              <a:t>CA2H</a:t>
            </a:r>
            <a:r>
              <a:rPr lang="zh-CN" altLang="zh-CN" sz="2000" kern="0" dirty="0">
                <a:solidFill>
                  <a:schemeClr val="tx1"/>
                </a:solidFill>
                <a:latin typeface="+mn-ea"/>
              </a:rPr>
              <a:t>，其页内偏移量为</a:t>
            </a:r>
            <a:r>
              <a:rPr lang="en-US" altLang="zh-CN" sz="2000" kern="0" dirty="0">
                <a:solidFill>
                  <a:schemeClr val="tx1"/>
                </a:solidFill>
                <a:latin typeface="+mn-ea"/>
              </a:rPr>
              <a:t>CADH</a:t>
            </a:r>
            <a:r>
              <a:rPr lang="zh-CN" altLang="zh-CN" sz="2000" kern="0" dirty="0">
                <a:solidFill>
                  <a:schemeClr val="tx1"/>
                </a:solidFill>
                <a:latin typeface="+mn-ea"/>
              </a:rPr>
              <a:t>，故物理地址为</a:t>
            </a:r>
            <a:r>
              <a:rPr lang="en-US" altLang="zh-CN" sz="2000" kern="0" dirty="0">
                <a:solidFill>
                  <a:schemeClr val="tx1"/>
                </a:solidFill>
                <a:latin typeface="+mn-ea"/>
              </a:rPr>
              <a:t>CA2CADH. </a:t>
            </a:r>
          </a:p>
          <a:p>
            <a:pPr marL="933450" lvl="1" indent="-533400">
              <a:spcBef>
                <a:spcPct val="10000"/>
              </a:spcBef>
              <a:spcAft>
                <a:spcPct val="10000"/>
              </a:spcAft>
              <a:buFont typeface="Wingdings" pitchFamily="2" charset="2"/>
              <a:buChar char="l"/>
            </a:pPr>
            <a:r>
              <a:rPr lang="en-US" altLang="zh-CN" sz="2000" kern="0" dirty="0">
                <a:solidFill>
                  <a:schemeClr val="tx1"/>
                </a:solidFill>
                <a:latin typeface="+mn-ea"/>
              </a:rPr>
              <a:t>2242H</a:t>
            </a:r>
            <a:r>
              <a:rPr lang="zh-CN" altLang="zh-CN" sz="2000" kern="0" dirty="0">
                <a:solidFill>
                  <a:schemeClr val="tx1"/>
                </a:solidFill>
                <a:latin typeface="+mn-ea"/>
              </a:rPr>
              <a:t>的页号位</a:t>
            </a:r>
            <a:r>
              <a:rPr lang="en-US" altLang="zh-CN" sz="2000" kern="0" dirty="0">
                <a:solidFill>
                  <a:schemeClr val="tx1"/>
                </a:solidFill>
                <a:latin typeface="+mn-ea"/>
              </a:rPr>
              <a:t>2,</a:t>
            </a:r>
            <a:r>
              <a:rPr lang="zh-CN" altLang="zh-CN" sz="2000" kern="0" dirty="0">
                <a:solidFill>
                  <a:schemeClr val="tx1"/>
                </a:solidFill>
                <a:latin typeface="+mn-ea"/>
              </a:rPr>
              <a:t>对应的页框号为</a:t>
            </a:r>
            <a:r>
              <a:rPr lang="en-US" altLang="zh-CN" sz="2000" kern="0" dirty="0">
                <a:solidFill>
                  <a:schemeClr val="tx1"/>
                </a:solidFill>
                <a:latin typeface="+mn-ea"/>
              </a:rPr>
              <a:t>B2FH</a:t>
            </a:r>
            <a:r>
              <a:rPr lang="zh-CN" altLang="zh-CN" sz="2000" kern="0" dirty="0">
                <a:solidFill>
                  <a:schemeClr val="tx1"/>
                </a:solidFill>
                <a:latin typeface="+mn-ea"/>
              </a:rPr>
              <a:t>，其页内偏移量为</a:t>
            </a:r>
            <a:r>
              <a:rPr lang="en-US" altLang="zh-CN" sz="2000" kern="0" dirty="0">
                <a:solidFill>
                  <a:schemeClr val="tx1"/>
                </a:solidFill>
                <a:latin typeface="+mn-ea"/>
              </a:rPr>
              <a:t>242H</a:t>
            </a:r>
            <a:r>
              <a:rPr lang="zh-CN" altLang="zh-CN" sz="2000" kern="0" dirty="0">
                <a:solidFill>
                  <a:schemeClr val="tx1"/>
                </a:solidFill>
                <a:latin typeface="+mn-ea"/>
              </a:rPr>
              <a:t>，故物理地址为</a:t>
            </a:r>
            <a:r>
              <a:rPr lang="en-US" altLang="zh-CN" sz="2000" kern="0" dirty="0">
                <a:solidFill>
                  <a:schemeClr val="tx1"/>
                </a:solidFill>
                <a:latin typeface="+mn-ea"/>
              </a:rPr>
              <a:t>B2F242H. </a:t>
            </a:r>
            <a:endParaRPr lang="zh-CN" altLang="zh-CN" sz="2000" kern="0" dirty="0">
              <a:solidFill>
                <a:schemeClr val="tx1"/>
              </a:solidFill>
              <a:latin typeface="+mn-ea"/>
            </a:endParaRPr>
          </a:p>
        </p:txBody>
      </p:sp>
    </p:spTree>
    <p:extLst>
      <p:ext uri="{BB962C8B-B14F-4D97-AF65-F5344CB8AC3E}">
        <p14:creationId xmlns:p14="http://schemas.microsoft.com/office/powerpoint/2010/main" val="41181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6909" y="876300"/>
            <a:ext cx="8382000" cy="4953000"/>
          </a:xfrm>
        </p:spPr>
        <p:txBody>
          <a:bodyPr>
            <a:normAutofit/>
          </a:bodyPr>
          <a:lstStyle/>
          <a:p>
            <a:r>
              <a:rPr lang="zh-CN" altLang="en-US" sz="2400" b="0" dirty="0">
                <a:latin typeface="+mn-ea"/>
              </a:rPr>
              <a:t>清除策略</a:t>
            </a:r>
            <a:r>
              <a:rPr lang="zh-CN" altLang="en-NZ" sz="2400" b="0" dirty="0">
                <a:latin typeface="+mn-ea"/>
              </a:rPr>
              <a:t>用于</a:t>
            </a:r>
            <a:r>
              <a:rPr lang="zh-CN" altLang="en-US" sz="2400" b="0" dirty="0">
                <a:latin typeface="+mn-ea"/>
              </a:rPr>
              <a:t>确定何时将修改过的页写回辅存</a:t>
            </a:r>
            <a:endParaRPr lang="en-US" sz="2400" b="0" dirty="0">
              <a:latin typeface="+mn-ea"/>
            </a:endParaRPr>
          </a:p>
        </p:txBody>
      </p:sp>
      <p:graphicFrame>
        <p:nvGraphicFramePr>
          <p:cNvPr id="4" name="Diagram 3"/>
          <p:cNvGraphicFramePr/>
          <p:nvPr>
            <p:extLst>
              <p:ext uri="{D42A27DB-BD31-4B8C-83A1-F6EECF244321}">
                <p14:modId xmlns:p14="http://schemas.microsoft.com/office/powerpoint/2010/main" val="2564013194"/>
              </p:ext>
            </p:extLst>
          </p:nvPr>
        </p:nvGraphicFramePr>
        <p:xfrm>
          <a:off x="533400" y="1394793"/>
          <a:ext cx="7772400" cy="3261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5">
            <a:extLst>
              <a:ext uri="{FF2B5EF4-FFF2-40B4-BE49-F238E27FC236}">
                <a16:creationId xmlns:a16="http://schemas.microsoft.com/office/drawing/2014/main" id="{7322B25A-1210-6B48-A59C-C83049385FDB}"/>
              </a:ext>
            </a:extLst>
          </p:cNvPr>
          <p:cNvSpPr>
            <a:spLocks noGrp="1"/>
          </p:cNvSpPr>
          <p:nvPr>
            <p:ph type="title"/>
          </p:nvPr>
        </p:nvSpPr>
        <p:spPr/>
        <p:txBody>
          <a:bodyPr/>
          <a:lstStyle/>
          <a:p>
            <a:r>
              <a:rPr lang="en-US" altLang="zh-CN" dirty="0"/>
              <a:t>3.7.5</a:t>
            </a:r>
            <a:r>
              <a:rPr lang="zh-CN" altLang="en-US" dirty="0"/>
              <a:t> 清除策略</a:t>
            </a:r>
          </a:p>
        </p:txBody>
      </p:sp>
      <p:sp>
        <p:nvSpPr>
          <p:cNvPr id="7" name="Content Placeholder 2">
            <a:extLst>
              <a:ext uri="{FF2B5EF4-FFF2-40B4-BE49-F238E27FC236}">
                <a16:creationId xmlns:a16="http://schemas.microsoft.com/office/drawing/2014/main" id="{2D07D187-BF55-384B-9D1E-8D126747F474}"/>
              </a:ext>
            </a:extLst>
          </p:cNvPr>
          <p:cNvSpPr txBox="1">
            <a:spLocks/>
          </p:cNvSpPr>
          <p:nvPr/>
        </p:nvSpPr>
        <p:spPr bwMode="auto">
          <a:xfrm>
            <a:off x="533400" y="5005317"/>
            <a:ext cx="7772400" cy="1647965"/>
          </a:xfrm>
          <a:prstGeom prst="rect">
            <a:avLst/>
          </a:prstGeom>
          <a:solidFill>
            <a:schemeClr val="accent2">
              <a:lumMod val="75000"/>
            </a:schemeClr>
          </a:solid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000" b="0" kern="0" dirty="0">
                <a:solidFill>
                  <a:schemeClr val="bg1"/>
                </a:solidFill>
              </a:rPr>
              <a:t>结合页缓冲技术</a:t>
            </a:r>
            <a:endParaRPr lang="en-US" altLang="zh-CN" sz="2000" b="0" kern="0" dirty="0">
              <a:solidFill>
                <a:schemeClr val="bg1"/>
              </a:solidFill>
            </a:endParaRPr>
          </a:p>
          <a:p>
            <a:pPr lvl="1"/>
            <a:r>
              <a:rPr lang="zh-CN" altLang="en-US" sz="2000" kern="0" dirty="0"/>
              <a:t>只清除用于置换的页</a:t>
            </a:r>
            <a:r>
              <a:rPr lang="en-US" altLang="zh-CN" sz="2000" kern="0" dirty="0"/>
              <a:t>(</a:t>
            </a:r>
            <a:r>
              <a:rPr lang="zh-CN" altLang="en-US" sz="2000" kern="0" dirty="0"/>
              <a:t>非预先清除</a:t>
            </a:r>
            <a:r>
              <a:rPr lang="en-US" altLang="zh-CN" sz="2000" kern="0" dirty="0"/>
              <a:t>)</a:t>
            </a:r>
          </a:p>
          <a:p>
            <a:pPr lvl="1"/>
            <a:r>
              <a:rPr lang="zh-CN" altLang="en-US" sz="2000" kern="0" dirty="0"/>
              <a:t>通过页缓冲，将置换的页放在已修改表和未修改表中，已修改表中的页可以成批写回辅存。</a:t>
            </a:r>
            <a:endParaRPr lang="en-US" sz="2000" kern="0" dirty="0"/>
          </a:p>
        </p:txBody>
      </p:sp>
    </p:spTree>
    <p:extLst>
      <p:ext uri="{BB962C8B-B14F-4D97-AF65-F5344CB8AC3E}">
        <p14:creationId xmlns:p14="http://schemas.microsoft.com/office/powerpoint/2010/main" val="25420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92163"/>
            <a:ext cx="9143999" cy="3840163"/>
          </a:xfrm>
        </p:spPr>
        <p:txBody>
          <a:bodyPr/>
          <a:lstStyle/>
          <a:p>
            <a:r>
              <a:rPr lang="zh-CN" altLang="en-US" dirty="0">
                <a:latin typeface="+mn-ea"/>
              </a:rPr>
              <a:t>加载控制</a:t>
            </a:r>
            <a:endParaRPr lang="en-US" altLang="zh-CN" dirty="0">
              <a:latin typeface="+mn-ea"/>
            </a:endParaRPr>
          </a:p>
          <a:p>
            <a:pPr lvl="1"/>
            <a:r>
              <a:rPr lang="zh-CN" altLang="en-US" sz="2200" dirty="0">
                <a:latin typeface="+mn-ea"/>
                <a:ea typeface="+mn-ea"/>
              </a:rPr>
              <a:t>决定驻留在内存中的进程的数量</a:t>
            </a:r>
            <a:endParaRPr lang="en-US" altLang="zh-CN" sz="2200" dirty="0">
              <a:latin typeface="+mn-ea"/>
              <a:ea typeface="+mn-ea"/>
            </a:endParaRPr>
          </a:p>
          <a:p>
            <a:pPr lvl="2"/>
            <a:r>
              <a:rPr lang="zh-CN" altLang="en-US" i="1" dirty="0">
                <a:solidFill>
                  <a:srgbClr val="FF0000"/>
                </a:solidFill>
                <a:latin typeface="+mn-ea"/>
                <a:ea typeface="+mn-ea"/>
              </a:rPr>
              <a:t>多道程序度</a:t>
            </a:r>
            <a:r>
              <a:rPr lang="en-US" i="1" dirty="0">
                <a:solidFill>
                  <a:srgbClr val="FF0000"/>
                </a:solidFill>
                <a:latin typeface="+mn-ea"/>
                <a:ea typeface="+mn-ea"/>
              </a:rPr>
              <a:t>multiprogramming </a:t>
            </a:r>
            <a:r>
              <a:rPr lang="en-US" dirty="0">
                <a:solidFill>
                  <a:srgbClr val="FF0000"/>
                </a:solidFill>
                <a:latin typeface="+mn-ea"/>
                <a:ea typeface="+mn-ea"/>
              </a:rPr>
              <a:t>level</a:t>
            </a:r>
            <a:r>
              <a:rPr lang="zh-CN" altLang="en-US" dirty="0">
                <a:solidFill>
                  <a:srgbClr val="FF0000"/>
                </a:solidFill>
                <a:latin typeface="+mn-ea"/>
                <a:ea typeface="+mn-ea"/>
              </a:rPr>
              <a:t>，也称</a:t>
            </a:r>
            <a:r>
              <a:rPr lang="zh-CN" altLang="en-US" i="1" dirty="0">
                <a:solidFill>
                  <a:srgbClr val="FF0000"/>
                </a:solidFill>
                <a:latin typeface="+mn-ea"/>
                <a:ea typeface="+mn-ea"/>
              </a:rPr>
              <a:t>系统并发度</a:t>
            </a:r>
            <a:endParaRPr lang="en-US" dirty="0">
              <a:solidFill>
                <a:srgbClr val="FF0000"/>
              </a:solidFill>
              <a:latin typeface="+mn-ea"/>
              <a:ea typeface="+mn-ea"/>
            </a:endParaRPr>
          </a:p>
          <a:p>
            <a:pPr lvl="1"/>
            <a:r>
              <a:rPr lang="zh-CN" altLang="en-US" sz="2200" dirty="0">
                <a:latin typeface="+mn-ea"/>
                <a:ea typeface="+mn-ea"/>
              </a:rPr>
              <a:t>对于有效的内存管理来讲非常重要</a:t>
            </a:r>
            <a:endParaRPr lang="en-US" altLang="zh-CN" sz="2200" dirty="0">
              <a:latin typeface="+mn-ea"/>
              <a:ea typeface="+mn-ea"/>
            </a:endParaRPr>
          </a:p>
          <a:p>
            <a:pPr lvl="1"/>
            <a:r>
              <a:rPr lang="zh-CN" altLang="en-US" sz="2200" dirty="0">
                <a:latin typeface="+mn-ea"/>
                <a:ea typeface="+mn-ea"/>
              </a:rPr>
              <a:t>内存驻留的进程太少，当所有进程阻塞时，大量时间花在交换上。</a:t>
            </a:r>
            <a:endParaRPr lang="en-US" sz="2200" dirty="0">
              <a:latin typeface="+mn-ea"/>
              <a:ea typeface="+mn-ea"/>
            </a:endParaRPr>
          </a:p>
          <a:p>
            <a:pPr lvl="1"/>
            <a:r>
              <a:rPr lang="zh-CN" altLang="en-US" sz="2200" dirty="0">
                <a:latin typeface="+mn-ea"/>
              </a:rPr>
              <a:t>内存驻留的进程太多</a:t>
            </a:r>
            <a:r>
              <a:rPr lang="zh-CN" altLang="en-US" sz="2200" dirty="0">
                <a:latin typeface="+mn-ea"/>
                <a:ea typeface="+mn-ea"/>
              </a:rPr>
              <a:t>会导致抖动，</a:t>
            </a:r>
            <a:r>
              <a:rPr lang="en-US" altLang="zh-CN" sz="2200" dirty="0">
                <a:latin typeface="+mn-ea"/>
                <a:ea typeface="+mn-ea"/>
              </a:rPr>
              <a:t>why?</a:t>
            </a:r>
            <a:endParaRPr lang="en-US" sz="2200" dirty="0">
              <a:latin typeface="+mn-ea"/>
              <a:ea typeface="+mn-ea"/>
            </a:endParaRPr>
          </a:p>
          <a:p>
            <a:endParaRPr lang="en-US" dirty="0">
              <a:latin typeface="+mn-ea"/>
            </a:endParaRPr>
          </a:p>
        </p:txBody>
      </p:sp>
      <p:sp>
        <p:nvSpPr>
          <p:cNvPr id="6" name="标题 5">
            <a:extLst>
              <a:ext uri="{FF2B5EF4-FFF2-40B4-BE49-F238E27FC236}">
                <a16:creationId xmlns:a16="http://schemas.microsoft.com/office/drawing/2014/main" id="{D859C665-F137-9B44-BEEE-E7B328D0B24B}"/>
              </a:ext>
            </a:extLst>
          </p:cNvPr>
          <p:cNvSpPr>
            <a:spLocks noGrp="1"/>
          </p:cNvSpPr>
          <p:nvPr>
            <p:ph type="title"/>
          </p:nvPr>
        </p:nvSpPr>
        <p:spPr/>
        <p:txBody>
          <a:bodyPr/>
          <a:lstStyle/>
          <a:p>
            <a:r>
              <a:rPr lang="en-US" altLang="zh-CN" dirty="0"/>
              <a:t>3.7.6</a:t>
            </a:r>
            <a:r>
              <a:rPr lang="zh-CN" altLang="en-US" dirty="0"/>
              <a:t> 加载控制</a:t>
            </a:r>
          </a:p>
        </p:txBody>
      </p:sp>
      <p:grpSp>
        <p:nvGrpSpPr>
          <p:cNvPr id="7" name="组合 6">
            <a:extLst>
              <a:ext uri="{FF2B5EF4-FFF2-40B4-BE49-F238E27FC236}">
                <a16:creationId xmlns:a16="http://schemas.microsoft.com/office/drawing/2014/main" id="{E32199A1-C4C9-534F-A056-2293AFFA6815}"/>
              </a:ext>
            </a:extLst>
          </p:cNvPr>
          <p:cNvGrpSpPr/>
          <p:nvPr/>
        </p:nvGrpSpPr>
        <p:grpSpPr>
          <a:xfrm>
            <a:off x="1881312" y="3344968"/>
            <a:ext cx="4586720" cy="2981194"/>
            <a:chOff x="2580362" y="2507561"/>
            <a:chExt cx="5087761" cy="3479881"/>
          </a:xfrm>
          <a:solidFill>
            <a:schemeClr val="bg1"/>
          </a:solidFill>
        </p:grpSpPr>
        <p:pic>
          <p:nvPicPr>
            <p:cNvPr id="8" name="Picture 4" descr="f19.pdf">
              <a:extLst>
                <a:ext uri="{FF2B5EF4-FFF2-40B4-BE49-F238E27FC236}">
                  <a16:creationId xmlns:a16="http://schemas.microsoft.com/office/drawing/2014/main" id="{E1A9AB00-FBA8-AC49-8803-7CCC057C121D}"/>
                </a:ext>
              </a:extLst>
            </p:cNvPr>
            <p:cNvPicPr>
              <a:picLocks noChangeAspect="1"/>
            </p:cNvPicPr>
            <p:nvPr/>
          </p:nvPicPr>
          <p:blipFill rotWithShape="1">
            <a:blip r:embed="rId3"/>
            <a:srcRect l="16471" t="21376" r="22353" b="46291"/>
            <a:stretch/>
          </p:blipFill>
          <p:spPr>
            <a:xfrm>
              <a:off x="2580362" y="2507561"/>
              <a:ext cx="5087761" cy="3479881"/>
            </a:xfrm>
            <a:prstGeom prst="rect">
              <a:avLst/>
            </a:prstGeom>
            <a:grpFill/>
          </p:spPr>
        </p:pic>
        <p:sp>
          <p:nvSpPr>
            <p:cNvPr id="9" name="文本框 8">
              <a:extLst>
                <a:ext uri="{FF2B5EF4-FFF2-40B4-BE49-F238E27FC236}">
                  <a16:creationId xmlns:a16="http://schemas.microsoft.com/office/drawing/2014/main" id="{BADEE1A3-BA37-C446-AF8F-2AE2CB5DDCE7}"/>
                </a:ext>
              </a:extLst>
            </p:cNvPr>
            <p:cNvSpPr txBox="1"/>
            <p:nvPr/>
          </p:nvSpPr>
          <p:spPr>
            <a:xfrm>
              <a:off x="3898473" y="5618110"/>
              <a:ext cx="2126545" cy="302135"/>
            </a:xfrm>
            <a:prstGeom prst="rect">
              <a:avLst/>
            </a:prstGeom>
            <a:grpFill/>
          </p:spPr>
          <p:txBody>
            <a:bodyPr wrap="square" rtlCol="0">
              <a:spAutoFit/>
            </a:bodyPr>
            <a:lstStyle/>
            <a:p>
              <a:pPr algn="ctr"/>
              <a:r>
                <a:rPr kumimoji="1" lang="zh-CN" altLang="en-US" sz="1400" dirty="0"/>
                <a:t>多道程序度</a:t>
              </a:r>
            </a:p>
          </p:txBody>
        </p:sp>
        <p:sp>
          <p:nvSpPr>
            <p:cNvPr id="10" name="文本框 9">
              <a:extLst>
                <a:ext uri="{FF2B5EF4-FFF2-40B4-BE49-F238E27FC236}">
                  <a16:creationId xmlns:a16="http://schemas.microsoft.com/office/drawing/2014/main" id="{69684D74-6089-BC4E-861A-18EA1AC23427}"/>
                </a:ext>
              </a:extLst>
            </p:cNvPr>
            <p:cNvSpPr txBox="1"/>
            <p:nvPr/>
          </p:nvSpPr>
          <p:spPr>
            <a:xfrm>
              <a:off x="2756449" y="3230776"/>
              <a:ext cx="400110" cy="1510764"/>
            </a:xfrm>
            <a:prstGeom prst="rect">
              <a:avLst/>
            </a:prstGeom>
            <a:grpFill/>
          </p:spPr>
          <p:txBody>
            <a:bodyPr vert="eaVert" wrap="square" rtlCol="0">
              <a:spAutoFit/>
            </a:bodyPr>
            <a:lstStyle/>
            <a:p>
              <a:r>
                <a:rPr kumimoji="1" lang="zh-CN" altLang="en-US" sz="1400" dirty="0"/>
                <a:t>处理器利用率</a:t>
              </a:r>
            </a:p>
          </p:txBody>
        </p:sp>
      </p:grpSp>
      <p:sp>
        <p:nvSpPr>
          <p:cNvPr id="11" name="Content Placeholder 2">
            <a:extLst>
              <a:ext uri="{FF2B5EF4-FFF2-40B4-BE49-F238E27FC236}">
                <a16:creationId xmlns:a16="http://schemas.microsoft.com/office/drawing/2014/main" id="{2C50AB17-84BA-3949-81D5-F3202DBFF516}"/>
              </a:ext>
            </a:extLst>
          </p:cNvPr>
          <p:cNvSpPr txBox="1">
            <a:spLocks/>
          </p:cNvSpPr>
          <p:nvPr/>
        </p:nvSpPr>
        <p:spPr bwMode="auto">
          <a:xfrm>
            <a:off x="2078180" y="6326162"/>
            <a:ext cx="4389852" cy="425367"/>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000" kern="0" dirty="0">
                <a:latin typeface="+mn-ea"/>
              </a:rPr>
              <a:t>多道程序度对处理器利用率的影响</a:t>
            </a:r>
            <a:endParaRPr lang="en-US" altLang="zh-CN" sz="2000" kern="0" dirty="0">
              <a:latin typeface="+mn-ea"/>
            </a:endParaRPr>
          </a:p>
        </p:txBody>
      </p:sp>
    </p:spTree>
    <p:extLst>
      <p:ext uri="{BB962C8B-B14F-4D97-AF65-F5344CB8AC3E}">
        <p14:creationId xmlns:p14="http://schemas.microsoft.com/office/powerpoint/2010/main" val="23647948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5AAF68-895C-014A-9E2F-C8E3325AC3EB}"/>
              </a:ext>
            </a:extLst>
          </p:cNvPr>
          <p:cNvSpPr txBox="1">
            <a:spLocks/>
          </p:cNvSpPr>
          <p:nvPr/>
        </p:nvSpPr>
        <p:spPr bwMode="auto">
          <a:xfrm>
            <a:off x="0" y="792163"/>
            <a:ext cx="4558390" cy="2307297"/>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zh-CN" b="0" dirty="0">
                <a:latin typeface="+mn-ea"/>
              </a:rPr>
              <a:t>L=S</a:t>
            </a:r>
            <a:r>
              <a:rPr lang="zh-CN" altLang="en-US" b="0" dirty="0">
                <a:latin typeface="+mn-ea"/>
              </a:rPr>
              <a:t>准则（</a:t>
            </a:r>
            <a:r>
              <a:rPr lang="en-US" altLang="zh-CN" b="0" dirty="0">
                <a:latin typeface="+mn-ea"/>
              </a:rPr>
              <a:t>Denning @1980</a:t>
            </a:r>
            <a:r>
              <a:rPr lang="zh-CN" altLang="en-US" b="0" dirty="0">
                <a:latin typeface="+mn-ea"/>
              </a:rPr>
              <a:t>）</a:t>
            </a:r>
            <a:endParaRPr lang="en-US" altLang="zh-CN" b="0" dirty="0">
              <a:latin typeface="+mn-ea"/>
            </a:endParaRPr>
          </a:p>
          <a:p>
            <a:pPr lvl="1"/>
            <a:r>
              <a:rPr lang="zh-CN" altLang="en-US" sz="2000" dirty="0">
                <a:latin typeface="+mn-ea"/>
              </a:rPr>
              <a:t>发生缺页的平均时间</a:t>
            </a:r>
            <a:r>
              <a:rPr lang="en-US" altLang="zh-CN" sz="2000" dirty="0">
                <a:solidFill>
                  <a:srgbClr val="FF0000"/>
                </a:solidFill>
                <a:effectLst>
                  <a:outerShdw blurRad="38100" dist="38100" dir="2700000" algn="tl">
                    <a:srgbClr val="C0C0C0"/>
                  </a:outerShdw>
                </a:effectLst>
                <a:latin typeface="+mn-ea"/>
              </a:rPr>
              <a:t>L</a:t>
            </a:r>
            <a:r>
              <a:rPr lang="zh-CN" altLang="en-US" sz="2000" dirty="0">
                <a:latin typeface="+mn-ea"/>
              </a:rPr>
              <a:t>等于处理缺页故障的平均时间</a:t>
            </a:r>
            <a:r>
              <a:rPr lang="en-US" altLang="zh-CN" sz="2000" dirty="0">
                <a:solidFill>
                  <a:srgbClr val="FF0000"/>
                </a:solidFill>
                <a:latin typeface="+mn-ea"/>
              </a:rPr>
              <a:t>S</a:t>
            </a:r>
            <a:r>
              <a:rPr lang="zh-CN" altLang="en-US" sz="2000" dirty="0">
                <a:latin typeface="+mn-ea"/>
              </a:rPr>
              <a:t>，此时处理器的利用率最大</a:t>
            </a:r>
            <a:endParaRPr lang="en-US" altLang="zh-CN" b="0" dirty="0">
              <a:latin typeface="+mn-ea"/>
            </a:endParaRPr>
          </a:p>
          <a:p>
            <a:pPr marL="457200" lvl="1" indent="0">
              <a:buNone/>
            </a:pPr>
            <a:endParaRPr lang="en-US" altLang="zh-CN" sz="2000" b="0" dirty="0">
              <a:latin typeface="+mn-ea"/>
            </a:endParaRPr>
          </a:p>
          <a:p>
            <a:endParaRPr lang="en-US" altLang="zh-CN" kern="0" dirty="0">
              <a:latin typeface="+mn-ea"/>
            </a:endParaRPr>
          </a:p>
          <a:p>
            <a:endParaRPr lang="en-US" kern="0" dirty="0">
              <a:latin typeface="+mn-ea"/>
            </a:endParaRPr>
          </a:p>
        </p:txBody>
      </p:sp>
      <p:sp>
        <p:nvSpPr>
          <p:cNvPr id="4" name="标题 5">
            <a:extLst>
              <a:ext uri="{FF2B5EF4-FFF2-40B4-BE49-F238E27FC236}">
                <a16:creationId xmlns:a16="http://schemas.microsoft.com/office/drawing/2014/main" id="{9727615A-83A4-E349-9B7C-4FF7772242D1}"/>
              </a:ext>
            </a:extLst>
          </p:cNvPr>
          <p:cNvSpPr txBox="1">
            <a:spLocks/>
          </p:cNvSpPr>
          <p:nvPr/>
        </p:nvSpPr>
        <p:spPr>
          <a:xfrm>
            <a:off x="838200" y="228600"/>
            <a:ext cx="7162800" cy="563563"/>
          </a:xfrm>
          <a:prstGeom prst="rect">
            <a:avLst/>
          </a:prstGeom>
        </p:spPr>
        <p:txBody>
          <a:bodyPr/>
          <a:lst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r>
              <a:rPr lang="en-US" altLang="zh-CN" kern="0" dirty="0"/>
              <a:t>3.7.6</a:t>
            </a:r>
            <a:r>
              <a:rPr lang="zh-CN" altLang="en-US" kern="0" dirty="0"/>
              <a:t> 加载控制</a:t>
            </a:r>
          </a:p>
        </p:txBody>
      </p:sp>
      <p:sp>
        <p:nvSpPr>
          <p:cNvPr id="5" name="Content Placeholder 2">
            <a:extLst>
              <a:ext uri="{FF2B5EF4-FFF2-40B4-BE49-F238E27FC236}">
                <a16:creationId xmlns:a16="http://schemas.microsoft.com/office/drawing/2014/main" id="{EBB2C97F-1B56-794B-B613-063B27FAC410}"/>
              </a:ext>
            </a:extLst>
          </p:cNvPr>
          <p:cNvSpPr txBox="1">
            <a:spLocks/>
          </p:cNvSpPr>
          <p:nvPr/>
        </p:nvSpPr>
        <p:spPr bwMode="auto">
          <a:xfrm>
            <a:off x="4904509" y="792163"/>
            <a:ext cx="4239491" cy="2307297"/>
          </a:xfrm>
          <a:prstGeom prst="rect">
            <a:avLst/>
          </a:prstGeom>
          <a:solidFill>
            <a:schemeClr val="accent2"/>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zh-CN" altLang="en-US" sz="2400" b="0" dirty="0">
                <a:latin typeface="+mn-ea"/>
              </a:rPr>
              <a:t>监测</a:t>
            </a:r>
            <a:r>
              <a:rPr lang="en-US" altLang="zh-CN" sz="2400" b="0" dirty="0">
                <a:latin typeface="+mn-ea"/>
              </a:rPr>
              <a:t>Clock</a:t>
            </a:r>
            <a:r>
              <a:rPr lang="zh-CN" altLang="en-US" sz="2400" b="0" dirty="0">
                <a:latin typeface="+mn-ea"/>
              </a:rPr>
              <a:t>算法中指针扫描的速度</a:t>
            </a:r>
            <a:endParaRPr lang="en-US" altLang="zh-CN" sz="2400" b="0" dirty="0">
              <a:latin typeface="+mn-ea"/>
            </a:endParaRPr>
          </a:p>
          <a:p>
            <a:pPr lvl="1"/>
            <a:r>
              <a:rPr lang="zh-CN" altLang="en-US" sz="2000" dirty="0">
                <a:latin typeface="+mn-ea"/>
              </a:rPr>
              <a:t>速度低，缺页率低，增加多道程序度</a:t>
            </a:r>
            <a:endParaRPr lang="en-US" altLang="zh-CN" sz="2000" dirty="0">
              <a:latin typeface="+mn-ea"/>
            </a:endParaRPr>
          </a:p>
          <a:p>
            <a:pPr lvl="1"/>
            <a:r>
              <a:rPr lang="zh-CN" altLang="en-US" sz="2000" dirty="0">
                <a:latin typeface="+mn-ea"/>
              </a:rPr>
              <a:t>速度高，缺页率高或多道程序度高，降低多道程序度</a:t>
            </a:r>
            <a:endParaRPr lang="en-US" altLang="zh-CN" sz="2000" dirty="0">
              <a:latin typeface="+mn-ea"/>
            </a:endParaRPr>
          </a:p>
          <a:p>
            <a:pPr marL="0" indent="0">
              <a:buNone/>
            </a:pPr>
            <a:endParaRPr lang="en-US" altLang="zh-CN" kern="0" dirty="0">
              <a:latin typeface="+mn-ea"/>
            </a:endParaRPr>
          </a:p>
          <a:p>
            <a:endParaRPr lang="en-US" kern="0" dirty="0">
              <a:latin typeface="+mn-ea"/>
            </a:endParaRPr>
          </a:p>
        </p:txBody>
      </p:sp>
      <p:sp>
        <p:nvSpPr>
          <p:cNvPr id="7" name="Content Placeholder 2">
            <a:extLst>
              <a:ext uri="{FF2B5EF4-FFF2-40B4-BE49-F238E27FC236}">
                <a16:creationId xmlns:a16="http://schemas.microsoft.com/office/drawing/2014/main" id="{AE7D2536-9204-3A4E-89DE-AACE0FA55772}"/>
              </a:ext>
            </a:extLst>
          </p:cNvPr>
          <p:cNvSpPr txBox="1">
            <a:spLocks/>
          </p:cNvSpPr>
          <p:nvPr/>
        </p:nvSpPr>
        <p:spPr bwMode="auto">
          <a:xfrm>
            <a:off x="782037" y="3269970"/>
            <a:ext cx="7552706" cy="3249583"/>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2400" b="0" dirty="0">
                <a:latin typeface="+mn-ea"/>
              </a:rPr>
              <a:t>控制多道程序度</a:t>
            </a:r>
            <a:endParaRPr lang="en-US" altLang="zh-CN" sz="2400" b="0" dirty="0">
              <a:latin typeface="+mn-ea"/>
            </a:endParaRPr>
          </a:p>
          <a:p>
            <a:pPr lvl="1"/>
            <a:r>
              <a:rPr lang="zh-CN" altLang="en-US" sz="2000" b="0" dirty="0">
                <a:latin typeface="+mn-ea"/>
              </a:rPr>
              <a:t>需挂起一个或多个驻留进程</a:t>
            </a:r>
            <a:endParaRPr lang="en-US" altLang="zh-CN" sz="2000" b="0" dirty="0">
              <a:latin typeface="+mn-ea"/>
            </a:endParaRPr>
          </a:p>
          <a:p>
            <a:pPr lvl="1"/>
            <a:r>
              <a:rPr lang="zh-CN" altLang="en-US" sz="2000" b="0" dirty="0">
                <a:latin typeface="+mn-ea"/>
              </a:rPr>
              <a:t>选择哪些进程挂起</a:t>
            </a:r>
            <a:endParaRPr lang="en-US" altLang="zh-CN" sz="2000" b="0" dirty="0">
              <a:latin typeface="+mn-ea"/>
            </a:endParaRPr>
          </a:p>
          <a:p>
            <a:pPr lvl="2"/>
            <a:r>
              <a:rPr lang="en-NZ" altLang="zh-CN" sz="1800" dirty="0" err="1">
                <a:latin typeface="+mn-ea"/>
              </a:rPr>
              <a:t>最低优先级进程</a:t>
            </a:r>
            <a:endParaRPr lang="en-NZ" altLang="zh-CN" sz="1800" dirty="0">
              <a:latin typeface="+mn-ea"/>
            </a:endParaRPr>
          </a:p>
          <a:p>
            <a:pPr lvl="2"/>
            <a:r>
              <a:rPr lang="en-NZ" altLang="zh-CN" sz="1800" dirty="0" err="1">
                <a:latin typeface="+mn-ea"/>
              </a:rPr>
              <a:t>缺页中断的进程</a:t>
            </a:r>
            <a:endParaRPr lang="en-NZ" altLang="zh-CN" sz="1800" dirty="0">
              <a:latin typeface="+mn-ea"/>
            </a:endParaRPr>
          </a:p>
          <a:p>
            <a:pPr lvl="2"/>
            <a:r>
              <a:rPr lang="en-NZ" altLang="zh-CN" sz="1800" dirty="0" err="1">
                <a:latin typeface="+mn-ea"/>
              </a:rPr>
              <a:t>最后被激活的进程</a:t>
            </a:r>
            <a:endParaRPr lang="en-NZ" altLang="zh-CN" sz="1800" dirty="0">
              <a:latin typeface="+mn-ea"/>
            </a:endParaRPr>
          </a:p>
          <a:p>
            <a:pPr lvl="2"/>
            <a:r>
              <a:rPr lang="en-NZ" altLang="zh-CN" sz="1800" dirty="0" err="1">
                <a:latin typeface="+mn-ea"/>
              </a:rPr>
              <a:t>具有最小驻留集的进程</a:t>
            </a:r>
            <a:endParaRPr lang="en-NZ" altLang="zh-CN" sz="1800" dirty="0">
              <a:latin typeface="+mn-ea"/>
            </a:endParaRPr>
          </a:p>
          <a:p>
            <a:pPr lvl="2"/>
            <a:r>
              <a:rPr lang="en-NZ" altLang="zh-CN" sz="1800" dirty="0" err="1">
                <a:latin typeface="+mn-ea"/>
              </a:rPr>
              <a:t>最大空间的进程</a:t>
            </a:r>
            <a:endParaRPr lang="en-NZ" altLang="zh-CN" sz="1800" dirty="0">
              <a:latin typeface="+mn-ea"/>
            </a:endParaRPr>
          </a:p>
          <a:p>
            <a:pPr lvl="2"/>
            <a:r>
              <a:rPr lang="en-NZ" altLang="zh-CN" sz="2000" dirty="0" err="1">
                <a:latin typeface="+mn-ea"/>
              </a:rPr>
              <a:t>具有最大剩余执行时间的进程</a:t>
            </a:r>
            <a:endParaRPr lang="en-NZ" altLang="zh-CN" sz="700" dirty="0">
              <a:latin typeface="+mn-ea"/>
            </a:endParaRPr>
          </a:p>
          <a:p>
            <a:endParaRPr lang="en-US" altLang="zh-CN" sz="2400" b="0" dirty="0">
              <a:latin typeface="+mn-ea"/>
            </a:endParaRPr>
          </a:p>
          <a:p>
            <a:pPr marL="457200" lvl="1" indent="0">
              <a:buNone/>
            </a:pPr>
            <a:endParaRPr lang="en-US" altLang="zh-CN" sz="2000" b="0" dirty="0">
              <a:latin typeface="+mn-ea"/>
            </a:endParaRPr>
          </a:p>
          <a:p>
            <a:endParaRPr lang="en-US" altLang="zh-CN" kern="0" dirty="0">
              <a:latin typeface="+mn-ea"/>
            </a:endParaRPr>
          </a:p>
          <a:p>
            <a:endParaRPr lang="en-US" kern="0" dirty="0">
              <a:latin typeface="+mn-ea"/>
            </a:endParaRPr>
          </a:p>
        </p:txBody>
      </p:sp>
    </p:spTree>
    <p:extLst>
      <p:ext uri="{BB962C8B-B14F-4D97-AF65-F5344CB8AC3E}">
        <p14:creationId xmlns:p14="http://schemas.microsoft.com/office/powerpoint/2010/main" val="16547917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内容占位符 2"/>
          <p:cNvSpPr>
            <a:spLocks noGrp="1"/>
          </p:cNvSpPr>
          <p:nvPr>
            <p:ph idx="1"/>
          </p:nvPr>
        </p:nvSpPr>
        <p:spPr>
          <a:xfrm>
            <a:off x="0" y="792163"/>
            <a:ext cx="9144000" cy="5184576"/>
          </a:xfrm>
        </p:spPr>
        <p:txBody>
          <a:bodyPr/>
          <a:lstStyle/>
          <a:p>
            <a:r>
              <a:rPr lang="zh-CN" altLang="zh-CN" b="0" dirty="0">
                <a:latin typeface="+mn-ea"/>
              </a:rPr>
              <a:t>作业</a:t>
            </a:r>
            <a:r>
              <a:rPr lang="en-US" altLang="zh-CN" b="0" dirty="0">
                <a:latin typeface="+mn-ea"/>
              </a:rPr>
              <a:t>7</a:t>
            </a:r>
            <a:r>
              <a:rPr lang="zh-CN" altLang="en-US" b="0" dirty="0">
                <a:latin typeface="+mn-ea"/>
              </a:rPr>
              <a:t> </a:t>
            </a:r>
            <a:endParaRPr lang="en-US" altLang="zh-CN" sz="2400" b="0" dirty="0">
              <a:latin typeface="+mn-ea"/>
            </a:endParaRPr>
          </a:p>
          <a:p>
            <a:pPr marL="0" indent="0">
              <a:buNone/>
            </a:pPr>
            <a:r>
              <a:rPr lang="en-US" altLang="zh-CN" sz="2400" b="0" dirty="0">
                <a:latin typeface="+mn-ea"/>
              </a:rPr>
              <a:t>    1.</a:t>
            </a:r>
            <a:r>
              <a:rPr lang="zh-CN" altLang="en-US" sz="2400" b="0" dirty="0">
                <a:latin typeface="+mn-ea"/>
              </a:rPr>
              <a:t>简单分页和虚拟分页有何区别？</a:t>
            </a:r>
            <a:endParaRPr lang="en-US" altLang="zh-CN" sz="2400" b="0" dirty="0">
              <a:latin typeface="+mn-ea"/>
            </a:endParaRPr>
          </a:p>
          <a:p>
            <a:pPr marL="0" indent="0">
              <a:buNone/>
            </a:pPr>
            <a:r>
              <a:rPr lang="en-US" altLang="zh-CN" sz="2400" b="0" dirty="0">
                <a:latin typeface="+mn-ea"/>
              </a:rPr>
              <a:t>    2.</a:t>
            </a:r>
            <a:r>
              <a:rPr lang="zh-CN" altLang="en-US" sz="2400" b="0" dirty="0">
                <a:latin typeface="+mn-ea"/>
              </a:rPr>
              <a:t>什么是抖动？</a:t>
            </a:r>
            <a:endParaRPr lang="en-US" altLang="zh-CN" sz="2400" b="0" dirty="0">
              <a:latin typeface="+mn-ea"/>
            </a:endParaRPr>
          </a:p>
          <a:p>
            <a:pPr marL="0" indent="0">
              <a:buNone/>
            </a:pPr>
            <a:r>
              <a:rPr lang="en-US" altLang="zh-CN" sz="2400" b="0" dirty="0">
                <a:latin typeface="+mn-ea"/>
              </a:rPr>
              <a:t>    3.</a:t>
            </a:r>
            <a:r>
              <a:rPr lang="zh-CN" altLang="en-US" sz="2400" b="0" dirty="0">
                <a:latin typeface="+mn-ea"/>
              </a:rPr>
              <a:t>为何在使用虚拟内存时，局部性原理至关重要？</a:t>
            </a:r>
            <a:endParaRPr lang="en-US" altLang="zh-CN" sz="2400" b="0" dirty="0">
              <a:latin typeface="+mn-ea"/>
            </a:endParaRPr>
          </a:p>
          <a:p>
            <a:pPr marL="0" indent="0">
              <a:buNone/>
            </a:pPr>
            <a:r>
              <a:rPr lang="en-US" altLang="zh-CN" sz="2400" b="0" dirty="0">
                <a:latin typeface="+mn-ea"/>
              </a:rPr>
              <a:t>    4.</a:t>
            </a:r>
            <a:r>
              <a:rPr lang="zh-CN" altLang="en-US" sz="2400" b="0" dirty="0">
                <a:latin typeface="+mn-ea"/>
              </a:rPr>
              <a:t>在虚拟分页存储管理中，页表项有哪些典型元素？</a:t>
            </a:r>
            <a:endParaRPr lang="en-US" altLang="zh-CN" sz="2400" b="0" dirty="0">
              <a:latin typeface="+mn-ea"/>
            </a:endParaRPr>
          </a:p>
          <a:p>
            <a:pPr marL="0" indent="0">
              <a:buNone/>
            </a:pPr>
            <a:r>
              <a:rPr lang="zh-CN" altLang="en-US" sz="2400" b="0" dirty="0">
                <a:latin typeface="+mn-ea"/>
              </a:rPr>
              <a:t>    </a:t>
            </a:r>
            <a:r>
              <a:rPr lang="en-US" altLang="zh-CN" sz="2400" b="0" dirty="0">
                <a:latin typeface="+mn-ea"/>
              </a:rPr>
              <a:t>5.</a:t>
            </a:r>
            <a:r>
              <a:rPr lang="zh-CN" altLang="en-US" sz="2400" b="0" dirty="0">
                <a:latin typeface="+mn-ea"/>
              </a:rPr>
              <a:t>驻留集和工作集有何区别？</a:t>
            </a:r>
            <a:endParaRPr lang="en-US" altLang="zh-CN" sz="2400" b="0" dirty="0">
              <a:latin typeface="+mn-ea"/>
            </a:endParaRPr>
          </a:p>
          <a:p>
            <a:pPr marL="0" indent="0">
              <a:buNone/>
            </a:pPr>
            <a:r>
              <a:rPr lang="en-US" altLang="zh-CN" sz="2400" b="0" dirty="0">
                <a:latin typeface="+mn-ea"/>
              </a:rPr>
              <a:t>    6.</a:t>
            </a:r>
            <a:r>
              <a:rPr lang="zh-CN" altLang="en-US" sz="2400" b="0" dirty="0">
                <a:latin typeface="+mn-ea"/>
              </a:rPr>
              <a:t>假设页面大小为</a:t>
            </a:r>
            <a:r>
              <a:rPr lang="en-US" altLang="zh-CN" sz="2400" b="0" dirty="0">
                <a:latin typeface="+mn-ea"/>
              </a:rPr>
              <a:t>4KB</a:t>
            </a:r>
            <a:r>
              <a:rPr lang="zh-CN" altLang="en-US" sz="2400" b="0" dirty="0">
                <a:latin typeface="+mn-ea"/>
              </a:rPr>
              <a:t>，页表项大小为</a:t>
            </a:r>
            <a:r>
              <a:rPr lang="en-US" altLang="zh-CN" sz="2400" b="0" dirty="0">
                <a:latin typeface="+mn-ea"/>
              </a:rPr>
              <a:t>4B</a:t>
            </a:r>
            <a:r>
              <a:rPr lang="zh-CN" altLang="en-US" sz="2400" b="0" dirty="0">
                <a:latin typeface="+mn-ea"/>
              </a:rPr>
              <a:t>。要映射</a:t>
            </a:r>
            <a:r>
              <a:rPr lang="en-US" altLang="zh-CN" sz="2400" b="0" dirty="0">
                <a:latin typeface="+mn-ea"/>
              </a:rPr>
              <a:t>64</a:t>
            </a:r>
            <a:r>
              <a:rPr lang="zh-CN" altLang="en-US" sz="2400" b="0" dirty="0">
                <a:latin typeface="+mn-ea"/>
              </a:rPr>
              <a:t>位的地址   </a:t>
            </a:r>
            <a:endParaRPr lang="en-US" altLang="zh-CN" sz="2400" b="0" dirty="0">
              <a:latin typeface="+mn-ea"/>
            </a:endParaRPr>
          </a:p>
          <a:p>
            <a:pPr marL="0" indent="0">
              <a:buNone/>
            </a:pPr>
            <a:r>
              <a:rPr lang="zh-CN" altLang="en-US" sz="2400" b="0" dirty="0">
                <a:latin typeface="+mn-ea"/>
              </a:rPr>
              <a:t>      空间，如果顶级页表能在一页中存储，需要多少级页表 ？</a:t>
            </a:r>
            <a:endParaRPr lang="en-US" altLang="zh-CN" sz="2400" b="0" dirty="0">
              <a:latin typeface="+mn-ea"/>
            </a:endParaRPr>
          </a:p>
          <a:p>
            <a:pPr marL="0" indent="0">
              <a:buNone/>
            </a:pPr>
            <a:r>
              <a:rPr lang="zh-CN" altLang="en-US" sz="2400" b="0" dirty="0">
                <a:latin typeface="+mn-ea"/>
              </a:rPr>
              <a:t>    </a:t>
            </a:r>
            <a:r>
              <a:rPr lang="en-US" altLang="zh-CN" sz="2400" b="0" dirty="0">
                <a:latin typeface="+mn-ea"/>
              </a:rPr>
              <a:t>7.</a:t>
            </a:r>
            <a:r>
              <a:rPr lang="zh-CN" altLang="en-US" sz="2400" b="0" dirty="0">
                <a:latin typeface="+mn-ea"/>
              </a:rPr>
              <a:t>完成</a:t>
            </a:r>
            <a:r>
              <a:rPr lang="en-US" altLang="zh-CN" sz="2400" b="0" dirty="0">
                <a:latin typeface="+mn-ea"/>
              </a:rPr>
              <a:t>PPT</a:t>
            </a:r>
            <a:r>
              <a:rPr lang="zh-CN" altLang="en-US" sz="2400" b="0" dirty="0">
                <a:latin typeface="+mn-ea"/>
              </a:rPr>
              <a:t>中</a:t>
            </a:r>
            <a:r>
              <a:rPr lang="en-US" altLang="zh-CN" sz="2400" b="0" dirty="0">
                <a:latin typeface="+mn-ea"/>
              </a:rPr>
              <a:t>3.6.2</a:t>
            </a:r>
            <a:r>
              <a:rPr lang="zh-CN" altLang="en-US" sz="2400" b="0" dirty="0">
                <a:latin typeface="+mn-ea"/>
              </a:rPr>
              <a:t>二级页表示例</a:t>
            </a:r>
            <a:r>
              <a:rPr lang="en-US" altLang="zh-CN" sz="2400" b="0" dirty="0">
                <a:latin typeface="+mn-ea"/>
              </a:rPr>
              <a:t>3</a:t>
            </a:r>
            <a:r>
              <a:rPr lang="zh-CN" altLang="en-US" sz="2400" b="0" dirty="0">
                <a:latin typeface="+mn-ea"/>
              </a:rPr>
              <a:t>，请采用十进制方式，并与   </a:t>
            </a:r>
            <a:endParaRPr lang="en-US" altLang="zh-CN" sz="2400" b="0" dirty="0">
              <a:latin typeface="+mn-ea"/>
            </a:endParaRPr>
          </a:p>
          <a:p>
            <a:pPr marL="0" indent="0">
              <a:buNone/>
            </a:pPr>
            <a:r>
              <a:rPr lang="zh-CN" altLang="en-US" sz="2400" b="0" dirty="0">
                <a:latin typeface="+mn-ea"/>
              </a:rPr>
              <a:t>      参考答案比较，自判。</a:t>
            </a:r>
            <a:endParaRPr lang="en-US" altLang="zh-CN" sz="2400" b="0" dirty="0">
              <a:latin typeface="+mn-ea"/>
            </a:endParaRPr>
          </a:p>
          <a:p>
            <a:pPr>
              <a:buFont typeface="Arial" charset="0"/>
              <a:buNone/>
            </a:pPr>
            <a:endParaRPr lang="en-US" altLang="zh-CN" sz="2400" b="0" dirty="0">
              <a:latin typeface="+mn-ea"/>
            </a:endParaRPr>
          </a:p>
          <a:p>
            <a:pPr marL="0" indent="0">
              <a:buNone/>
            </a:pPr>
            <a:endParaRPr lang="en-US" altLang="zh-CN" sz="2400" b="0" dirty="0">
              <a:latin typeface="+mn-ea"/>
            </a:endParaRPr>
          </a:p>
          <a:p>
            <a:pPr marL="0" indent="0">
              <a:buNone/>
            </a:pPr>
            <a:r>
              <a:rPr lang="zh-CN" altLang="en-US" sz="2400" b="0" dirty="0">
                <a:latin typeface="+mn-ea"/>
              </a:rPr>
              <a:t> </a:t>
            </a:r>
          </a:p>
          <a:p>
            <a:pPr>
              <a:buFont typeface="Arial" charset="0"/>
              <a:buNone/>
            </a:pPr>
            <a:r>
              <a:rPr lang="en-US" altLang="zh-CN" sz="2400" b="0" dirty="0">
                <a:latin typeface="+mn-ea"/>
              </a:rPr>
              <a:t> </a:t>
            </a:r>
          </a:p>
        </p:txBody>
      </p:sp>
      <p:sp>
        <p:nvSpPr>
          <p:cNvPr id="3" name="标题 2"/>
          <p:cNvSpPr>
            <a:spLocks noGrp="1"/>
          </p:cNvSpPr>
          <p:nvPr>
            <p:ph type="title"/>
          </p:nvPr>
        </p:nvSpPr>
        <p:spPr/>
        <p:txBody>
          <a:bodyPr/>
          <a:lstStyle/>
          <a:p>
            <a:r>
              <a:rPr lang="zh-CN" altLang="en-US" dirty="0"/>
              <a:t>作业</a:t>
            </a:r>
          </a:p>
        </p:txBody>
      </p:sp>
    </p:spTree>
    <p:extLst>
      <p:ext uri="{BB962C8B-B14F-4D97-AF65-F5344CB8AC3E}">
        <p14:creationId xmlns:p14="http://schemas.microsoft.com/office/powerpoint/2010/main" val="307548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2339">
                                            <p:txEl>
                                              <p:pRg st="4" end="4"/>
                                            </p:txEl>
                                          </p:spTgt>
                                        </p:tgtEl>
                                        <p:attrNameLst>
                                          <p:attrName>style.visibility</p:attrName>
                                        </p:attrNameLst>
                                      </p:cBhvr>
                                      <p:to>
                                        <p:strVal val="visible"/>
                                      </p:to>
                                    </p:set>
                                    <p:anim calcmode="lin" valueType="num">
                                      <p:cBhvr additive="base">
                                        <p:cTn id="31" dur="500" fill="hold"/>
                                        <p:tgtEl>
                                          <p:spTgt spid="1423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23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2339">
                                            <p:txEl>
                                              <p:pRg st="5" end="5"/>
                                            </p:txEl>
                                          </p:spTgt>
                                        </p:tgtEl>
                                        <p:attrNameLst>
                                          <p:attrName>style.visibility</p:attrName>
                                        </p:attrNameLst>
                                      </p:cBhvr>
                                      <p:to>
                                        <p:strVal val="visible"/>
                                      </p:to>
                                    </p:set>
                                    <p:anim calcmode="lin" valueType="num">
                                      <p:cBhvr additive="base">
                                        <p:cTn id="37" dur="500" fill="hold"/>
                                        <p:tgtEl>
                                          <p:spTgt spid="1423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23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42339">
                                            <p:txEl>
                                              <p:pRg st="6" end="6"/>
                                            </p:txEl>
                                          </p:spTgt>
                                        </p:tgtEl>
                                        <p:attrNameLst>
                                          <p:attrName>style.visibility</p:attrName>
                                        </p:attrNameLst>
                                      </p:cBhvr>
                                      <p:to>
                                        <p:strVal val="visible"/>
                                      </p:to>
                                    </p:set>
                                    <p:anim calcmode="lin" valueType="num">
                                      <p:cBhvr additive="base">
                                        <p:cTn id="43" dur="500" fill="hold"/>
                                        <p:tgtEl>
                                          <p:spTgt spid="1423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233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42339">
                                            <p:txEl>
                                              <p:pRg st="7" end="7"/>
                                            </p:txEl>
                                          </p:spTgt>
                                        </p:tgtEl>
                                        <p:attrNameLst>
                                          <p:attrName>style.visibility</p:attrName>
                                        </p:attrNameLst>
                                      </p:cBhvr>
                                      <p:to>
                                        <p:strVal val="visible"/>
                                      </p:to>
                                    </p:set>
                                    <p:anim calcmode="lin" valueType="num">
                                      <p:cBhvr additive="base">
                                        <p:cTn id="49" dur="500" fill="hold"/>
                                        <p:tgtEl>
                                          <p:spTgt spid="1423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233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42339">
                                            <p:txEl>
                                              <p:pRg st="8" end="8"/>
                                            </p:txEl>
                                          </p:spTgt>
                                        </p:tgtEl>
                                        <p:attrNameLst>
                                          <p:attrName>style.visibility</p:attrName>
                                        </p:attrNameLst>
                                      </p:cBhvr>
                                      <p:to>
                                        <p:strVal val="visible"/>
                                      </p:to>
                                    </p:set>
                                    <p:anim calcmode="lin" valueType="num">
                                      <p:cBhvr additive="base">
                                        <p:cTn id="55" dur="500" fill="hold"/>
                                        <p:tgtEl>
                                          <p:spTgt spid="1423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233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142339">
                                            <p:txEl>
                                              <p:pRg st="9" end="9"/>
                                            </p:txEl>
                                          </p:spTgt>
                                        </p:tgtEl>
                                        <p:attrNameLst>
                                          <p:attrName>style.visibility</p:attrName>
                                        </p:attrNameLst>
                                      </p:cBhvr>
                                      <p:to>
                                        <p:strVal val="visible"/>
                                      </p:to>
                                    </p:set>
                                    <p:anim calcmode="lin" valueType="num">
                                      <p:cBhvr additive="base">
                                        <p:cTn id="61" dur="500" fill="hold"/>
                                        <p:tgtEl>
                                          <p:spTgt spid="14233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233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142339">
                                            <p:txEl>
                                              <p:pRg st="12" end="12"/>
                                            </p:txEl>
                                          </p:spTgt>
                                        </p:tgtEl>
                                        <p:attrNameLst>
                                          <p:attrName>style.visibility</p:attrName>
                                        </p:attrNameLst>
                                      </p:cBhvr>
                                      <p:to>
                                        <p:strVal val="visible"/>
                                      </p:to>
                                    </p:set>
                                    <p:anim calcmode="lin" valueType="num">
                                      <p:cBhvr additive="base">
                                        <p:cTn id="67" dur="500" fill="hold"/>
                                        <p:tgtEl>
                                          <p:spTgt spid="142339">
                                            <p:txEl>
                                              <p:pRg st="12" end="1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42339">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42339">
                                            <p:txEl>
                                              <p:pRg st="13" end="13"/>
                                            </p:txEl>
                                          </p:spTgt>
                                        </p:tgtEl>
                                        <p:attrNameLst>
                                          <p:attrName>style.visibility</p:attrName>
                                        </p:attrNameLst>
                                      </p:cBhvr>
                                      <p:to>
                                        <p:strVal val="visible"/>
                                      </p:to>
                                    </p:set>
                                    <p:anim calcmode="lin" valueType="num">
                                      <p:cBhvr additive="base">
                                        <p:cTn id="73" dur="500" fill="hold"/>
                                        <p:tgtEl>
                                          <p:spTgt spid="142339">
                                            <p:txEl>
                                              <p:pRg st="13" end="13"/>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4233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C6AA56D-822F-1C4E-8C85-8C000ADF34CA}"/>
              </a:ext>
            </a:extLst>
          </p:cNvPr>
          <p:cNvSpPr>
            <a:spLocks noGrp="1"/>
          </p:cNvSpPr>
          <p:nvPr>
            <p:ph idx="1"/>
          </p:nvPr>
        </p:nvSpPr>
        <p:spPr>
          <a:xfrm>
            <a:off x="457200" y="1219200"/>
            <a:ext cx="8229600" cy="4953000"/>
          </a:xfrm>
        </p:spPr>
        <p:txBody>
          <a:bodyPr/>
          <a:lstStyle/>
          <a:p>
            <a:pPr>
              <a:buFont typeface="Arial" charset="0"/>
              <a:buNone/>
            </a:pPr>
            <a:r>
              <a:rPr lang="en-US" altLang="zh-CN" dirty="0">
                <a:latin typeface="宋体" pitchFamily="2" charset="-122"/>
                <a:ea typeface="宋体" pitchFamily="2" charset="-122"/>
              </a:rPr>
              <a:t>7.</a:t>
            </a:r>
            <a:r>
              <a:rPr lang="zh-CN" altLang="en-US" sz="2400" b="0" dirty="0">
                <a:latin typeface="+mn-ea"/>
              </a:rPr>
              <a:t>考虑如下的页面访问序列：</a:t>
            </a:r>
            <a:r>
              <a:rPr lang="en-US" altLang="zh-CN" sz="2400" b="0" dirty="0">
                <a:latin typeface="+mn-ea"/>
              </a:rPr>
              <a:t>7,0,1,2,0,3,0,4,2,3,0,3,2</a:t>
            </a:r>
          </a:p>
          <a:p>
            <a:pPr>
              <a:buFont typeface="Arial" charset="0"/>
              <a:buNone/>
            </a:pPr>
            <a:r>
              <a:rPr lang="en-US" altLang="zh-CN" sz="2400" b="0" dirty="0">
                <a:latin typeface="+mn-ea"/>
              </a:rPr>
              <a:t>  </a:t>
            </a:r>
            <a:r>
              <a:rPr lang="zh-CN" altLang="en-US" sz="2400" b="0" dirty="0">
                <a:latin typeface="+mn-ea"/>
              </a:rPr>
              <a:t>假设系统为该进程分配了</a:t>
            </a:r>
            <a:r>
              <a:rPr lang="en-US" altLang="zh-CN" sz="2400" b="0" dirty="0">
                <a:latin typeface="+mn-ea"/>
              </a:rPr>
              <a:t>3</a:t>
            </a:r>
            <a:r>
              <a:rPr lang="zh-CN" altLang="en-US" sz="2400" b="0" dirty="0">
                <a:latin typeface="+mn-ea"/>
              </a:rPr>
              <a:t>个页框，并采用局部置换策略。请分别采用先进先出算法、最近最少使用算法、时钟算法和最佳置换算法，画出类似图</a:t>
            </a:r>
            <a:r>
              <a:rPr lang="en-US" altLang="zh-CN" sz="2400" b="0" dirty="0">
                <a:latin typeface="+mn-ea"/>
              </a:rPr>
              <a:t>8.14</a:t>
            </a:r>
            <a:r>
              <a:rPr lang="zh-CN" altLang="en-US" sz="2400" b="0" dirty="0">
                <a:latin typeface="+mn-ea"/>
              </a:rPr>
              <a:t>的图形，并计算每种算法的缺页中断次数和缺页率？只计算页框初始填满后发生的缺页中断，访问总次数从初始页框填满后开始计算。</a:t>
            </a:r>
            <a:endParaRPr lang="en-US" altLang="zh-CN" sz="2400" b="0" dirty="0">
              <a:latin typeface="+mn-ea"/>
            </a:endParaRPr>
          </a:p>
          <a:p>
            <a:endParaRPr kumimoji="1" lang="zh-CN" altLang="en-US" dirty="0"/>
          </a:p>
        </p:txBody>
      </p:sp>
      <p:sp>
        <p:nvSpPr>
          <p:cNvPr id="5" name="标题 2">
            <a:extLst>
              <a:ext uri="{FF2B5EF4-FFF2-40B4-BE49-F238E27FC236}">
                <a16:creationId xmlns:a16="http://schemas.microsoft.com/office/drawing/2014/main" id="{528753D3-18B4-DD49-970E-1036742F7E91}"/>
              </a:ext>
            </a:extLst>
          </p:cNvPr>
          <p:cNvSpPr>
            <a:spLocks noGrp="1"/>
          </p:cNvSpPr>
          <p:nvPr>
            <p:ph type="title"/>
          </p:nvPr>
        </p:nvSpPr>
        <p:spPr/>
        <p:txBody>
          <a:bodyPr/>
          <a:lstStyle/>
          <a:p>
            <a:r>
              <a:rPr lang="zh-CN" altLang="en-US" sz="3200" dirty="0">
                <a:solidFill>
                  <a:schemeClr val="bg1"/>
                </a:solidFill>
                <a:latin typeface="+mj-lt"/>
                <a:ea typeface="+mj-ea"/>
                <a:cs typeface="+mj-cs"/>
              </a:rPr>
              <a:t>作业</a:t>
            </a:r>
          </a:p>
        </p:txBody>
      </p:sp>
    </p:spTree>
    <p:extLst>
      <p:ext uri="{BB962C8B-B14F-4D97-AF65-F5344CB8AC3E}">
        <p14:creationId xmlns:p14="http://schemas.microsoft.com/office/powerpoint/2010/main" val="33761637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646D1-B50D-AA4F-8436-9670D29E8C4D}"/>
              </a:ext>
            </a:extLst>
          </p:cNvPr>
          <p:cNvSpPr>
            <a:spLocks noGrp="1"/>
          </p:cNvSpPr>
          <p:nvPr>
            <p:ph type="title"/>
          </p:nvPr>
        </p:nvSpPr>
        <p:spPr/>
        <p:txBody>
          <a:bodyPr/>
          <a:lstStyle/>
          <a:p>
            <a:r>
              <a:rPr kumimoji="1" lang="zh-CN" altLang="en-US" dirty="0"/>
              <a:t>作业</a:t>
            </a:r>
          </a:p>
        </p:txBody>
      </p:sp>
      <p:sp>
        <p:nvSpPr>
          <p:cNvPr id="4" name="内容占位符 2">
            <a:extLst>
              <a:ext uri="{FF2B5EF4-FFF2-40B4-BE49-F238E27FC236}">
                <a16:creationId xmlns:a16="http://schemas.microsoft.com/office/drawing/2014/main" id="{6E623110-17F3-8D4B-B074-40AF198DE2AA}"/>
              </a:ext>
            </a:extLst>
          </p:cNvPr>
          <p:cNvSpPr>
            <a:spLocks noGrp="1"/>
          </p:cNvSpPr>
          <p:nvPr>
            <p:ph idx="1"/>
          </p:nvPr>
        </p:nvSpPr>
        <p:spPr>
          <a:xfrm>
            <a:off x="304800" y="1018783"/>
            <a:ext cx="8229600" cy="4953000"/>
          </a:xfrm>
        </p:spPr>
        <p:txBody>
          <a:bodyPr/>
          <a:lstStyle/>
          <a:p>
            <a:r>
              <a:rPr lang="zh-CN" altLang="zh-CN" b="0" dirty="0">
                <a:latin typeface="+mn-ea"/>
              </a:rPr>
              <a:t>作业</a:t>
            </a:r>
            <a:r>
              <a:rPr lang="en-US" altLang="zh-CN" b="0" dirty="0">
                <a:latin typeface="+mn-ea"/>
              </a:rPr>
              <a:t>7</a:t>
            </a:r>
            <a:r>
              <a:rPr lang="en-US" altLang="zh-CN" sz="2400" b="0" dirty="0">
                <a:latin typeface="+mn-ea"/>
              </a:rPr>
              <a:t>  </a:t>
            </a:r>
          </a:p>
          <a:p>
            <a:pPr marL="0" indent="0">
              <a:buNone/>
            </a:pPr>
            <a:r>
              <a:rPr lang="zh-CN" altLang="en-US" sz="2400" b="0" dirty="0">
                <a:latin typeface="+mn-ea"/>
              </a:rPr>
              <a:t> </a:t>
            </a:r>
            <a:r>
              <a:rPr lang="en-US" altLang="zh-CN" sz="2400" b="0" dirty="0">
                <a:latin typeface="+mn-ea"/>
              </a:rPr>
              <a:t>8.</a:t>
            </a:r>
            <a:r>
              <a:rPr lang="zh-CN" altLang="en-US" sz="2400" b="0" dirty="0">
                <a:latin typeface="+mn-ea"/>
              </a:rPr>
              <a:t>对于一个使用快表的虚拟分页存储管理系统，设快表的命中率为</a:t>
            </a:r>
            <a:r>
              <a:rPr lang="en-US" altLang="zh-CN" sz="2400" b="0" dirty="0">
                <a:latin typeface="+mn-ea"/>
              </a:rPr>
              <a:t>70%(</a:t>
            </a:r>
            <a:r>
              <a:rPr lang="zh-CN" altLang="en-US" sz="2400" b="0" dirty="0">
                <a:latin typeface="+mn-ea"/>
              </a:rPr>
              <a:t>访问快表的时间忽略不计</a:t>
            </a:r>
            <a:r>
              <a:rPr lang="en-US" altLang="zh-CN" sz="2400" b="0" dirty="0">
                <a:latin typeface="+mn-ea"/>
              </a:rPr>
              <a:t>)</a:t>
            </a:r>
            <a:r>
              <a:rPr lang="zh-CN" altLang="en-US" sz="2400" b="0" dirty="0">
                <a:latin typeface="+mn-ea"/>
              </a:rPr>
              <a:t>，一次内存的存取时间为</a:t>
            </a:r>
            <a:r>
              <a:rPr lang="en-US" altLang="zh-CN" sz="2400" b="0" dirty="0">
                <a:latin typeface="+mn-ea"/>
              </a:rPr>
              <a:t>1ns</a:t>
            </a:r>
            <a:r>
              <a:rPr lang="zh-CN" altLang="en-US" sz="2400" b="0" dirty="0">
                <a:latin typeface="+mn-ea"/>
              </a:rPr>
              <a:t>。缺页处理时</a:t>
            </a:r>
            <a:r>
              <a:rPr lang="en-US" altLang="zh-CN" sz="2400" b="0" dirty="0"/>
              <a:t>(</a:t>
            </a:r>
            <a:r>
              <a:rPr lang="zh-CN" altLang="zh-CN" sz="2400" b="0" dirty="0"/>
              <a:t>包括更新快表和页表</a:t>
            </a:r>
            <a:r>
              <a:rPr lang="en-US" altLang="zh-CN" sz="2400" b="0" dirty="0"/>
              <a:t>)</a:t>
            </a:r>
            <a:r>
              <a:rPr lang="zh-CN" altLang="zh-CN" sz="2000" b="0" dirty="0"/>
              <a:t> </a:t>
            </a:r>
            <a:r>
              <a:rPr lang="zh-CN" altLang="en-US" sz="2400" b="0" dirty="0">
                <a:latin typeface="+mn-ea"/>
              </a:rPr>
              <a:t>，若内存有可用空间或被置换的页面在内存中未被修改过，则处理一个缺页中断需要</a:t>
            </a:r>
            <a:r>
              <a:rPr lang="en-US" altLang="zh-CN" sz="2400" b="0" dirty="0">
                <a:latin typeface="+mn-ea"/>
              </a:rPr>
              <a:t>8000ns</a:t>
            </a:r>
            <a:r>
              <a:rPr lang="zh-CN" altLang="en-US" sz="2400" b="0" dirty="0">
                <a:latin typeface="+mn-ea"/>
              </a:rPr>
              <a:t>，否则需要</a:t>
            </a:r>
            <a:r>
              <a:rPr lang="en-US" altLang="zh-CN" sz="2400" b="0" dirty="0">
                <a:latin typeface="+mn-ea"/>
              </a:rPr>
              <a:t>20000ns</a:t>
            </a:r>
            <a:r>
              <a:rPr lang="zh-CN" altLang="en-US" sz="2400" b="0" dirty="0">
                <a:latin typeface="+mn-ea"/>
              </a:rPr>
              <a:t>。假设被置换的页面</a:t>
            </a:r>
            <a:r>
              <a:rPr lang="en-US" altLang="zh-CN" sz="2400" b="0" dirty="0">
                <a:latin typeface="+mn-ea"/>
              </a:rPr>
              <a:t>60%</a:t>
            </a:r>
            <a:r>
              <a:rPr lang="zh-CN" altLang="en-US" sz="2400" b="0" dirty="0">
                <a:latin typeface="+mn-ea"/>
              </a:rPr>
              <a:t>是属于后一种情况，则为了保证有效访问时间不超过</a:t>
            </a:r>
            <a:r>
              <a:rPr lang="en-US" altLang="zh-CN" sz="2400" b="0" dirty="0">
                <a:latin typeface="+mn-ea"/>
              </a:rPr>
              <a:t>2ns</a:t>
            </a:r>
            <a:r>
              <a:rPr lang="zh-CN" altLang="en-US" sz="2400" b="0" dirty="0">
                <a:latin typeface="+mn-ea"/>
              </a:rPr>
              <a:t>，求可接受的最大缺页率为多少？ </a:t>
            </a:r>
            <a:endParaRPr lang="en-US" altLang="zh-CN" sz="2400" b="0" dirty="0">
              <a:latin typeface="+mn-ea"/>
            </a:endParaRPr>
          </a:p>
          <a:p>
            <a:pPr>
              <a:buFont typeface="Arial" charset="0"/>
              <a:buNone/>
            </a:pPr>
            <a:r>
              <a:rPr lang="en-US" altLang="zh-CN" sz="2400" b="0" dirty="0">
                <a:latin typeface="+mn-ea"/>
              </a:rPr>
              <a:t> </a:t>
            </a:r>
          </a:p>
          <a:p>
            <a:pPr>
              <a:buFont typeface="Arial" charset="0"/>
              <a:buNone/>
            </a:pPr>
            <a:r>
              <a:rPr lang="en-US" altLang="zh-CN" sz="2400" b="0" dirty="0">
                <a:latin typeface="+mn-ea"/>
              </a:rPr>
              <a:t>    </a:t>
            </a:r>
            <a:endParaRPr lang="en-US" altLang="zh-CN" b="0" dirty="0">
              <a:latin typeface="+mn-ea"/>
            </a:endParaRPr>
          </a:p>
        </p:txBody>
      </p:sp>
    </p:spTree>
    <p:extLst>
      <p:ext uri="{BB962C8B-B14F-4D97-AF65-F5344CB8AC3E}">
        <p14:creationId xmlns:p14="http://schemas.microsoft.com/office/powerpoint/2010/main" val="891987745"/>
      </p:ext>
    </p:extLst>
  </p:cSld>
  <p:clrMapOvr>
    <a:masterClrMapping/>
  </p:clrMapOvr>
</p:sld>
</file>

<file path=ppt/theme/theme1.xml><?xml version="1.0" encoding="utf-8"?>
<a:theme xmlns:a="http://schemas.openxmlformats.org/drawingml/2006/main" name="第2章 进程管理——1.进程(6)">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第2章 进程管理——1.进程(6)</Template>
  <TotalTime>3876</TotalTime>
  <Words>16334</Words>
  <Application>Microsoft Macintosh PowerPoint</Application>
  <PresentationFormat>全屏显示(4:3)</PresentationFormat>
  <Paragraphs>1784</Paragraphs>
  <Slides>100</Slides>
  <Notes>48</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vt:i4>
      </vt:variant>
      <vt:variant>
        <vt:lpstr>幻灯片标题</vt:lpstr>
      </vt:variant>
      <vt:variant>
        <vt:i4>100</vt:i4>
      </vt:variant>
    </vt:vector>
  </HeadingPairs>
  <TitlesOfParts>
    <vt:vector size="115" baseType="lpstr">
      <vt:lpstr>等线</vt:lpstr>
      <vt:lpstr>黑体</vt:lpstr>
      <vt:lpstr>华文仿宋</vt:lpstr>
      <vt:lpstr>楷体_GB2312</vt:lpstr>
      <vt:lpstr>宋体</vt:lpstr>
      <vt:lpstr>Arial</vt:lpstr>
      <vt:lpstr>Calibri</vt:lpstr>
      <vt:lpstr>Times New Roman</vt:lpstr>
      <vt:lpstr>Verdana</vt:lpstr>
      <vt:lpstr>Wingdings</vt:lpstr>
      <vt:lpstr>第2章 进程管理——1.进程(6)</vt:lpstr>
      <vt:lpstr>1_主题1</vt:lpstr>
      <vt:lpstr>Image</vt:lpstr>
      <vt:lpstr>Visio.Drawing.4</vt:lpstr>
      <vt:lpstr>Visio</vt:lpstr>
      <vt:lpstr>   第三章  内存管理                     </vt:lpstr>
      <vt:lpstr>第三章</vt:lpstr>
      <vt:lpstr>虚拟内存的支持条件</vt:lpstr>
      <vt:lpstr>虚拟内存管理主要内容</vt:lpstr>
      <vt:lpstr>虚拟内存术语</vt:lpstr>
      <vt:lpstr>3. 6 硬件和控制结构</vt:lpstr>
      <vt:lpstr>3.6 硬件和控制结构</vt:lpstr>
      <vt:lpstr>3.6 硬件和控制结构</vt:lpstr>
      <vt:lpstr>3.6 硬件和控制结构</vt:lpstr>
      <vt:lpstr>3.6 硬件和控制结构</vt:lpstr>
      <vt:lpstr>3.6.1 局部性和虚拟内存</vt:lpstr>
      <vt:lpstr>3.6.1 局部性和虚拟内存</vt:lpstr>
      <vt:lpstr>3.6.2 分页</vt:lpstr>
      <vt:lpstr>3.6.2 分页</vt:lpstr>
      <vt:lpstr>3.6.2 分页</vt:lpstr>
      <vt:lpstr>3.6.2 分页</vt:lpstr>
      <vt:lpstr>3.6.2 分页</vt:lpstr>
      <vt:lpstr>3.6.2 分页</vt:lpstr>
      <vt:lpstr>3.6.2 分页</vt:lpstr>
      <vt:lpstr>3.6.2 分页</vt:lpstr>
      <vt:lpstr>3.6.2 分页</vt:lpstr>
      <vt:lpstr>PowerPoint 演示文稿</vt:lpstr>
      <vt:lpstr>3.6.2 分页</vt:lpstr>
      <vt:lpstr>PowerPoint 演示文稿</vt:lpstr>
      <vt:lpstr>3.6.2 分页</vt:lpstr>
      <vt:lpstr>3.6.2 分页</vt:lpstr>
      <vt:lpstr>3.6.2 分页</vt:lpstr>
      <vt:lpstr>PowerPoint 演示文稿</vt:lpstr>
      <vt:lpstr>3.6.2 分页</vt:lpstr>
      <vt:lpstr>PowerPoint 演示文稿</vt:lpstr>
      <vt:lpstr>3.6.2 分页</vt:lpstr>
      <vt:lpstr>3.6.2 分页</vt:lpstr>
      <vt:lpstr>3.6.2 分页</vt:lpstr>
      <vt:lpstr>PowerPoint 演示文稿</vt:lpstr>
      <vt:lpstr>PowerPoint 演示文稿</vt:lpstr>
      <vt:lpstr>PowerPoint 演示文稿</vt:lpstr>
      <vt:lpstr>3.6.2 分页</vt:lpstr>
      <vt:lpstr>PowerPoint 演示文稿</vt:lpstr>
      <vt:lpstr>PowerPoint 演示文稿</vt:lpstr>
      <vt:lpstr>3.6.2 分页</vt:lpstr>
      <vt:lpstr>3.6.3 分段</vt:lpstr>
      <vt:lpstr>3.6.3 分段</vt:lpstr>
      <vt:lpstr>3.6.3 分段</vt:lpstr>
      <vt:lpstr>3.6.4 段页式</vt:lpstr>
      <vt:lpstr>3.6.4 段页式</vt:lpstr>
      <vt:lpstr>PowerPoint 演示文稿</vt:lpstr>
      <vt:lpstr>PowerPoint 演示文稿</vt:lpstr>
      <vt:lpstr>3.6.5 保护和共享</vt:lpstr>
      <vt:lpstr>3.6.5 保护和共享</vt:lpstr>
      <vt:lpstr>3.6.5 保护和共享</vt:lpstr>
      <vt:lpstr>3.6.5 保护和共享</vt:lpstr>
      <vt:lpstr>3.6.5 保护和共享</vt:lpstr>
      <vt:lpstr>3.7 操作系统软件</vt:lpstr>
      <vt:lpstr>PowerPoint 演示文稿</vt:lpstr>
      <vt:lpstr>3.7.1 读取策略</vt:lpstr>
      <vt:lpstr>3.7.1 读取策略</vt:lpstr>
      <vt:lpstr>3.7.1 读取策略</vt:lpstr>
      <vt:lpstr>3.7.2 放置策略</vt:lpstr>
      <vt:lpstr>PowerPoint 演示文稿</vt:lpstr>
      <vt:lpstr> 3.7.3 置换策略</vt:lpstr>
      <vt:lpstr>PowerPoint 演示文稿</vt:lpstr>
      <vt:lpstr>3.7.3 置换策略</vt:lpstr>
      <vt:lpstr>3.7.3 置换策略</vt:lpstr>
      <vt:lpstr>3.7.3 置换策略</vt:lpstr>
      <vt:lpstr>3.7.3 置换策略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3.7.3 置换策略</vt:lpstr>
      <vt:lpstr>PowerPoint 演示文稿</vt:lpstr>
      <vt:lpstr>PowerPoint 演示文稿</vt:lpstr>
      <vt:lpstr>3.7.4 驻留集管理</vt:lpstr>
      <vt:lpstr>3.7.4 驻留集管理</vt:lpstr>
      <vt:lpstr>3.7.4 驻留集管理</vt:lpstr>
      <vt:lpstr>3.7.4 驻留集管理</vt:lpstr>
      <vt:lpstr>3.7.4 驻留集管理</vt:lpstr>
      <vt:lpstr>PowerPoint 演示文稿</vt:lpstr>
      <vt:lpstr>PowerPoint 演示文稿</vt:lpstr>
      <vt:lpstr>PowerPoint 演示文稿</vt:lpstr>
      <vt:lpstr>PowerPoint 演示文稿</vt:lpstr>
      <vt:lpstr>3.7.4 驻留集管理</vt:lpstr>
      <vt:lpstr>3.7.4 驻留集管理</vt:lpstr>
      <vt:lpstr>3.7.4 驻留集管理</vt:lpstr>
      <vt:lpstr>3.7.4 驻留集管理</vt:lpstr>
      <vt:lpstr>3.7.4 驻留集管理</vt:lpstr>
      <vt:lpstr>3.7.4 驻留集管理</vt:lpstr>
      <vt:lpstr>3.7.4 驻留集管理</vt:lpstr>
      <vt:lpstr>3.7.4 驻留集管理</vt:lpstr>
      <vt:lpstr>3.7.5 清除策略</vt:lpstr>
      <vt:lpstr>3.7.6 加载控制</vt:lpstr>
      <vt:lpstr>PowerPoint 演示文稿</vt:lpstr>
      <vt:lpstr>作业</vt:lpstr>
      <vt:lpstr>作业</vt:lpstr>
      <vt:lpstr>作业</vt:lpstr>
      <vt:lpstr>作业</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liujy</dc:creator>
  <cp:lastModifiedBy>liujy</cp:lastModifiedBy>
  <cp:revision>154</cp:revision>
  <cp:lastPrinted>2019-11-13T08:14:28Z</cp:lastPrinted>
  <dcterms:created xsi:type="dcterms:W3CDTF">2019-04-27T08:30:02Z</dcterms:created>
  <dcterms:modified xsi:type="dcterms:W3CDTF">2020-05-12T03:49:08Z</dcterms:modified>
</cp:coreProperties>
</file>